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48" r:id="rId2"/>
  </p:sldMasterIdLst>
  <p:handoutMasterIdLst>
    <p:handoutMasterId r:id="rId14"/>
  </p:handoutMasterIdLst>
  <p:sldIdLst>
    <p:sldId id="263" r:id="rId3"/>
    <p:sldId id="262" r:id="rId4"/>
    <p:sldId id="256" r:id="rId5"/>
    <p:sldId id="258" r:id="rId6"/>
    <p:sldId id="267" r:id="rId7"/>
    <p:sldId id="259" r:id="rId8"/>
    <p:sldId id="260" r:id="rId9"/>
    <p:sldId id="266" r:id="rId10"/>
    <p:sldId id="261" r:id="rId11"/>
    <p:sldId id="265" r:id="rId12"/>
    <p:sldId id="264" r:id="rId13"/>
  </p:sldIdLst>
  <p:sldSz cx="9906000" cy="6858000" type="A4"/>
  <p:notesSz cx="6797675" cy="9926638"/>
  <p:embeddedFontLst>
    <p:embeddedFont>
      <p:font typeface="Arial Unicode MS" panose="020B0604020202020204" pitchFamily="50" charset="-127"/>
      <p:regular r:id="rId15"/>
    </p:embeddedFont>
    <p:embeddedFont>
      <p:font typeface="나눔고딕" panose="020D0604000000000000" pitchFamily="50" charset="-127"/>
      <p:regular r:id="rId16"/>
      <p:bold r:id="rId17"/>
    </p:embeddedFont>
    <p:embeddedFont>
      <p:font typeface="나눔고딕 ExtraBold" panose="020D0904000000000000" pitchFamily="50" charset="-127"/>
      <p:bold r:id="rId18"/>
    </p:embeddedFont>
    <p:embeddedFont>
      <p:font typeface="맑은 고딕" panose="020B0503020000020004" pitchFamily="50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B2B"/>
    <a:srgbClr val="595959"/>
    <a:srgbClr val="D91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19" autoAdjust="0"/>
    <p:restoredTop sz="94660"/>
  </p:normalViewPr>
  <p:slideViewPr>
    <p:cSldViewPr>
      <p:cViewPr varScale="1">
        <p:scale>
          <a:sx n="110" d="100"/>
          <a:sy n="110" d="100"/>
        </p:scale>
        <p:origin x="-120" y="-84"/>
      </p:cViewPr>
      <p:guideLst>
        <p:guide orient="horz" pos="4201"/>
        <p:guide pos="62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8D451-834D-46A0-B748-BB9EC33636CA}" type="datetimeFigureOut">
              <a:rPr lang="ko-KR" altLang="en-US" smtClean="0"/>
              <a:t>2014-09-12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65111-F62C-46D9-A000-D708C3E036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0280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BD8D6ED8-FBD1-434A-9927-C7EE8164A9A2}" type="datetimeFigureOut">
              <a:rPr lang="ko-KR" altLang="en-US" smtClean="0"/>
              <a:pPr/>
              <a:t>2014-09-12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2341C541-D235-47A1-9769-84D0B08EF4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53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53BEDF47-B8D6-495B-8309-3712F6A112EB}" type="datetimeFigureOut">
              <a:rPr lang="ko-KR" altLang="en-US" smtClean="0"/>
              <a:pPr/>
              <a:t>2014-09-12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AFC2DCA-AA54-493C-8A6D-469830DC2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6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flipV="1">
            <a:off x="295275" y="0"/>
            <a:ext cx="1223628" cy="3861048"/>
          </a:xfrm>
          <a:prstGeom prst="rtTriangle">
            <a:avLst/>
          </a:prstGeom>
          <a:solidFill>
            <a:srgbClr val="D91F2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</a:endParaRPr>
          </a:p>
        </p:txBody>
      </p:sp>
      <p:sp>
        <p:nvSpPr>
          <p:cNvPr id="8" name="직각 삼각형 7"/>
          <p:cNvSpPr/>
          <p:nvPr userDrawn="1"/>
        </p:nvSpPr>
        <p:spPr>
          <a:xfrm flipH="1">
            <a:off x="9225255" y="2834935"/>
            <a:ext cx="696119" cy="300629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kumimoji="1" lang="ko-KR" altLang="en-US" sz="1200">
              <a:solidFill>
                <a:prstClr val="black"/>
              </a:solidFill>
              <a:ea typeface="하나 UL" pitchFamily="18" charset="-127"/>
            </a:endParaRPr>
          </a:p>
        </p:txBody>
      </p:sp>
      <p:sp>
        <p:nvSpPr>
          <p:cNvPr id="9" name="직각 삼각형 8"/>
          <p:cNvSpPr/>
          <p:nvPr userDrawn="1"/>
        </p:nvSpPr>
        <p:spPr>
          <a:xfrm flipV="1">
            <a:off x="0" y="1278843"/>
            <a:ext cx="1223628" cy="3861048"/>
          </a:xfrm>
          <a:prstGeom prst="rtTriangl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</a:endParaRPr>
          </a:p>
        </p:txBody>
      </p:sp>
      <p:sp>
        <p:nvSpPr>
          <p:cNvPr id="10" name="직각 삼각형 9"/>
          <p:cNvSpPr/>
          <p:nvPr userDrawn="1"/>
        </p:nvSpPr>
        <p:spPr>
          <a:xfrm flipV="1">
            <a:off x="0" y="0"/>
            <a:ext cx="1223628" cy="3861048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kumimoji="1" lang="ko-KR" altLang="en-US" sz="1200">
              <a:solidFill>
                <a:prstClr val="black"/>
              </a:solidFill>
              <a:ea typeface="하나 UL" pitchFamily="18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002" y="6245938"/>
            <a:ext cx="1512168" cy="56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87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 bwMode="auto">
          <a:xfrm>
            <a:off x="1" y="630213"/>
            <a:ext cx="361156" cy="622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200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 rot="5400000" flipH="1">
            <a:off x="-109858" y="109860"/>
            <a:ext cx="575999" cy="356280"/>
          </a:xfrm>
          <a:prstGeom prst="rect">
            <a:avLst/>
          </a:prstGeom>
          <a:solidFill>
            <a:srgbClr val="D9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200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 rot="5400000" flipH="1">
            <a:off x="-144610" y="143419"/>
            <a:ext cx="575999" cy="2891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kumimoji="1" lang="ko-KR" altLang="en-US" sz="1200">
              <a:solidFill>
                <a:prstClr val="black"/>
              </a:solidFill>
              <a:ea typeface="하나 UL" pitchFamily="18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09610" y="6627168"/>
            <a:ext cx="8867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 smtClean="0"/>
              <a:t>- </a:t>
            </a:r>
            <a:fld id="{732CE8C7-56BD-45E2-8EBE-9FEBBDB1D83E}" type="slidenum">
              <a:rPr lang="en-US" altLang="ko-KR" sz="900" smtClean="0"/>
              <a:pPr algn="ctr"/>
              <a:t>‹#›</a:t>
            </a:fld>
            <a:r>
              <a:rPr lang="en-US" altLang="ko-KR" sz="900" dirty="0" smtClean="0"/>
              <a:t>page</a:t>
            </a:r>
            <a:r>
              <a:rPr lang="en-US" altLang="ko-KR" sz="900" baseline="0" dirty="0" smtClean="0"/>
              <a:t> -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2636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s"/>
          <p:cNvSpPr txBox="1">
            <a:spLocks/>
          </p:cNvSpPr>
          <p:nvPr/>
        </p:nvSpPr>
        <p:spPr>
          <a:xfrm>
            <a:off x="1811932" y="1772816"/>
            <a:ext cx="5971186" cy="14403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lnSpc>
                <a:spcPct val="130000"/>
              </a:lnSpc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32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“</a:t>
            </a:r>
            <a:r>
              <a:rPr kumimoji="1" lang="ko-KR" altLang="en-US" sz="3200" b="1" kern="0" spc="-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장훈장학회</a:t>
            </a:r>
            <a:r>
              <a:rPr kumimoji="1" lang="en-US" altLang="ko-KR" sz="32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”</a:t>
            </a:r>
            <a:br>
              <a:rPr kumimoji="1" lang="en-US" altLang="ko-KR" sz="32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</a:br>
            <a:r>
              <a:rPr kumimoji="1" lang="ko-KR" altLang="en-US" sz="40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조사연구 후원 사업 소개서 </a:t>
            </a:r>
            <a:endParaRPr kumimoji="1" lang="ko-KR" altLang="en-US" sz="40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2" name="contents"/>
          <p:cNvSpPr txBox="1">
            <a:spLocks/>
          </p:cNvSpPr>
          <p:nvPr/>
        </p:nvSpPr>
        <p:spPr>
          <a:xfrm>
            <a:off x="4220430" y="3656355"/>
            <a:ext cx="1465145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algn="ctr" eaLnBrk="0" fontAlgn="base" hangingPunct="0">
              <a:lnSpc>
                <a:spcPct val="130000"/>
              </a:lnSpc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20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2014. 08. 27</a:t>
            </a:r>
            <a:endParaRPr kumimoji="1" lang="ko-KR" altLang="en-US" sz="28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s"/>
          <p:cNvSpPr txBox="1">
            <a:spLocks/>
          </p:cNvSpPr>
          <p:nvPr/>
        </p:nvSpPr>
        <p:spPr>
          <a:xfrm>
            <a:off x="487896" y="103333"/>
            <a:ext cx="753411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2400" b="1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8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. </a:t>
            </a:r>
            <a:r>
              <a:rPr kumimoji="1" lang="ko-KR" altLang="en-US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회원 대상 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“</a:t>
            </a:r>
            <a:r>
              <a:rPr kumimoji="1" lang="ko-KR" altLang="en-US" sz="2400" b="1" kern="0" spc="-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장훈장학회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” </a:t>
            </a:r>
            <a:r>
              <a:rPr kumimoji="1" lang="ko-KR" altLang="en-US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사업 안내 방법 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(</a:t>
            </a:r>
            <a:r>
              <a:rPr kumimoji="1" lang="ko-KR" altLang="en-US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예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:</a:t>
            </a:r>
            <a:r>
              <a:rPr kumimoji="1" lang="ko-KR" altLang="en-US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한국심리학회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)</a:t>
            </a:r>
            <a:endParaRPr kumimoji="1" lang="ko-KR" altLang="en-US" sz="24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30" name="contents"/>
          <p:cNvSpPr txBox="1">
            <a:spLocks/>
          </p:cNvSpPr>
          <p:nvPr/>
        </p:nvSpPr>
        <p:spPr>
          <a:xfrm>
            <a:off x="756254" y="1063726"/>
            <a:ext cx="211596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ko-KR" altLang="en-US" sz="1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학회 홈페이지 사업 안내 공지</a:t>
            </a:r>
            <a:endParaRPr kumimoji="1" lang="ko-KR" altLang="en-US" sz="14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756254" y="1001124"/>
            <a:ext cx="360000" cy="0"/>
          </a:xfrm>
          <a:prstGeom prst="line">
            <a:avLst/>
          </a:prstGeom>
          <a:ln w="57150">
            <a:solidFill>
              <a:srgbClr val="D91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s"/>
          <p:cNvSpPr txBox="1">
            <a:spLocks/>
          </p:cNvSpPr>
          <p:nvPr/>
        </p:nvSpPr>
        <p:spPr>
          <a:xfrm>
            <a:off x="6249875" y="1081144"/>
            <a:ext cx="256961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ko-KR" altLang="en-US" sz="1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학회 회원 대상 사업 안내 메일 발송 </a:t>
            </a:r>
            <a:endParaRPr kumimoji="1" lang="ko-KR" altLang="en-US" sz="14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6249875" y="1018542"/>
            <a:ext cx="360000" cy="0"/>
          </a:xfrm>
          <a:prstGeom prst="line">
            <a:avLst/>
          </a:prstGeom>
          <a:ln w="57150">
            <a:solidFill>
              <a:srgbClr val="D91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738" y="1404068"/>
            <a:ext cx="5107184" cy="4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직사각형 57"/>
          <p:cNvSpPr/>
          <p:nvPr/>
        </p:nvSpPr>
        <p:spPr>
          <a:xfrm>
            <a:off x="698155" y="1340768"/>
            <a:ext cx="5216548" cy="496855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7571" y="1333507"/>
            <a:ext cx="3000370" cy="497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80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/>
          <p:nvPr/>
        </p:nvSpPr>
        <p:spPr bwMode="auto">
          <a:xfrm>
            <a:off x="-734" y="3412148"/>
            <a:ext cx="9908113" cy="421880"/>
          </a:xfrm>
          <a:prstGeom prst="rect">
            <a:avLst/>
          </a:prstGeom>
          <a:gradFill rotWithShape="1">
            <a:gsLst>
              <a:gs pos="16000">
                <a:sysClr val="window" lastClr="FFFFFF">
                  <a:alpha val="0"/>
                </a:sysClr>
              </a:gs>
              <a:gs pos="65000">
                <a:sysClr val="window" lastClr="FFFFFF">
                  <a:lumMod val="85000"/>
                  <a:alpha val="37000"/>
                </a:sysClr>
              </a:gs>
              <a:gs pos="100000">
                <a:sysClr val="window" lastClr="FFFFFF">
                  <a:lumMod val="75000"/>
                  <a:alpha val="62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kern="0">
              <a:solidFill>
                <a:prstClr val="black"/>
              </a:solidFill>
              <a:latin typeface="맑은 고딕"/>
              <a:ea typeface="맑은 고딕"/>
              <a:cs typeface="굴림" pitchFamily="50" charset="-127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82726" y="3898220"/>
            <a:ext cx="5981700" cy="3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ko-KR" altLang="en-US" sz="1600" b="1" dirty="0" smtClean="0">
                <a:solidFill>
                  <a:srgbClr val="000000"/>
                </a:solidFill>
                <a:latin typeface="+mj-ea"/>
                <a:ea typeface="+mj-ea"/>
                <a:cs typeface="굴림" charset="-127"/>
              </a:rPr>
              <a:t>☎ </a:t>
            </a:r>
            <a:r>
              <a:rPr lang="en-US" altLang="ko-KR" sz="1600" b="1" dirty="0" smtClean="0">
                <a:solidFill>
                  <a:srgbClr val="000000"/>
                </a:solidFill>
                <a:latin typeface="+mj-ea"/>
                <a:ea typeface="+mj-ea"/>
                <a:cs typeface="굴림" charset="-127"/>
              </a:rPr>
              <a:t>02-6203-8994</a:t>
            </a:r>
            <a:endParaRPr lang="ko-KR" altLang="ko-KR" sz="1800" dirty="0">
              <a:solidFill>
                <a:srgbClr val="000000"/>
              </a:solidFill>
              <a:latin typeface="+mj-ea"/>
              <a:ea typeface="+mj-ea"/>
              <a:cs typeface="굴림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87" y="2932778"/>
            <a:ext cx="2422706" cy="90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0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2581728" y="2119935"/>
            <a:ext cx="5236818" cy="349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BE5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DCD1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Aft>
                <a:spcPts val="1700"/>
              </a:spcAft>
            </a:pPr>
            <a:r>
              <a:rPr lang="ko-KR" altLang="en-US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600" b="1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장훈장학회</a:t>
            </a:r>
            <a:r>
              <a:rPr lang="ko-KR" altLang="en-US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후원 </a:t>
            </a:r>
            <a:r>
              <a:rPr lang="ko-KR" altLang="en-US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소개</a:t>
            </a:r>
            <a:endParaRPr lang="en-US" altLang="ko-KR" sz="16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Aft>
                <a:spcPts val="170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Sampling Frame: </a:t>
            </a:r>
            <a:r>
              <a:rPr lang="ko-KR" altLang="en-US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 유일의 </a:t>
            </a:r>
            <a:r>
              <a:rPr lang="en-US" altLang="ko-KR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IBP(Invitation Based Panel</a:t>
            </a:r>
            <a:r>
              <a:rPr lang="en-US" altLang="ko-KR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spcAft>
                <a:spcPts val="170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600" b="1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장훈장학회</a:t>
            </a:r>
            <a:r>
              <a:rPr lang="en-US" altLang="ko-KR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홈페이지 소개</a:t>
            </a:r>
            <a:endParaRPr lang="en-US" altLang="ko-KR" sz="16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Aft>
                <a:spcPts val="1700"/>
              </a:spcAft>
            </a:pPr>
            <a:r>
              <a:rPr lang="ko-KR" altLang="en-US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600" b="1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장훈장학회</a:t>
            </a:r>
            <a:r>
              <a:rPr lang="ko-KR" altLang="en-US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후원 안내</a:t>
            </a:r>
          </a:p>
          <a:p>
            <a:pPr>
              <a:spcAft>
                <a:spcPts val="1700"/>
              </a:spcAft>
            </a:pPr>
            <a:r>
              <a:rPr lang="ko-KR" altLang="en-US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600" b="1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장훈장학회</a:t>
            </a:r>
            <a:r>
              <a:rPr lang="ko-KR" altLang="en-US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후원 </a:t>
            </a:r>
            <a:r>
              <a:rPr lang="ko-KR" altLang="en-US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사례</a:t>
            </a:r>
            <a:endParaRPr lang="en-US" altLang="ko-KR" sz="16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Aft>
                <a:spcPts val="1700"/>
              </a:spcAft>
            </a:pPr>
            <a:r>
              <a:rPr lang="en-US" altLang="ko-KR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600" b="1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장훈장학회</a:t>
            </a:r>
            <a:r>
              <a:rPr lang="en-US" altLang="ko-KR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후원 현황</a:t>
            </a:r>
            <a:endParaRPr lang="ko-KR" altLang="en-US" sz="16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Aft>
                <a:spcPts val="1700"/>
              </a:spcAft>
            </a:pPr>
            <a:r>
              <a:rPr lang="ko-KR" altLang="en-US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600" b="1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장훈장학회</a:t>
            </a:r>
            <a:r>
              <a:rPr lang="ko-KR" altLang="en-US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후원절차 및 </a:t>
            </a:r>
            <a:r>
              <a:rPr lang="ko-KR" altLang="en-US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주의사항</a:t>
            </a:r>
            <a:endParaRPr lang="en-US" altLang="ko-KR" sz="16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Aft>
                <a:spcPts val="1700"/>
              </a:spcAft>
            </a:pPr>
            <a:r>
              <a:rPr lang="ko-KR" altLang="en-US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회원 대상 </a:t>
            </a:r>
            <a:r>
              <a:rPr lang="en-US" altLang="ko-KR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600" b="1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장훈장학회</a:t>
            </a:r>
            <a:r>
              <a:rPr lang="en-US" altLang="ko-KR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사업 안내 방법 </a:t>
            </a:r>
            <a:r>
              <a:rPr lang="en-US" altLang="ko-KR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한국심리학회</a:t>
            </a:r>
            <a:r>
              <a:rPr lang="en-US" altLang="ko-KR" sz="16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6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340910" y="1986771"/>
            <a:ext cx="0" cy="3746485"/>
          </a:xfrm>
          <a:prstGeom prst="line">
            <a:avLst/>
          </a:prstGeom>
          <a:ln w="28575">
            <a:solidFill>
              <a:srgbClr val="DF1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타원 5"/>
          <p:cNvSpPr/>
          <p:nvPr/>
        </p:nvSpPr>
        <p:spPr bwMode="auto">
          <a:xfrm>
            <a:off x="2286910" y="2186456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DF1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0000" tIns="46800" rIns="90000" bIns="46800" rtlCol="0" anchor="ctr" anchorCtr="0"/>
          <a:lstStyle/>
          <a:p>
            <a:pPr marL="171450" indent="-171450" algn="ctr" defTabSz="957263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80000"/>
              <a:buFontTx/>
              <a:buBlip>
                <a:blip r:embed="rId2"/>
              </a:buBlip>
              <a:tabLst>
                <a:tab pos="1881188" algn="r"/>
              </a:tabLst>
            </a:pPr>
            <a:endParaRPr lang="ko-KR" altLang="en-US" sz="1100" b="1" kern="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536" y="1368816"/>
            <a:ext cx="2196198" cy="450938"/>
          </a:xfrm>
          <a:prstGeom prst="rect">
            <a:avLst/>
          </a:prstGeom>
          <a:noFill/>
        </p:spPr>
        <p:txBody>
          <a:bodyPr wrap="square" lIns="99059" tIns="49530" rIns="99059" bIns="49530" rtlCol="0">
            <a:spAutoFit/>
          </a:bodyPr>
          <a:lstStyle/>
          <a:p>
            <a:r>
              <a:rPr lang="en-US" altLang="ko-KR" sz="2300" b="1" dirty="0" smtClean="0">
                <a:solidFill>
                  <a:srgbClr val="DF1A22"/>
                </a:solidFill>
                <a:latin typeface="나눔고딕 ExtraBold" pitchFamily="50" charset="-127"/>
                <a:ea typeface="나눔고딕 ExtraBold" pitchFamily="50" charset="-127"/>
                <a:cs typeface="Arial Unicode MS" pitchFamily="50" charset="-127"/>
              </a:rPr>
              <a:t>CONTENTS</a:t>
            </a:r>
            <a:endParaRPr lang="ko-KR" altLang="en-US" sz="2300" b="1" dirty="0">
              <a:solidFill>
                <a:srgbClr val="DF1A22"/>
              </a:solidFill>
              <a:latin typeface="나눔고딕 ExtraBold" pitchFamily="50" charset="-127"/>
              <a:ea typeface="나눔고딕 ExtraBold" pitchFamily="50" charset="-127"/>
              <a:cs typeface="Arial Unicode MS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1"/>
            <a:ext cx="9906000" cy="1265359"/>
          </a:xfrm>
          <a:prstGeom prst="rect">
            <a:avLst/>
          </a:pr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lIns="99059" tIns="49530" rIns="99059" bIns="49530" rtlCol="0" anchor="ctr"/>
          <a:lstStyle/>
          <a:p>
            <a:pPr algn="ctr" latinLnBrk="0">
              <a:defRPr/>
            </a:pPr>
            <a:endParaRPr lang="ko-KR" altLang="en-US" kern="0" dirty="0">
              <a:solidFill>
                <a:sysClr val="window" lastClr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2286910" y="3104494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DF1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0000" tIns="46800" rIns="90000" bIns="46800" rtlCol="0" anchor="ctr" anchorCtr="0"/>
          <a:lstStyle/>
          <a:p>
            <a:pPr marL="171450" indent="-171450" algn="ctr" defTabSz="957263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80000"/>
              <a:buFontTx/>
              <a:buBlip>
                <a:blip r:embed="rId2"/>
              </a:buBlip>
              <a:tabLst>
                <a:tab pos="1881188" algn="r"/>
              </a:tabLst>
            </a:pPr>
            <a:endParaRPr lang="ko-KR" altLang="en-US" sz="1100" b="1" kern="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2286910" y="3563513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DF1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0000" tIns="46800" rIns="90000" bIns="46800" rtlCol="0" anchor="ctr" anchorCtr="0"/>
          <a:lstStyle/>
          <a:p>
            <a:pPr marL="171450" indent="-171450" algn="ctr" defTabSz="957263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80000"/>
              <a:buFontTx/>
              <a:buBlip>
                <a:blip r:embed="rId2"/>
              </a:buBlip>
              <a:tabLst>
                <a:tab pos="1881188" algn="r"/>
              </a:tabLst>
            </a:pPr>
            <a:endParaRPr lang="ko-KR" altLang="en-US" sz="1100" b="1" kern="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2286910" y="4022532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DF1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0000" tIns="46800" rIns="90000" bIns="46800" rtlCol="0" anchor="ctr" anchorCtr="0"/>
          <a:lstStyle/>
          <a:p>
            <a:pPr marL="171450" indent="-171450" algn="ctr" defTabSz="957263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80000"/>
              <a:buFontTx/>
              <a:buBlip>
                <a:blip r:embed="rId2"/>
              </a:buBlip>
              <a:tabLst>
                <a:tab pos="1881188" algn="r"/>
              </a:tabLst>
            </a:pPr>
            <a:endParaRPr lang="ko-KR" altLang="en-US" sz="1100" b="1" kern="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2286910" y="4481551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DF1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0000" tIns="46800" rIns="90000" bIns="46800" rtlCol="0" anchor="ctr" anchorCtr="0"/>
          <a:lstStyle/>
          <a:p>
            <a:pPr marL="171450" indent="-171450" algn="ctr" defTabSz="957263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80000"/>
              <a:buFontTx/>
              <a:buBlip>
                <a:blip r:embed="rId2"/>
              </a:buBlip>
              <a:tabLst>
                <a:tab pos="1881188" algn="r"/>
              </a:tabLst>
            </a:pPr>
            <a:endParaRPr lang="ko-KR" altLang="en-US" sz="1100" b="1" kern="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2286910" y="4940570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DF1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0000" tIns="46800" rIns="90000" bIns="46800" rtlCol="0" anchor="ctr" anchorCtr="0"/>
          <a:lstStyle/>
          <a:p>
            <a:pPr marL="171450" indent="-171450" algn="ctr" defTabSz="957263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80000"/>
              <a:buFontTx/>
              <a:buBlip>
                <a:blip r:embed="rId2"/>
              </a:buBlip>
              <a:tabLst>
                <a:tab pos="1881188" algn="r"/>
              </a:tabLst>
            </a:pPr>
            <a:endParaRPr lang="ko-KR" altLang="en-US" sz="1100" b="1" kern="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타원 12"/>
          <p:cNvSpPr/>
          <p:nvPr/>
        </p:nvSpPr>
        <p:spPr bwMode="auto">
          <a:xfrm>
            <a:off x="2286910" y="5399592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DF1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0000" tIns="46800" rIns="90000" bIns="46800" rtlCol="0" anchor="ctr" anchorCtr="0"/>
          <a:lstStyle/>
          <a:p>
            <a:pPr marL="171450" indent="-171450" algn="ctr" defTabSz="957263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80000"/>
              <a:buFontTx/>
              <a:buBlip>
                <a:blip r:embed="rId2"/>
              </a:buBlip>
              <a:tabLst>
                <a:tab pos="1881188" algn="r"/>
              </a:tabLst>
            </a:pPr>
            <a:endParaRPr lang="ko-KR" altLang="en-US" sz="1100" b="1" kern="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2288704" y="2645475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DF1A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0000" tIns="46800" rIns="90000" bIns="46800" rtlCol="0" anchor="ctr" anchorCtr="0"/>
          <a:lstStyle/>
          <a:p>
            <a:pPr marL="171450" indent="-171450" algn="ctr" defTabSz="957263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80000"/>
              <a:buFontTx/>
              <a:buBlip>
                <a:blip r:embed="rId2"/>
              </a:buBlip>
              <a:tabLst>
                <a:tab pos="1881188" algn="r"/>
              </a:tabLst>
            </a:pPr>
            <a:endParaRPr lang="ko-KR" altLang="en-US" sz="1100" b="1" kern="0" dirty="0" smtClean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07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19" y="3174620"/>
            <a:ext cx="2415998" cy="102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s"/>
          <p:cNvSpPr txBox="1">
            <a:spLocks/>
          </p:cNvSpPr>
          <p:nvPr/>
        </p:nvSpPr>
        <p:spPr>
          <a:xfrm>
            <a:off x="487896" y="103333"/>
            <a:ext cx="324768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1. “</a:t>
            </a:r>
            <a:r>
              <a:rPr kumimoji="1" lang="ko-KR" altLang="en-US" sz="2400" b="1" kern="0" spc="-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장훈장학회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” </a:t>
            </a:r>
            <a:r>
              <a:rPr kumimoji="1" lang="ko-KR" altLang="en-US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후원 소개</a:t>
            </a:r>
            <a:endParaRPr kumimoji="1" lang="ko-KR" altLang="en-US" sz="24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8409384" y="881131"/>
            <a:ext cx="289474" cy="28947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252774" y="790425"/>
            <a:ext cx="289474" cy="28947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492652" y="845127"/>
            <a:ext cx="691375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ko-KR"/>
            </a:defPPr>
            <a:lvl1pPr marL="180975" indent="-180975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 kumimoji="1" kern="0" spc="-5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b="1" dirty="0" err="1" smtClean="0">
                <a:solidFill>
                  <a:srgbClr val="D91F26"/>
                </a:solidFill>
                <a:latin typeface="+mn-ea"/>
                <a:ea typeface="+mn-ea"/>
              </a:rPr>
              <a:t>장훈장학회에서</a:t>
            </a:r>
            <a:r>
              <a:rPr lang="ko-KR" altLang="en-US" b="1" dirty="0" smtClean="0">
                <a:solidFill>
                  <a:srgbClr val="D91F26"/>
                </a:solidFill>
                <a:latin typeface="+mn-ea"/>
                <a:ea typeface="+mn-ea"/>
              </a:rPr>
              <a:t> 조사 연구를 위한 표본조사를 </a:t>
            </a:r>
            <a:r>
              <a:rPr lang="ko-KR" altLang="en-US" b="1" u="sng" dirty="0" smtClean="0">
                <a:solidFill>
                  <a:srgbClr val="D91F26"/>
                </a:solidFill>
                <a:latin typeface="+mn-ea"/>
                <a:ea typeface="+mn-ea"/>
              </a:rPr>
              <a:t>무료</a:t>
            </a:r>
            <a:r>
              <a:rPr lang="ko-KR" altLang="en-US" b="1" dirty="0" smtClean="0">
                <a:solidFill>
                  <a:srgbClr val="D91F26"/>
                </a:solidFill>
                <a:latin typeface="+mn-ea"/>
                <a:ea typeface="+mn-ea"/>
              </a:rPr>
              <a:t>로 수집하여 제공합니다</a:t>
            </a:r>
            <a:endParaRPr lang="ko-KR" altLang="en-US" b="1" dirty="0">
              <a:solidFill>
                <a:srgbClr val="D91F26"/>
              </a:solidFill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0461" y="683904"/>
            <a:ext cx="17953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4000" dirty="0" smtClean="0">
                <a:solidFill>
                  <a:srgbClr val="EE1C25"/>
                </a:solidFill>
                <a:latin typeface="+mn-ea"/>
                <a:cs typeface="Times New Roman" panose="02020603050405020304" pitchFamily="18" charset="0"/>
              </a:rPr>
              <a:t>“</a:t>
            </a:r>
            <a:endParaRPr lang="ko-KR" altLang="en-US" sz="4000" dirty="0">
              <a:solidFill>
                <a:srgbClr val="EE1C25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48858" y="927976"/>
            <a:ext cx="17953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4000" dirty="0" smtClean="0">
                <a:solidFill>
                  <a:srgbClr val="EE1C25"/>
                </a:solidFill>
                <a:latin typeface="+mn-ea"/>
                <a:cs typeface="Times New Roman" panose="02020603050405020304" pitchFamily="18" charset="0"/>
              </a:rPr>
              <a:t>”</a:t>
            </a:r>
            <a:endParaRPr lang="ko-KR" altLang="en-US" sz="4000" dirty="0">
              <a:solidFill>
                <a:srgbClr val="EE1C25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텍스트 개체 틀 3"/>
          <p:cNvSpPr txBox="1">
            <a:spLocks/>
          </p:cNvSpPr>
          <p:nvPr/>
        </p:nvSpPr>
        <p:spPr>
          <a:xfrm>
            <a:off x="798249" y="1428900"/>
            <a:ext cx="8364790" cy="877163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marL="176213" indent="-176213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“</a:t>
            </a:r>
            <a:r>
              <a:rPr kumimoji="0" lang="ko-KR" alt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장훈장학회</a:t>
            </a:r>
            <a:r>
              <a:rPr kumimoji="0" lang="en-US" altLang="ko-KR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”</a:t>
            </a:r>
            <a:r>
              <a:rPr lang="ko-KR" altLang="en-US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는 국내 표본 조사 자료 수집의 발전과 체계화에 기여하기 위해 설립되었습니다</a:t>
            </a:r>
            <a:r>
              <a:rPr lang="en-US" altLang="ko-KR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.</a:t>
            </a:r>
            <a:endParaRPr kumimoji="0" lang="en-US" altLang="ko-KR" sz="13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“</a:t>
            </a:r>
            <a:r>
              <a:rPr kumimoji="0" lang="ko-KR" alt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장훈장학회</a:t>
            </a:r>
            <a:r>
              <a:rPr kumimoji="0" lang="en-US" altLang="ko-KR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”</a:t>
            </a:r>
            <a:r>
              <a:rPr kumimoji="0" lang="ko-KR" alt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에서는 한국 </a:t>
            </a:r>
            <a:r>
              <a:rPr lang="ko-KR" altLang="en-US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최고</a:t>
            </a:r>
            <a:r>
              <a:rPr lang="en-US" altLang="ko-KR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, </a:t>
            </a:r>
            <a:r>
              <a:rPr lang="ko-KR" altLang="en-US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유일의 </a:t>
            </a:r>
            <a:r>
              <a:rPr lang="en-US" altLang="ko-KR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Invitation Based Panel</a:t>
            </a:r>
            <a:r>
              <a:rPr lang="ko-KR" altLang="en-US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을 보유하고 있는 </a:t>
            </a:r>
            <a:r>
              <a:rPr lang="ko-KR" altLang="en-US" b="1" dirty="0" err="1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인바이트</a:t>
            </a:r>
            <a:r>
              <a:rPr lang="ko-KR" altLang="en-US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</a:t>
            </a:r>
            <a:r>
              <a:rPr lang="en-US" altLang="ko-KR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(</a:t>
            </a:r>
            <a:r>
              <a:rPr lang="ko-KR" altLang="en-US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구 </a:t>
            </a:r>
            <a:r>
              <a:rPr lang="ko-KR" altLang="en-US" b="1" dirty="0" err="1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패널인사이트</a:t>
            </a:r>
            <a:r>
              <a:rPr lang="en-US" altLang="ko-KR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)</a:t>
            </a:r>
            <a:br>
              <a:rPr lang="en-US" altLang="ko-KR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</a:br>
            <a:r>
              <a:rPr lang="en-US" altLang="ko-KR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</a:t>
            </a:r>
            <a:r>
              <a:rPr lang="ko-KR" altLang="en-US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와 협력하여</a:t>
            </a:r>
            <a:r>
              <a:rPr lang="en-US" altLang="ko-KR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</a:t>
            </a:r>
            <a:r>
              <a:rPr lang="ko-KR" altLang="en-US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연구논문 및 학위논문</a:t>
            </a:r>
            <a:r>
              <a:rPr lang="en-US" altLang="ko-KR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(</a:t>
            </a:r>
            <a:r>
              <a:rPr lang="ko-KR" altLang="en-US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석사</a:t>
            </a:r>
            <a:r>
              <a:rPr lang="en-US" altLang="ko-KR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, </a:t>
            </a:r>
            <a:r>
              <a:rPr lang="ko-KR" altLang="en-US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박사</a:t>
            </a:r>
            <a:r>
              <a:rPr lang="en-US" altLang="ko-KR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)</a:t>
            </a:r>
            <a:r>
              <a:rPr lang="ko-KR" altLang="en-US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에 필요한 표본조사 자료를 수집하여 교수 및 대학원생들에게 무료로 </a:t>
            </a:r>
            <a:r>
              <a:rPr lang="en-US" altLang="ko-KR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/>
            </a:r>
            <a:br>
              <a:rPr lang="en-US" altLang="ko-KR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</a:br>
            <a:r>
              <a:rPr lang="en-US" altLang="ko-KR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</a:t>
            </a:r>
            <a:r>
              <a:rPr lang="ko-KR" altLang="en-US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제공합니다</a:t>
            </a:r>
            <a:r>
              <a:rPr lang="en-US" altLang="ko-KR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.</a:t>
            </a:r>
          </a:p>
        </p:txBody>
      </p:sp>
      <p:pic>
        <p:nvPicPr>
          <p:cNvPr id="20" name="Picture 3" descr="bullet53550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25" y="3531370"/>
            <a:ext cx="515340" cy="5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0" y="3334782"/>
            <a:ext cx="2422706" cy="90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3006" y="3864313"/>
            <a:ext cx="286202" cy="229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76791" y="3864313"/>
            <a:ext cx="286202" cy="229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992560" y="5258696"/>
            <a:ext cx="358709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16200000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연구논문 및 학위논문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석사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박사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)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후원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326345" y="5258696"/>
            <a:ext cx="3587095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16200000" rotWithShape="0">
              <a:schemeClr val="tx1">
                <a:lumMod val="65000"/>
                <a:lumOff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한국 최고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유일의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Invitation Based Panel</a:t>
            </a: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자료 수집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851842" y="4077072"/>
            <a:ext cx="2564805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50" b="1" dirty="0">
                <a:solidFill>
                  <a:prstClr val="white">
                    <a:lumMod val="50000"/>
                  </a:prstClr>
                </a:solidFill>
                <a:latin typeface="+mn-ea"/>
              </a:rPr>
              <a:t>Copyright© </a:t>
            </a:r>
            <a:r>
              <a:rPr kumimoji="1" lang="en-US" altLang="ko-KR" sz="850" b="1" dirty="0" smtClean="0">
                <a:solidFill>
                  <a:prstClr val="white">
                    <a:lumMod val="50000"/>
                  </a:prstClr>
                </a:solidFill>
                <a:latin typeface="+mn-ea"/>
              </a:rPr>
              <a:t>2007 Panel Insight. </a:t>
            </a:r>
            <a:r>
              <a:rPr kumimoji="1" lang="en-US" altLang="ko-KR" sz="850" b="1" dirty="0">
                <a:solidFill>
                  <a:prstClr val="white">
                    <a:lumMod val="50000"/>
                  </a:prstClr>
                </a:solidFill>
                <a:latin typeface="+mn-ea"/>
              </a:rPr>
              <a:t>All Rights Reserved</a:t>
            </a:r>
            <a:endParaRPr kumimoji="1" lang="ko-KR" altLang="ko-KR" sz="850" dirty="0">
              <a:solidFill>
                <a:prstClr val="white">
                  <a:lumMod val="50000"/>
                </a:prstClr>
              </a:solidFill>
              <a:latin typeface="+mn-ea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992560" y="2780928"/>
            <a:ext cx="3587095" cy="2016224"/>
            <a:chOff x="992560" y="2780928"/>
            <a:chExt cx="3587095" cy="2016224"/>
          </a:xfrm>
        </p:grpSpPr>
        <p:sp>
          <p:nvSpPr>
            <p:cNvPr id="18" name="직사각형 17"/>
            <p:cNvSpPr/>
            <p:nvPr/>
          </p:nvSpPr>
          <p:spPr>
            <a:xfrm>
              <a:off x="992560" y="2780928"/>
              <a:ext cx="3587095" cy="201622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자유형 28"/>
            <p:cNvSpPr/>
            <p:nvPr/>
          </p:nvSpPr>
          <p:spPr>
            <a:xfrm>
              <a:off x="992560" y="2780928"/>
              <a:ext cx="261258" cy="241160"/>
            </a:xfrm>
            <a:custGeom>
              <a:avLst/>
              <a:gdLst>
                <a:gd name="connsiteX0" fmla="*/ 261258 w 261258"/>
                <a:gd name="connsiteY0" fmla="*/ 0 h 241160"/>
                <a:gd name="connsiteX1" fmla="*/ 0 w 261258"/>
                <a:gd name="connsiteY1" fmla="*/ 0 h 241160"/>
                <a:gd name="connsiteX2" fmla="*/ 0 w 261258"/>
                <a:gd name="connsiteY2" fmla="*/ 241160 h 24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258" h="241160">
                  <a:moveTo>
                    <a:pt x="261258" y="0"/>
                  </a:moveTo>
                  <a:lnTo>
                    <a:pt x="0" y="0"/>
                  </a:lnTo>
                  <a:lnTo>
                    <a:pt x="0" y="241160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 29"/>
            <p:cNvSpPr/>
            <p:nvPr/>
          </p:nvSpPr>
          <p:spPr>
            <a:xfrm flipH="1">
              <a:off x="4318397" y="2780928"/>
              <a:ext cx="261258" cy="241160"/>
            </a:xfrm>
            <a:custGeom>
              <a:avLst/>
              <a:gdLst>
                <a:gd name="connsiteX0" fmla="*/ 261258 w 261258"/>
                <a:gd name="connsiteY0" fmla="*/ 0 h 241160"/>
                <a:gd name="connsiteX1" fmla="*/ 0 w 261258"/>
                <a:gd name="connsiteY1" fmla="*/ 0 h 241160"/>
                <a:gd name="connsiteX2" fmla="*/ 0 w 261258"/>
                <a:gd name="connsiteY2" fmla="*/ 241160 h 24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258" h="241160">
                  <a:moveTo>
                    <a:pt x="261258" y="0"/>
                  </a:moveTo>
                  <a:lnTo>
                    <a:pt x="0" y="0"/>
                  </a:lnTo>
                  <a:lnTo>
                    <a:pt x="0" y="241160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자유형 30"/>
            <p:cNvSpPr/>
            <p:nvPr/>
          </p:nvSpPr>
          <p:spPr>
            <a:xfrm flipV="1">
              <a:off x="992560" y="4555992"/>
              <a:ext cx="261258" cy="241160"/>
            </a:xfrm>
            <a:custGeom>
              <a:avLst/>
              <a:gdLst>
                <a:gd name="connsiteX0" fmla="*/ 261258 w 261258"/>
                <a:gd name="connsiteY0" fmla="*/ 0 h 241160"/>
                <a:gd name="connsiteX1" fmla="*/ 0 w 261258"/>
                <a:gd name="connsiteY1" fmla="*/ 0 h 241160"/>
                <a:gd name="connsiteX2" fmla="*/ 0 w 261258"/>
                <a:gd name="connsiteY2" fmla="*/ 241160 h 24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258" h="241160">
                  <a:moveTo>
                    <a:pt x="261258" y="0"/>
                  </a:moveTo>
                  <a:lnTo>
                    <a:pt x="0" y="0"/>
                  </a:lnTo>
                  <a:lnTo>
                    <a:pt x="0" y="241160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 31"/>
            <p:cNvSpPr/>
            <p:nvPr/>
          </p:nvSpPr>
          <p:spPr>
            <a:xfrm flipH="1" flipV="1">
              <a:off x="4318397" y="4555992"/>
              <a:ext cx="261258" cy="241160"/>
            </a:xfrm>
            <a:custGeom>
              <a:avLst/>
              <a:gdLst>
                <a:gd name="connsiteX0" fmla="*/ 261258 w 261258"/>
                <a:gd name="connsiteY0" fmla="*/ 0 h 241160"/>
                <a:gd name="connsiteX1" fmla="*/ 0 w 261258"/>
                <a:gd name="connsiteY1" fmla="*/ 0 h 241160"/>
                <a:gd name="connsiteX2" fmla="*/ 0 w 261258"/>
                <a:gd name="connsiteY2" fmla="*/ 241160 h 24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258" h="241160">
                  <a:moveTo>
                    <a:pt x="261258" y="0"/>
                  </a:moveTo>
                  <a:lnTo>
                    <a:pt x="0" y="0"/>
                  </a:lnTo>
                  <a:lnTo>
                    <a:pt x="0" y="241160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5326345" y="2780928"/>
            <a:ext cx="3587095" cy="2016224"/>
            <a:chOff x="5326345" y="2780928"/>
            <a:chExt cx="3587095" cy="2016224"/>
          </a:xfrm>
        </p:grpSpPr>
        <p:sp>
          <p:nvSpPr>
            <p:cNvPr id="19" name="직사각형 18"/>
            <p:cNvSpPr/>
            <p:nvPr/>
          </p:nvSpPr>
          <p:spPr>
            <a:xfrm>
              <a:off x="5326345" y="2780928"/>
              <a:ext cx="3587095" cy="201622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/>
          </p:nvSpPr>
          <p:spPr>
            <a:xfrm>
              <a:off x="5326345" y="2780928"/>
              <a:ext cx="261258" cy="241160"/>
            </a:xfrm>
            <a:custGeom>
              <a:avLst/>
              <a:gdLst>
                <a:gd name="connsiteX0" fmla="*/ 261258 w 261258"/>
                <a:gd name="connsiteY0" fmla="*/ 0 h 241160"/>
                <a:gd name="connsiteX1" fmla="*/ 0 w 261258"/>
                <a:gd name="connsiteY1" fmla="*/ 0 h 241160"/>
                <a:gd name="connsiteX2" fmla="*/ 0 w 261258"/>
                <a:gd name="connsiteY2" fmla="*/ 241160 h 24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258" h="241160">
                  <a:moveTo>
                    <a:pt x="261258" y="0"/>
                  </a:moveTo>
                  <a:lnTo>
                    <a:pt x="0" y="0"/>
                  </a:lnTo>
                  <a:lnTo>
                    <a:pt x="0" y="241160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 33"/>
            <p:cNvSpPr/>
            <p:nvPr/>
          </p:nvSpPr>
          <p:spPr>
            <a:xfrm flipH="1">
              <a:off x="8652182" y="2780928"/>
              <a:ext cx="261258" cy="241160"/>
            </a:xfrm>
            <a:custGeom>
              <a:avLst/>
              <a:gdLst>
                <a:gd name="connsiteX0" fmla="*/ 261258 w 261258"/>
                <a:gd name="connsiteY0" fmla="*/ 0 h 241160"/>
                <a:gd name="connsiteX1" fmla="*/ 0 w 261258"/>
                <a:gd name="connsiteY1" fmla="*/ 0 h 241160"/>
                <a:gd name="connsiteX2" fmla="*/ 0 w 261258"/>
                <a:gd name="connsiteY2" fmla="*/ 241160 h 24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258" h="241160">
                  <a:moveTo>
                    <a:pt x="261258" y="0"/>
                  </a:moveTo>
                  <a:lnTo>
                    <a:pt x="0" y="0"/>
                  </a:lnTo>
                  <a:lnTo>
                    <a:pt x="0" y="241160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 34"/>
            <p:cNvSpPr/>
            <p:nvPr/>
          </p:nvSpPr>
          <p:spPr>
            <a:xfrm flipV="1">
              <a:off x="5326345" y="4555992"/>
              <a:ext cx="261258" cy="241160"/>
            </a:xfrm>
            <a:custGeom>
              <a:avLst/>
              <a:gdLst>
                <a:gd name="connsiteX0" fmla="*/ 261258 w 261258"/>
                <a:gd name="connsiteY0" fmla="*/ 0 h 241160"/>
                <a:gd name="connsiteX1" fmla="*/ 0 w 261258"/>
                <a:gd name="connsiteY1" fmla="*/ 0 h 241160"/>
                <a:gd name="connsiteX2" fmla="*/ 0 w 261258"/>
                <a:gd name="connsiteY2" fmla="*/ 241160 h 24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258" h="241160">
                  <a:moveTo>
                    <a:pt x="261258" y="0"/>
                  </a:moveTo>
                  <a:lnTo>
                    <a:pt x="0" y="0"/>
                  </a:lnTo>
                  <a:lnTo>
                    <a:pt x="0" y="241160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 35"/>
            <p:cNvSpPr/>
            <p:nvPr/>
          </p:nvSpPr>
          <p:spPr>
            <a:xfrm flipH="1" flipV="1">
              <a:off x="8652182" y="4555992"/>
              <a:ext cx="261258" cy="241160"/>
            </a:xfrm>
            <a:custGeom>
              <a:avLst/>
              <a:gdLst>
                <a:gd name="connsiteX0" fmla="*/ 261258 w 261258"/>
                <a:gd name="connsiteY0" fmla="*/ 0 h 241160"/>
                <a:gd name="connsiteX1" fmla="*/ 0 w 261258"/>
                <a:gd name="connsiteY1" fmla="*/ 0 h 241160"/>
                <a:gd name="connsiteX2" fmla="*/ 0 w 261258"/>
                <a:gd name="connsiteY2" fmla="*/ 241160 h 24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258" h="241160">
                  <a:moveTo>
                    <a:pt x="261258" y="0"/>
                  </a:moveTo>
                  <a:lnTo>
                    <a:pt x="0" y="0"/>
                  </a:lnTo>
                  <a:lnTo>
                    <a:pt x="0" y="241160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57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s"/>
          <p:cNvSpPr txBox="1">
            <a:spLocks/>
          </p:cNvSpPr>
          <p:nvPr/>
        </p:nvSpPr>
        <p:spPr>
          <a:xfrm>
            <a:off x="487896" y="103333"/>
            <a:ext cx="788356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2. Sampling Frame: </a:t>
            </a:r>
            <a:r>
              <a:rPr kumimoji="1" lang="ko-KR" altLang="en-US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한국 유일의 </a:t>
            </a:r>
            <a:r>
              <a:rPr kumimoji="1" lang="en-US" altLang="ko-KR" sz="2400" b="1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IBP(Invitation Based 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Panel)</a:t>
            </a:r>
            <a:endParaRPr kumimoji="1" lang="ko-KR" altLang="en-US" sz="24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062172" y="2302281"/>
            <a:ext cx="2643184" cy="567567"/>
          </a:xfrm>
          <a:prstGeom prst="roundRect">
            <a:avLst>
              <a:gd name="adj" fmla="val 13239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0" rtlCol="0" anchor="ctr"/>
          <a:lstStyle/>
          <a:p>
            <a:pPr algn="ctr"/>
            <a:r>
              <a:rPr lang="ko-KR" altLang="en-US" sz="1300" b="1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일반 패널의 모집 </a:t>
            </a:r>
            <a:r>
              <a:rPr lang="ko-KR" altLang="en-US" sz="1300" b="1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절차</a:t>
            </a:r>
            <a:endParaRPr lang="ko-KR" altLang="en-US" sz="1300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5965513" y="2586064"/>
            <a:ext cx="2836502" cy="22467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모서리가 둥근 직사각형 35"/>
          <p:cNvSpPr/>
          <p:nvPr/>
        </p:nvSpPr>
        <p:spPr>
          <a:xfrm>
            <a:off x="1112693" y="2302281"/>
            <a:ext cx="4320480" cy="283783"/>
          </a:xfrm>
          <a:custGeom>
            <a:avLst/>
            <a:gdLst/>
            <a:ahLst/>
            <a:cxnLst/>
            <a:rect l="l" t="t" r="r" b="b"/>
            <a:pathLst>
              <a:path w="4320480" h="283783">
                <a:moveTo>
                  <a:pt x="75140" y="0"/>
                </a:moveTo>
                <a:lnTo>
                  <a:pt x="4245340" y="0"/>
                </a:lnTo>
                <a:cubicBezTo>
                  <a:pt x="4286839" y="0"/>
                  <a:pt x="4320480" y="33641"/>
                  <a:pt x="4320480" y="75140"/>
                </a:cubicBezTo>
                <a:lnTo>
                  <a:pt x="4320480" y="283783"/>
                </a:lnTo>
                <a:lnTo>
                  <a:pt x="0" y="283783"/>
                </a:lnTo>
                <a:lnTo>
                  <a:pt x="0" y="75140"/>
                </a:lnTo>
                <a:cubicBezTo>
                  <a:pt x="0" y="33641"/>
                  <a:pt x="33641" y="0"/>
                  <a:pt x="75140" y="0"/>
                </a:cubicBezTo>
                <a:close/>
              </a:path>
            </a:pathLst>
          </a:custGeom>
          <a:solidFill>
            <a:srgbClr val="EC3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360000" rtlCol="0" anchor="ctr"/>
          <a:lstStyle/>
          <a:p>
            <a:pPr algn="ctr"/>
            <a:r>
              <a:rPr lang="ko-KR" altLang="en-US" sz="1300" b="1" dirty="0" err="1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인바이트</a:t>
            </a:r>
            <a:r>
              <a:rPr lang="ko-KR" altLang="en-US" sz="1300" b="1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300" b="1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300" b="1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 패널 </a:t>
            </a:r>
            <a:r>
              <a:rPr lang="ko-KR" altLang="ko-KR" sz="1300" b="1" dirty="0" err="1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인사이트</a:t>
            </a:r>
            <a:r>
              <a:rPr lang="en-US" altLang="ko-KR" sz="1300" b="1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en-US" altLang="ko-KR" sz="1300" b="1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IBP </a:t>
            </a:r>
            <a:r>
              <a:rPr lang="ko-KR" altLang="en-US" sz="1300" b="1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모집 절차</a:t>
            </a:r>
            <a:endParaRPr lang="ko-KR" altLang="en-US" sz="1300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32521" y="2077386"/>
            <a:ext cx="8686670" cy="3724671"/>
          </a:xfrm>
          <a:prstGeom prst="rect">
            <a:avLst/>
          </a:prstGeom>
          <a:noFill/>
          <a:ln w="28575" cmpd="dbl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6536" y="5826949"/>
            <a:ext cx="84246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err="1" smtClean="0">
                <a:solidFill>
                  <a:prstClr val="black"/>
                </a:solidFill>
              </a:rPr>
              <a:t>인바이트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 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(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구 패널 </a:t>
            </a:r>
            <a:r>
              <a:rPr lang="ko-KR" altLang="en-US" sz="1100" b="1" dirty="0" err="1" smtClean="0">
                <a:solidFill>
                  <a:prstClr val="black"/>
                </a:solidFill>
              </a:rPr>
              <a:t>인사이트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)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 </a:t>
            </a:r>
            <a:r>
              <a:rPr lang="en-US" altLang="ko-KR" sz="1100" b="1" dirty="0">
                <a:solidFill>
                  <a:prstClr val="black"/>
                </a:solidFill>
              </a:rPr>
              <a:t>IBP 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82</a:t>
            </a:r>
            <a:r>
              <a:rPr lang="ko-KR" altLang="en-US" sz="1100" b="1" dirty="0" err="1" smtClean="0">
                <a:solidFill>
                  <a:prstClr val="black"/>
                </a:solidFill>
              </a:rPr>
              <a:t>만</a:t>
            </a:r>
            <a:r>
              <a:rPr lang="ko-KR" altLang="en-US" sz="1100" b="1" dirty="0" err="1">
                <a:solidFill>
                  <a:prstClr val="black"/>
                </a:solidFill>
              </a:rPr>
              <a:t>명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 중 </a:t>
            </a:r>
            <a:r>
              <a:rPr lang="ko-KR" altLang="en-US" sz="1100" b="1" dirty="0">
                <a:solidFill>
                  <a:prstClr val="black"/>
                </a:solidFill>
              </a:rPr>
              <a:t>일반 패널과 같은 방법으로 모집된 사람은 단 </a:t>
            </a:r>
            <a:r>
              <a:rPr lang="en-US" altLang="ko-KR" sz="1100" b="1" dirty="0">
                <a:solidFill>
                  <a:prstClr val="black"/>
                </a:solidFill>
              </a:rPr>
              <a:t>1</a:t>
            </a:r>
            <a:r>
              <a:rPr lang="ko-KR" altLang="en-US" sz="1100" b="1" dirty="0">
                <a:solidFill>
                  <a:prstClr val="black"/>
                </a:solidFill>
              </a:rPr>
              <a:t>명도 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없음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 </a:t>
            </a:r>
            <a:br>
              <a:rPr lang="en-US" altLang="ko-KR" sz="1100" b="1" dirty="0" smtClean="0">
                <a:solidFill>
                  <a:prstClr val="black"/>
                </a:solidFill>
              </a:rPr>
            </a:br>
            <a:r>
              <a:rPr lang="ko-KR" altLang="en-US" sz="1100" b="1" dirty="0" smtClean="0">
                <a:solidFill>
                  <a:prstClr val="black"/>
                </a:solidFill>
              </a:rPr>
              <a:t>누구나 </a:t>
            </a:r>
            <a:r>
              <a:rPr lang="ko-KR" altLang="en-US" sz="1100" b="1" dirty="0">
                <a:solidFill>
                  <a:prstClr val="black"/>
                </a:solidFill>
              </a:rPr>
              <a:t>조사 패널이 될 수 있다면 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그 패널로부터 얻은 </a:t>
            </a:r>
            <a:r>
              <a:rPr lang="ko-KR" altLang="en-US" sz="1100" b="1" dirty="0">
                <a:solidFill>
                  <a:prstClr val="black"/>
                </a:solidFill>
              </a:rPr>
              <a:t>정보의 객관성과 신뢰성을 담보할 수 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없음</a:t>
            </a:r>
            <a:r>
              <a:rPr lang="en-US" altLang="ko-KR" sz="1100" b="1" dirty="0" smtClean="0">
                <a:solidFill>
                  <a:prstClr val="black"/>
                </a:solidFill>
              </a:rPr>
              <a:t/>
            </a:r>
            <a:br>
              <a:rPr lang="en-US" altLang="ko-KR" sz="1100" b="1" dirty="0" smtClean="0">
                <a:solidFill>
                  <a:prstClr val="black"/>
                </a:solidFill>
              </a:rPr>
            </a:br>
            <a:r>
              <a:rPr lang="ko-KR" altLang="en-US" sz="1100" b="1" dirty="0" smtClean="0">
                <a:solidFill>
                  <a:prstClr val="black"/>
                </a:solidFill>
              </a:rPr>
              <a:t>이해집단의 </a:t>
            </a:r>
            <a:r>
              <a:rPr lang="ko-KR" altLang="en-US" sz="1100" b="1" dirty="0">
                <a:solidFill>
                  <a:prstClr val="black"/>
                </a:solidFill>
              </a:rPr>
              <a:t>영향으로부터 자유로운 조사는 </a:t>
            </a:r>
            <a:r>
              <a:rPr lang="en-US" altLang="ko-KR" sz="1100" b="1" dirty="0">
                <a:solidFill>
                  <a:prstClr val="black"/>
                </a:solidFill>
              </a:rPr>
              <a:t>IBP</a:t>
            </a:r>
            <a:r>
              <a:rPr lang="ko-KR" altLang="en-US" sz="1100" b="1" dirty="0">
                <a:solidFill>
                  <a:prstClr val="black"/>
                </a:solidFill>
              </a:rPr>
              <a:t>을 사용했을 때만 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가능함</a:t>
            </a:r>
            <a:endParaRPr lang="en-US" altLang="ko-KR" sz="1100" b="1" dirty="0">
              <a:solidFill>
                <a:prstClr val="black"/>
              </a:solidFill>
            </a:endParaRPr>
          </a:p>
        </p:txBody>
      </p:sp>
      <p:sp>
        <p:nvSpPr>
          <p:cNvPr id="41" name="부등호 40"/>
          <p:cNvSpPr/>
          <p:nvPr/>
        </p:nvSpPr>
        <p:spPr>
          <a:xfrm>
            <a:off x="5543681" y="5149855"/>
            <a:ext cx="360000" cy="230505"/>
          </a:xfrm>
          <a:prstGeom prst="mathNotEqual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00" kern="100">
                <a:solidFill>
                  <a:prstClr val="black"/>
                </a:solidFill>
                <a:latin typeface="바탕"/>
                <a:cs typeface="Times New Roman"/>
              </a:rPr>
              <a:t> </a:t>
            </a:r>
            <a:endParaRPr lang="ko-KR" altLang="en-US" sz="1000" kern="100">
              <a:solidFill>
                <a:prstClr val="black"/>
              </a:solidFill>
              <a:latin typeface="바탕"/>
              <a:cs typeface="Times New Roman"/>
            </a:endParaRP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5965513" y="5152330"/>
            <a:ext cx="2808903" cy="2448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tabLst>
                <a:tab pos="2700020" algn="ctr"/>
                <a:tab pos="5400040" algn="r"/>
              </a:tabLst>
            </a:pPr>
            <a:r>
              <a:rPr lang="ko-KR" altLang="en-US" sz="1050" b="1" dirty="0">
                <a:solidFill>
                  <a:srgbClr val="000000"/>
                </a:solidFill>
                <a:cs typeface="Times New Roman"/>
              </a:rPr>
              <a:t>패널 자격 획득</a:t>
            </a:r>
            <a:endParaRPr lang="ko-KR" altLang="en-US" sz="1050" dirty="0">
              <a:solidFill>
                <a:prstClr val="black"/>
              </a:solidFill>
              <a:cs typeface="굴림"/>
            </a:endParaRP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6153254" y="2708607"/>
            <a:ext cx="2471738" cy="206160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 type="none" w="lg" len="med"/>
          </a:ln>
        </p:spPr>
        <p:txBody>
          <a:bodyPr wrap="none" lIns="90000" tIns="0" rIns="90000" bIns="46800" anchor="ctr" anchorCtr="0"/>
          <a:lstStyle/>
          <a:p>
            <a:pPr marL="171450" indent="-171450" defTabSz="957263" fontAlgn="base" latinLnBrk="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tabLst>
                <a:tab pos="1881188" algn="r"/>
              </a:tabLst>
              <a:defRPr/>
            </a:pPr>
            <a:r>
              <a:rPr kumimoji="1" lang="ko-KR" altLang="en-US" sz="1100" b="1" kern="0" dirty="0">
                <a:solidFill>
                  <a:prstClr val="black"/>
                </a:solidFill>
              </a:rPr>
              <a:t>경품 이벤트를 통해 모집</a:t>
            </a:r>
          </a:p>
          <a:p>
            <a:pPr marL="171450" indent="-171450" defTabSz="957263" fontAlgn="base" latinLnBrk="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tabLst>
                <a:tab pos="1881188" algn="r"/>
              </a:tabLst>
              <a:defRPr/>
            </a:pPr>
            <a:r>
              <a:rPr kumimoji="1" lang="ko-KR" altLang="en-US" sz="1100" b="1" kern="0" dirty="0">
                <a:solidFill>
                  <a:prstClr val="black"/>
                </a:solidFill>
              </a:rPr>
              <a:t>배너 광고 등을 이용한 모집</a:t>
            </a:r>
          </a:p>
          <a:p>
            <a:pPr marL="171450" indent="-171450" defTabSz="957263" fontAlgn="base" latinLnBrk="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tabLst>
                <a:tab pos="1881188" algn="r"/>
              </a:tabLst>
              <a:defRPr/>
            </a:pPr>
            <a:r>
              <a:rPr kumimoji="1" lang="ko-KR" altLang="en-US" sz="1100" b="1" kern="0" dirty="0">
                <a:solidFill>
                  <a:prstClr val="black"/>
                </a:solidFill>
              </a:rPr>
              <a:t>홈페이지 방문자 가입 유도</a:t>
            </a:r>
          </a:p>
          <a:p>
            <a:pPr marL="171450" indent="-171450" defTabSz="957263" fontAlgn="base" latinLnBrk="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tabLst>
                <a:tab pos="1881188" algn="r"/>
              </a:tabLst>
              <a:defRPr/>
            </a:pPr>
            <a:r>
              <a:rPr kumimoji="1" lang="ko-KR" altLang="en-US" sz="1100" b="1" kern="0" dirty="0">
                <a:solidFill>
                  <a:prstClr val="black"/>
                </a:solidFill>
              </a:rPr>
              <a:t>추천 이벤트 통한 모집</a:t>
            </a:r>
          </a:p>
          <a:p>
            <a:pPr marL="171450" indent="-171450" defTabSz="957263" fontAlgn="base" latinLnBrk="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tabLst>
                <a:tab pos="1881188" algn="r"/>
              </a:tabLst>
              <a:defRPr/>
            </a:pPr>
            <a:r>
              <a:rPr kumimoji="1" lang="ko-KR" altLang="en-US" sz="1100" b="1" kern="0" dirty="0">
                <a:solidFill>
                  <a:prstClr val="black"/>
                </a:solidFill>
              </a:rPr>
              <a:t>사이트와 제휴 통해 모집</a:t>
            </a:r>
          </a:p>
          <a:p>
            <a:pPr marL="171450" indent="-171450" defTabSz="957263" fontAlgn="base" latinLnBrk="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tabLst>
                <a:tab pos="1881188" algn="r"/>
              </a:tabLst>
              <a:defRPr/>
            </a:pPr>
            <a:r>
              <a:rPr kumimoji="1" lang="ko-KR" altLang="en-US" sz="1100" b="1" kern="0" dirty="0">
                <a:solidFill>
                  <a:prstClr val="black"/>
                </a:solidFill>
              </a:rPr>
              <a:t>모집 대행 업체의 자료 구입</a:t>
            </a:r>
            <a:br>
              <a:rPr kumimoji="1" lang="ko-KR" altLang="en-US" sz="1100" b="1" kern="0" dirty="0">
                <a:solidFill>
                  <a:prstClr val="black"/>
                </a:solidFill>
              </a:rPr>
            </a:br>
            <a:r>
              <a:rPr kumimoji="1" lang="en-US" altLang="ko-KR" sz="1100" b="1" kern="0" dirty="0">
                <a:solidFill>
                  <a:prstClr val="black"/>
                </a:solidFill>
              </a:rPr>
              <a:t>(</a:t>
            </a:r>
            <a:r>
              <a:rPr kumimoji="1" lang="ko-KR" altLang="en-US" sz="1100" b="1" kern="0" dirty="0">
                <a:solidFill>
                  <a:prstClr val="black"/>
                </a:solidFill>
              </a:rPr>
              <a:t>불법적인 자료 가능성 있음</a:t>
            </a:r>
            <a:r>
              <a:rPr kumimoji="1" lang="en-US" altLang="ko-KR" sz="1100" b="1" kern="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4" name="오른쪽 화살표 43"/>
          <p:cNvSpPr/>
          <p:nvPr/>
        </p:nvSpPr>
        <p:spPr>
          <a:xfrm rot="5400000">
            <a:off x="-153875" y="4014158"/>
            <a:ext cx="2880000" cy="159972"/>
          </a:xfrm>
          <a:prstGeom prst="rightArrow">
            <a:avLst>
              <a:gd name="adj1" fmla="val 50000"/>
              <a:gd name="adj2" fmla="val 6734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1275119" y="2744178"/>
            <a:ext cx="4071976" cy="244551"/>
            <a:chOff x="1259691" y="2760814"/>
            <a:chExt cx="4071976" cy="244551"/>
          </a:xfrm>
        </p:grpSpPr>
        <p:sp>
          <p:nvSpPr>
            <p:cNvPr id="46" name="직사각형 45"/>
            <p:cNvSpPr/>
            <p:nvPr/>
          </p:nvSpPr>
          <p:spPr>
            <a:xfrm>
              <a:off x="1586151" y="2760814"/>
              <a:ext cx="3745516" cy="2445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50" b="1" dirty="0">
                  <a:solidFill>
                    <a:prstClr val="black"/>
                  </a:solidFill>
                </a:rPr>
                <a:t>주요 초대형 </a:t>
              </a:r>
              <a:r>
                <a:rPr lang="ko-KR" altLang="en-US" sz="1050" b="1" dirty="0" smtClean="0">
                  <a:solidFill>
                    <a:prstClr val="black"/>
                  </a:solidFill>
                </a:rPr>
                <a:t>기획조사 자료 </a:t>
              </a:r>
              <a:r>
                <a:rPr lang="ko-KR" altLang="en-US" sz="1050" b="1" dirty="0">
                  <a:solidFill>
                    <a:prstClr val="black"/>
                  </a:solidFill>
                </a:rPr>
                <a:t>수집 계획 수립</a:t>
              </a: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1350683" y="2823442"/>
              <a:ext cx="225420" cy="108000"/>
              <a:chOff x="2515644" y="3356992"/>
              <a:chExt cx="225420" cy="108000"/>
            </a:xfrm>
          </p:grpSpPr>
          <p:cxnSp>
            <p:nvCxnSpPr>
              <p:cNvPr id="49" name="직선 연결선 48"/>
              <p:cNvCxnSpPr/>
              <p:nvPr/>
            </p:nvCxnSpPr>
            <p:spPr>
              <a:xfrm>
                <a:off x="2515644" y="3410992"/>
                <a:ext cx="225420" cy="0"/>
              </a:xfrm>
              <a:prstGeom prst="line">
                <a:avLst/>
              </a:prstGeom>
              <a:ln w="12700">
                <a:solidFill>
                  <a:srgbClr val="545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49"/>
              <p:cNvCxnSpPr/>
              <p:nvPr/>
            </p:nvCxnSpPr>
            <p:spPr>
              <a:xfrm>
                <a:off x="2741064" y="3356992"/>
                <a:ext cx="0" cy="108000"/>
              </a:xfrm>
              <a:prstGeom prst="line">
                <a:avLst/>
              </a:prstGeom>
              <a:ln w="28575">
                <a:solidFill>
                  <a:srgbClr val="545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순서도: 지연 47"/>
            <p:cNvSpPr/>
            <p:nvPr/>
          </p:nvSpPr>
          <p:spPr>
            <a:xfrm>
              <a:off x="1259691" y="2760814"/>
              <a:ext cx="244551" cy="244551"/>
            </a:xfrm>
            <a:prstGeom prst="flowChartDelay">
              <a:avLst/>
            </a:prstGeom>
            <a:solidFill>
              <a:srgbClr val="545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endParaRPr lang="ko-KR" altLang="en-US" sz="12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1275119" y="3126295"/>
            <a:ext cx="4071976" cy="244551"/>
            <a:chOff x="1259691" y="3191982"/>
            <a:chExt cx="4071976" cy="244551"/>
          </a:xfrm>
        </p:grpSpPr>
        <p:sp>
          <p:nvSpPr>
            <p:cNvPr id="52" name="직사각형 51"/>
            <p:cNvSpPr/>
            <p:nvPr/>
          </p:nvSpPr>
          <p:spPr>
            <a:xfrm>
              <a:off x="1586151" y="3191982"/>
              <a:ext cx="3745516" cy="2445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50" b="1" dirty="0">
                  <a:solidFill>
                    <a:prstClr val="black"/>
                  </a:solidFill>
                </a:rPr>
                <a:t>적합 </a:t>
              </a:r>
              <a:r>
                <a:rPr lang="ko-KR" altLang="en-US" sz="1050" b="1" dirty="0" err="1">
                  <a:solidFill>
                    <a:prstClr val="black"/>
                  </a:solidFill>
                </a:rPr>
                <a:t>포털사이트</a:t>
              </a:r>
              <a:r>
                <a:rPr lang="ko-KR" altLang="en-US" sz="1050" b="1" dirty="0">
                  <a:solidFill>
                    <a:prstClr val="black"/>
                  </a:solidFill>
                </a:rPr>
                <a:t> 선정</a:t>
              </a: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1350683" y="3254610"/>
              <a:ext cx="225420" cy="108000"/>
              <a:chOff x="2515644" y="3356992"/>
              <a:chExt cx="225420" cy="108000"/>
            </a:xfrm>
          </p:grpSpPr>
          <p:cxnSp>
            <p:nvCxnSpPr>
              <p:cNvPr id="55" name="직선 연결선 54"/>
              <p:cNvCxnSpPr/>
              <p:nvPr/>
            </p:nvCxnSpPr>
            <p:spPr>
              <a:xfrm>
                <a:off x="2515644" y="3410992"/>
                <a:ext cx="225420" cy="0"/>
              </a:xfrm>
              <a:prstGeom prst="line">
                <a:avLst/>
              </a:prstGeom>
              <a:ln w="12700">
                <a:solidFill>
                  <a:srgbClr val="545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55"/>
              <p:cNvCxnSpPr/>
              <p:nvPr/>
            </p:nvCxnSpPr>
            <p:spPr>
              <a:xfrm>
                <a:off x="2741064" y="3356992"/>
                <a:ext cx="0" cy="108000"/>
              </a:xfrm>
              <a:prstGeom prst="line">
                <a:avLst/>
              </a:prstGeom>
              <a:ln w="28575">
                <a:solidFill>
                  <a:srgbClr val="545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순서도: 지연 53"/>
            <p:cNvSpPr/>
            <p:nvPr/>
          </p:nvSpPr>
          <p:spPr>
            <a:xfrm>
              <a:off x="1259691" y="3191982"/>
              <a:ext cx="244551" cy="244551"/>
            </a:xfrm>
            <a:prstGeom prst="flowChartDelay">
              <a:avLst/>
            </a:prstGeom>
            <a:solidFill>
              <a:srgbClr val="545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</a:t>
              </a:r>
              <a:endParaRPr lang="ko-KR" altLang="en-US" sz="12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1275119" y="3508412"/>
            <a:ext cx="4071976" cy="360000"/>
            <a:chOff x="1259691" y="3457875"/>
            <a:chExt cx="4071976" cy="360000"/>
          </a:xfrm>
        </p:grpSpPr>
        <p:sp>
          <p:nvSpPr>
            <p:cNvPr id="58" name="직사각형 57"/>
            <p:cNvSpPr/>
            <p:nvPr/>
          </p:nvSpPr>
          <p:spPr>
            <a:xfrm>
              <a:off x="1586151" y="3457875"/>
              <a:ext cx="3745516" cy="36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50" b="1" dirty="0">
                  <a:solidFill>
                    <a:prstClr val="black"/>
                  </a:solidFill>
                </a:rPr>
                <a:t>각 </a:t>
              </a:r>
              <a:r>
                <a:rPr lang="ko-KR" altLang="en-US" sz="1050" b="1" dirty="0" err="1">
                  <a:solidFill>
                    <a:prstClr val="black"/>
                  </a:solidFill>
                </a:rPr>
                <a:t>포털의</a:t>
              </a:r>
              <a:r>
                <a:rPr lang="ko-KR" altLang="en-US" sz="1050" b="1" dirty="0">
                  <a:solidFill>
                    <a:prstClr val="black"/>
                  </a:solidFill>
                </a:rPr>
                <a:t> 회원 </a:t>
              </a:r>
              <a:r>
                <a:rPr lang="ko-KR" altLang="en-US" sz="1050" b="1" dirty="0" smtClean="0">
                  <a:solidFill>
                    <a:prstClr val="black"/>
                  </a:solidFill>
                </a:rPr>
                <a:t>중 조사 </a:t>
              </a:r>
              <a:r>
                <a:rPr lang="ko-KR" altLang="en-US" sz="1050" b="1" dirty="0">
                  <a:solidFill>
                    <a:prstClr val="black"/>
                  </a:solidFill>
                </a:rPr>
                <a:t>참여 권유 대상자 선정</a:t>
              </a:r>
              <a:br>
                <a:rPr lang="ko-KR" altLang="en-US" sz="1050" b="1" dirty="0">
                  <a:solidFill>
                    <a:prstClr val="black"/>
                  </a:solidFill>
                </a:rPr>
              </a:br>
              <a:r>
                <a:rPr lang="en-US" altLang="ko-KR" sz="1050" dirty="0">
                  <a:solidFill>
                    <a:prstClr val="black"/>
                  </a:solidFill>
                </a:rPr>
                <a:t>(</a:t>
              </a:r>
              <a:r>
                <a:rPr lang="ko-KR" altLang="en-US" sz="1050" dirty="0">
                  <a:solidFill>
                    <a:prstClr val="black"/>
                  </a:solidFill>
                </a:rPr>
                <a:t>성</a:t>
              </a:r>
              <a:r>
                <a:rPr lang="en-US" altLang="ko-KR" sz="1050" dirty="0">
                  <a:solidFill>
                    <a:prstClr val="black"/>
                  </a:solidFill>
                </a:rPr>
                <a:t>×</a:t>
              </a:r>
              <a:r>
                <a:rPr lang="ko-KR" altLang="en-US" sz="1050" dirty="0">
                  <a:solidFill>
                    <a:prstClr val="black"/>
                  </a:solidFill>
                </a:rPr>
                <a:t>연령</a:t>
              </a:r>
              <a:r>
                <a:rPr lang="en-US" altLang="ko-KR" sz="1050" dirty="0">
                  <a:solidFill>
                    <a:prstClr val="black"/>
                  </a:solidFill>
                </a:rPr>
                <a:t>×</a:t>
              </a:r>
              <a:r>
                <a:rPr lang="ko-KR" altLang="en-US" sz="1050" dirty="0">
                  <a:solidFill>
                    <a:prstClr val="black"/>
                  </a:solidFill>
                </a:rPr>
                <a:t>지역별 할당 후 무선 추출</a:t>
              </a:r>
              <a:r>
                <a:rPr lang="en-US" altLang="ko-KR" sz="1050" dirty="0">
                  <a:solidFill>
                    <a:prstClr val="black"/>
                  </a:solidFill>
                </a:rPr>
                <a:t>)</a:t>
              </a: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1350683" y="3588907"/>
              <a:ext cx="225420" cy="108000"/>
              <a:chOff x="2515644" y="3356992"/>
              <a:chExt cx="225420" cy="108000"/>
            </a:xfrm>
          </p:grpSpPr>
          <p:cxnSp>
            <p:nvCxnSpPr>
              <p:cNvPr id="61" name="직선 연결선 60"/>
              <p:cNvCxnSpPr/>
              <p:nvPr/>
            </p:nvCxnSpPr>
            <p:spPr>
              <a:xfrm>
                <a:off x="2515644" y="3410992"/>
                <a:ext cx="225420" cy="0"/>
              </a:xfrm>
              <a:prstGeom prst="line">
                <a:avLst/>
              </a:prstGeom>
              <a:ln w="12700">
                <a:solidFill>
                  <a:srgbClr val="545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직선 연결선 61"/>
              <p:cNvCxnSpPr/>
              <p:nvPr/>
            </p:nvCxnSpPr>
            <p:spPr>
              <a:xfrm>
                <a:off x="2741064" y="3356992"/>
                <a:ext cx="0" cy="108000"/>
              </a:xfrm>
              <a:prstGeom prst="line">
                <a:avLst/>
              </a:prstGeom>
              <a:ln w="28575">
                <a:solidFill>
                  <a:srgbClr val="545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순서도: 지연 59"/>
            <p:cNvSpPr/>
            <p:nvPr/>
          </p:nvSpPr>
          <p:spPr>
            <a:xfrm>
              <a:off x="1259691" y="3526279"/>
              <a:ext cx="244551" cy="244551"/>
            </a:xfrm>
            <a:prstGeom prst="flowChartDelay">
              <a:avLst/>
            </a:prstGeom>
            <a:solidFill>
              <a:srgbClr val="545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</a:t>
              </a:r>
              <a:endParaRPr lang="ko-KR" altLang="en-US" sz="12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1275119" y="4005978"/>
            <a:ext cx="4071976" cy="244551"/>
            <a:chOff x="1259691" y="2760814"/>
            <a:chExt cx="4071976" cy="244551"/>
          </a:xfrm>
        </p:grpSpPr>
        <p:sp>
          <p:nvSpPr>
            <p:cNvPr id="64" name="직사각형 63"/>
            <p:cNvSpPr/>
            <p:nvPr/>
          </p:nvSpPr>
          <p:spPr>
            <a:xfrm>
              <a:off x="1586151" y="2760814"/>
              <a:ext cx="3745516" cy="2445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50" b="1" dirty="0">
                  <a:solidFill>
                    <a:prstClr val="black"/>
                  </a:solidFill>
                </a:rPr>
                <a:t>무선 추출 된 </a:t>
              </a:r>
              <a:r>
                <a:rPr lang="ko-KR" altLang="en-US" sz="1050" b="1" dirty="0" smtClean="0">
                  <a:solidFill>
                    <a:prstClr val="black"/>
                  </a:solidFill>
                </a:rPr>
                <a:t>대상자에게 조사참여 </a:t>
              </a:r>
              <a:r>
                <a:rPr lang="ko-KR" altLang="en-US" sz="1050" b="1" dirty="0">
                  <a:solidFill>
                    <a:prstClr val="black"/>
                  </a:solidFill>
                </a:rPr>
                <a:t>권유</a:t>
              </a:r>
              <a:r>
                <a:rPr lang="en-US" altLang="ko-KR" sz="1050" b="1" dirty="0">
                  <a:solidFill>
                    <a:prstClr val="black"/>
                  </a:solidFill>
                </a:rPr>
                <a:t>, e-mail </a:t>
              </a:r>
              <a:r>
                <a:rPr lang="ko-KR" altLang="en-US" sz="1050" b="1" dirty="0">
                  <a:solidFill>
                    <a:prstClr val="black"/>
                  </a:solidFill>
                </a:rPr>
                <a:t>발송</a:t>
              </a: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1350683" y="2823442"/>
              <a:ext cx="225420" cy="108000"/>
              <a:chOff x="2515644" y="3356992"/>
              <a:chExt cx="225420" cy="108000"/>
            </a:xfrm>
          </p:grpSpPr>
          <p:cxnSp>
            <p:nvCxnSpPr>
              <p:cNvPr id="67" name="직선 연결선 66"/>
              <p:cNvCxnSpPr/>
              <p:nvPr/>
            </p:nvCxnSpPr>
            <p:spPr>
              <a:xfrm>
                <a:off x="2515644" y="3410992"/>
                <a:ext cx="225420" cy="0"/>
              </a:xfrm>
              <a:prstGeom prst="line">
                <a:avLst/>
              </a:prstGeom>
              <a:ln w="12700">
                <a:solidFill>
                  <a:srgbClr val="545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/>
              <p:cNvCxnSpPr/>
              <p:nvPr/>
            </p:nvCxnSpPr>
            <p:spPr>
              <a:xfrm>
                <a:off x="2741064" y="3356992"/>
                <a:ext cx="0" cy="108000"/>
              </a:xfrm>
              <a:prstGeom prst="line">
                <a:avLst/>
              </a:prstGeom>
              <a:ln w="28575">
                <a:solidFill>
                  <a:srgbClr val="545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순서도: 지연 65"/>
            <p:cNvSpPr/>
            <p:nvPr/>
          </p:nvSpPr>
          <p:spPr>
            <a:xfrm>
              <a:off x="1259691" y="2760814"/>
              <a:ext cx="244551" cy="244551"/>
            </a:xfrm>
            <a:prstGeom prst="flowChartDelay">
              <a:avLst/>
            </a:prstGeom>
            <a:solidFill>
              <a:srgbClr val="545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4</a:t>
              </a:r>
              <a:endParaRPr lang="ko-KR" altLang="en-US" sz="12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1275119" y="4388095"/>
            <a:ext cx="4071976" cy="244551"/>
            <a:chOff x="1259691" y="2760814"/>
            <a:chExt cx="4071976" cy="244551"/>
          </a:xfrm>
        </p:grpSpPr>
        <p:sp>
          <p:nvSpPr>
            <p:cNvPr id="70" name="직사각형 69"/>
            <p:cNvSpPr/>
            <p:nvPr/>
          </p:nvSpPr>
          <p:spPr>
            <a:xfrm>
              <a:off x="1586151" y="2760814"/>
              <a:ext cx="3745516" cy="2445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50" b="1" dirty="0">
                  <a:solidFill>
                    <a:prstClr val="black"/>
                  </a:solidFill>
                </a:rPr>
                <a:t>조사 응답 종료 </a:t>
              </a:r>
              <a:r>
                <a:rPr lang="ko-KR" altLang="en-US" sz="1050" b="1" dirty="0" smtClean="0">
                  <a:solidFill>
                    <a:prstClr val="black"/>
                  </a:solidFill>
                </a:rPr>
                <a:t>후 </a:t>
              </a:r>
              <a:r>
                <a:rPr lang="en-US" altLang="ko-KR" sz="1050" b="1" dirty="0">
                  <a:solidFill>
                    <a:prstClr val="black"/>
                  </a:solidFill>
                </a:rPr>
                <a:t>M</a:t>
              </a:r>
              <a:r>
                <a:rPr lang="en-US" altLang="ko-KR" sz="1050" b="1" dirty="0" smtClean="0">
                  <a:solidFill>
                    <a:prstClr val="black"/>
                  </a:solidFill>
                </a:rPr>
                <a:t>I </a:t>
              </a:r>
              <a:r>
                <a:rPr lang="ko-KR" altLang="en-US" sz="1050" b="1" dirty="0">
                  <a:solidFill>
                    <a:prstClr val="black"/>
                  </a:solidFill>
                </a:rPr>
                <a:t>조사 패널에 가입 의사문의</a:t>
              </a:r>
            </a:p>
          </p:txBody>
        </p:sp>
        <p:grpSp>
          <p:nvGrpSpPr>
            <p:cNvPr id="71" name="그룹 70"/>
            <p:cNvGrpSpPr/>
            <p:nvPr/>
          </p:nvGrpSpPr>
          <p:grpSpPr>
            <a:xfrm>
              <a:off x="1350683" y="2823442"/>
              <a:ext cx="225420" cy="108000"/>
              <a:chOff x="2515644" y="3356992"/>
              <a:chExt cx="225420" cy="108000"/>
            </a:xfrm>
          </p:grpSpPr>
          <p:cxnSp>
            <p:nvCxnSpPr>
              <p:cNvPr id="73" name="직선 연결선 72"/>
              <p:cNvCxnSpPr/>
              <p:nvPr/>
            </p:nvCxnSpPr>
            <p:spPr>
              <a:xfrm>
                <a:off x="2515644" y="3410992"/>
                <a:ext cx="225420" cy="0"/>
              </a:xfrm>
              <a:prstGeom prst="line">
                <a:avLst/>
              </a:prstGeom>
              <a:ln w="12700">
                <a:solidFill>
                  <a:srgbClr val="545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73"/>
              <p:cNvCxnSpPr/>
              <p:nvPr/>
            </p:nvCxnSpPr>
            <p:spPr>
              <a:xfrm>
                <a:off x="2741064" y="3356992"/>
                <a:ext cx="0" cy="108000"/>
              </a:xfrm>
              <a:prstGeom prst="line">
                <a:avLst/>
              </a:prstGeom>
              <a:ln w="28575">
                <a:solidFill>
                  <a:srgbClr val="545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순서도: 지연 71"/>
            <p:cNvSpPr/>
            <p:nvPr/>
          </p:nvSpPr>
          <p:spPr>
            <a:xfrm>
              <a:off x="1259691" y="2760814"/>
              <a:ext cx="244551" cy="244551"/>
            </a:xfrm>
            <a:prstGeom prst="flowChartDelay">
              <a:avLst/>
            </a:prstGeom>
            <a:solidFill>
              <a:srgbClr val="545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5</a:t>
              </a:r>
              <a:endParaRPr lang="ko-KR" altLang="en-US" sz="12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1275119" y="4770212"/>
            <a:ext cx="4071976" cy="244551"/>
            <a:chOff x="1259691" y="2760814"/>
            <a:chExt cx="4071976" cy="244551"/>
          </a:xfrm>
        </p:grpSpPr>
        <p:sp>
          <p:nvSpPr>
            <p:cNvPr id="76" name="직사각형 75"/>
            <p:cNvSpPr/>
            <p:nvPr/>
          </p:nvSpPr>
          <p:spPr>
            <a:xfrm>
              <a:off x="1586151" y="2760814"/>
              <a:ext cx="3745516" cy="2445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50" b="1" dirty="0">
                  <a:solidFill>
                    <a:prstClr val="black"/>
                  </a:solidFill>
                </a:rPr>
                <a:t>가입 </a:t>
              </a:r>
              <a:r>
                <a:rPr lang="ko-KR" altLang="en-US" sz="1050" b="1" dirty="0" err="1" smtClean="0">
                  <a:solidFill>
                    <a:prstClr val="black"/>
                  </a:solidFill>
                </a:rPr>
                <a:t>동의자에게</a:t>
              </a:r>
              <a:r>
                <a:rPr lang="ko-KR" altLang="en-US" sz="1050" b="1" dirty="0" smtClean="0">
                  <a:solidFill>
                    <a:prstClr val="black"/>
                  </a:solidFill>
                </a:rPr>
                <a:t> 추가 </a:t>
              </a:r>
              <a:r>
                <a:rPr lang="ko-KR" altLang="en-US" sz="1050" b="1" dirty="0">
                  <a:solidFill>
                    <a:prstClr val="black"/>
                  </a:solidFill>
                </a:rPr>
                <a:t>정보 제공 요청</a:t>
              </a:r>
            </a:p>
          </p:txBody>
        </p:sp>
        <p:grpSp>
          <p:nvGrpSpPr>
            <p:cNvPr id="77" name="그룹 76"/>
            <p:cNvGrpSpPr/>
            <p:nvPr/>
          </p:nvGrpSpPr>
          <p:grpSpPr>
            <a:xfrm>
              <a:off x="1350683" y="2823442"/>
              <a:ext cx="225420" cy="108000"/>
              <a:chOff x="2515644" y="3356992"/>
              <a:chExt cx="225420" cy="108000"/>
            </a:xfrm>
          </p:grpSpPr>
          <p:cxnSp>
            <p:nvCxnSpPr>
              <p:cNvPr id="79" name="직선 연결선 78"/>
              <p:cNvCxnSpPr/>
              <p:nvPr/>
            </p:nvCxnSpPr>
            <p:spPr>
              <a:xfrm>
                <a:off x="2515644" y="3410992"/>
                <a:ext cx="225420" cy="0"/>
              </a:xfrm>
              <a:prstGeom prst="line">
                <a:avLst/>
              </a:prstGeom>
              <a:ln w="12700">
                <a:solidFill>
                  <a:srgbClr val="545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/>
              <p:cNvCxnSpPr/>
              <p:nvPr/>
            </p:nvCxnSpPr>
            <p:spPr>
              <a:xfrm>
                <a:off x="2741064" y="3356992"/>
                <a:ext cx="0" cy="108000"/>
              </a:xfrm>
              <a:prstGeom prst="line">
                <a:avLst/>
              </a:prstGeom>
              <a:ln w="28575">
                <a:solidFill>
                  <a:srgbClr val="545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순서도: 지연 77"/>
            <p:cNvSpPr/>
            <p:nvPr/>
          </p:nvSpPr>
          <p:spPr>
            <a:xfrm>
              <a:off x="1259691" y="2760814"/>
              <a:ext cx="244551" cy="244551"/>
            </a:xfrm>
            <a:prstGeom prst="flowChartDelay">
              <a:avLst/>
            </a:prstGeom>
            <a:solidFill>
              <a:srgbClr val="545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6</a:t>
              </a:r>
              <a:endParaRPr lang="ko-KR" altLang="en-US" sz="12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1275119" y="5152330"/>
            <a:ext cx="4071976" cy="244551"/>
            <a:chOff x="1226994" y="5373216"/>
            <a:chExt cx="4071976" cy="244551"/>
          </a:xfrm>
        </p:grpSpPr>
        <p:sp>
          <p:nvSpPr>
            <p:cNvPr id="82" name="직사각형 81"/>
            <p:cNvSpPr/>
            <p:nvPr/>
          </p:nvSpPr>
          <p:spPr>
            <a:xfrm>
              <a:off x="1553454" y="5373216"/>
              <a:ext cx="3745516" cy="2445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50" b="1" dirty="0">
                  <a:solidFill>
                    <a:prstClr val="black"/>
                  </a:solidFill>
                </a:rPr>
                <a:t>패널 자격 획득</a:t>
              </a:r>
            </a:p>
          </p:txBody>
        </p:sp>
        <p:grpSp>
          <p:nvGrpSpPr>
            <p:cNvPr id="83" name="그룹 82"/>
            <p:cNvGrpSpPr/>
            <p:nvPr/>
          </p:nvGrpSpPr>
          <p:grpSpPr>
            <a:xfrm>
              <a:off x="1317986" y="5435844"/>
              <a:ext cx="225420" cy="108000"/>
              <a:chOff x="2515644" y="3356992"/>
              <a:chExt cx="225420" cy="108000"/>
            </a:xfrm>
          </p:grpSpPr>
          <p:cxnSp>
            <p:nvCxnSpPr>
              <p:cNvPr id="85" name="직선 연결선 84"/>
              <p:cNvCxnSpPr/>
              <p:nvPr/>
            </p:nvCxnSpPr>
            <p:spPr>
              <a:xfrm>
                <a:off x="2515644" y="3410992"/>
                <a:ext cx="225420" cy="0"/>
              </a:xfrm>
              <a:prstGeom prst="line">
                <a:avLst/>
              </a:prstGeom>
              <a:ln w="12700">
                <a:solidFill>
                  <a:srgbClr val="545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/>
              <p:cNvCxnSpPr/>
              <p:nvPr/>
            </p:nvCxnSpPr>
            <p:spPr>
              <a:xfrm>
                <a:off x="2741064" y="3356992"/>
                <a:ext cx="0" cy="108000"/>
              </a:xfrm>
              <a:prstGeom prst="line">
                <a:avLst/>
              </a:prstGeom>
              <a:ln w="28575">
                <a:solidFill>
                  <a:srgbClr val="545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순서도: 지연 83"/>
            <p:cNvSpPr/>
            <p:nvPr/>
          </p:nvSpPr>
          <p:spPr>
            <a:xfrm>
              <a:off x="1226994" y="5373216"/>
              <a:ext cx="244551" cy="244551"/>
            </a:xfrm>
            <a:prstGeom prst="flowChartDelay">
              <a:avLst/>
            </a:prstGeom>
            <a:solidFill>
              <a:srgbClr val="545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7</a:t>
              </a:r>
              <a:endParaRPr lang="ko-KR" altLang="en-US" sz="12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pic>
        <p:nvPicPr>
          <p:cNvPr id="87" name="Picture 96" descr="086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gray">
          <a:xfrm rot="5400000">
            <a:off x="7238855" y="4127944"/>
            <a:ext cx="308683" cy="169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 descr="C:\Users\leesh\Desktop\x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2735" y="2710988"/>
            <a:ext cx="847118" cy="83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702093" y="1482272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prstClr val="black"/>
                </a:solidFill>
              </a:rPr>
              <a:t>IBP</a:t>
            </a:r>
            <a:r>
              <a:rPr lang="ko-KR" altLang="ko-KR" sz="1400" b="1" dirty="0">
                <a:solidFill>
                  <a:prstClr val="black"/>
                </a:solidFill>
              </a:rPr>
              <a:t>는 체계적인 표본추출 방법을 거쳐 선정된 사람만이 조사 참여가 가능하다는 것이 가장 큰 </a:t>
            </a:r>
            <a:r>
              <a:rPr lang="ko-KR" altLang="ko-KR" sz="1400" b="1" dirty="0" smtClean="0">
                <a:solidFill>
                  <a:prstClr val="black"/>
                </a:solidFill>
              </a:rPr>
              <a:t>차이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임</a:t>
            </a:r>
            <a:r>
              <a:rPr lang="en-US" altLang="ko-KR" sz="1400" b="1" dirty="0">
                <a:solidFill>
                  <a:prstClr val="black"/>
                </a:solidFill>
              </a:rPr>
              <a:t/>
            </a:r>
            <a:br>
              <a:rPr lang="en-US" altLang="ko-KR" sz="1400" b="1" dirty="0">
                <a:solidFill>
                  <a:prstClr val="black"/>
                </a:solidFill>
              </a:rPr>
            </a:br>
            <a:r>
              <a:rPr lang="ko-KR" altLang="ko-KR" sz="1400" b="1" u="sng" dirty="0">
                <a:solidFill>
                  <a:prstClr val="black"/>
                </a:solidFill>
              </a:rPr>
              <a:t>과학적인 연구는 ‘</a:t>
            </a:r>
            <a:r>
              <a:rPr lang="ko-KR" altLang="ko-KR" sz="1400" b="1" u="sng" dirty="0">
                <a:solidFill>
                  <a:srgbClr val="0000CC"/>
                </a:solidFill>
                <a:latin typeface="나눔고딕 ExtraBold"/>
                <a:ea typeface="나눔고딕 ExtraBold"/>
              </a:rPr>
              <a:t>과학적으로 모집되고 관리된 표본</a:t>
            </a:r>
            <a:r>
              <a:rPr lang="en-US" altLang="ko-KR" sz="1400" b="1" u="sng" dirty="0">
                <a:solidFill>
                  <a:srgbClr val="0000CC"/>
                </a:solidFill>
                <a:latin typeface="나눔고딕 ExtraBold"/>
                <a:ea typeface="나눔고딕 ExtraBold"/>
              </a:rPr>
              <a:t> </a:t>
            </a:r>
            <a:r>
              <a:rPr lang="ko-KR" altLang="ko-KR" sz="1400" b="1" u="sng" dirty="0">
                <a:solidFill>
                  <a:srgbClr val="0000CC"/>
                </a:solidFill>
                <a:latin typeface="나눔고딕 ExtraBold"/>
                <a:ea typeface="나눔고딕 ExtraBold"/>
              </a:rPr>
              <a:t>틀</a:t>
            </a:r>
            <a:r>
              <a:rPr lang="ko-KR" altLang="ko-KR" sz="1400" b="1" u="sng" dirty="0">
                <a:solidFill>
                  <a:prstClr val="black"/>
                </a:solidFill>
              </a:rPr>
              <a:t>’을 사용할 때 만이 </a:t>
            </a:r>
            <a:r>
              <a:rPr lang="ko-KR" altLang="ko-KR" sz="1400" b="1" u="sng" dirty="0" smtClean="0">
                <a:solidFill>
                  <a:prstClr val="black"/>
                </a:solidFill>
              </a:rPr>
              <a:t>가능</a:t>
            </a:r>
            <a:r>
              <a:rPr lang="ko-KR" altLang="en-US" sz="1400" b="1" u="sng" dirty="0" smtClean="0">
                <a:solidFill>
                  <a:prstClr val="black"/>
                </a:solidFill>
              </a:rPr>
              <a:t>함</a:t>
            </a:r>
            <a:endParaRPr lang="ko-KR" altLang="en-US" sz="1400" b="1" dirty="0">
              <a:solidFill>
                <a:prstClr val="black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1654177" y="701488"/>
            <a:ext cx="6574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err="1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>인바이트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>구 패널 </a:t>
            </a:r>
            <a:r>
              <a:rPr lang="ko-KR" altLang="en-US" dirty="0" err="1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>인사이트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>)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>82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>만 </a:t>
            </a:r>
            <a:r>
              <a:rPr lang="en-US" altLang="ko-KR" dirty="0">
                <a:solidFill>
                  <a:prstClr val="black"/>
                </a:solidFill>
                <a:latin typeface="나눔고딕 ExtraBold"/>
                <a:ea typeface="나눔고딕 ExtraBold"/>
              </a:rPr>
              <a:t>IBP(Invitation Based Panel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>)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>는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/>
            </a:r>
            <a:br>
              <a:rPr lang="en-US" altLang="ko-KR" dirty="0" smtClean="0">
                <a:solidFill>
                  <a:prstClr val="black"/>
                </a:solidFill>
                <a:latin typeface="나눔고딕 ExtraBold"/>
                <a:ea typeface="나눔고딕 ExtraBold"/>
              </a:rPr>
            </a:br>
            <a:r>
              <a:rPr lang="ko-KR" altLang="en-US" dirty="0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>‘표본의 대표성과 독립성을 담보할 수 있는 유일한 패널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>’ 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>임</a:t>
            </a:r>
            <a:endParaRPr lang="ko-KR" altLang="en-US" dirty="0">
              <a:solidFill>
                <a:prstClr val="black"/>
              </a:solidFill>
              <a:latin typeface="나눔고딕 ExtraBold"/>
              <a:ea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6943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s"/>
          <p:cNvSpPr txBox="1">
            <a:spLocks/>
          </p:cNvSpPr>
          <p:nvPr/>
        </p:nvSpPr>
        <p:spPr>
          <a:xfrm>
            <a:off x="487896" y="103333"/>
            <a:ext cx="701313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2400" b="1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3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. “</a:t>
            </a:r>
            <a:r>
              <a:rPr kumimoji="1" lang="ko-KR" altLang="en-US" sz="2400" b="1" kern="0" spc="-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장훈장학회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”</a:t>
            </a:r>
            <a:r>
              <a:rPr kumimoji="1" lang="ko-KR" altLang="en-US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 홈페이지 소개 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(</a:t>
            </a:r>
            <a:r>
              <a:rPr kumimoji="1" lang="en-US" altLang="ko-KR" sz="2400" b="1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http://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janghoon.or.kr)</a:t>
            </a:r>
            <a:endParaRPr kumimoji="1" lang="ko-KR" altLang="en-US" sz="24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0" y="673440"/>
            <a:ext cx="883298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2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s"/>
          <p:cNvSpPr txBox="1">
            <a:spLocks/>
          </p:cNvSpPr>
          <p:nvPr/>
        </p:nvSpPr>
        <p:spPr>
          <a:xfrm>
            <a:off x="487896" y="103333"/>
            <a:ext cx="324768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2400" b="1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4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. “</a:t>
            </a:r>
            <a:r>
              <a:rPr kumimoji="1" lang="ko-KR" altLang="en-US" sz="2400" b="1" kern="0" spc="-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장훈장학회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” </a:t>
            </a:r>
            <a:r>
              <a:rPr kumimoji="1" lang="ko-KR" altLang="en-US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후원 안내</a:t>
            </a:r>
            <a:endParaRPr kumimoji="1" lang="ko-KR" altLang="en-US" sz="24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1140545" y="4338475"/>
            <a:ext cx="7021678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선정되면 어느 정도나 후원을 받게 되나요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?</a:t>
            </a:r>
            <a:endParaRPr lang="ko-KR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1140545" y="5426850"/>
            <a:ext cx="7021678" cy="3600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어떻게 신청하나요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?</a:t>
            </a:r>
            <a:endParaRPr lang="ko-KR" altLang="ko-KR" sz="14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7567153" y="5085184"/>
            <a:ext cx="2134397" cy="1506539"/>
            <a:chOff x="7113240" y="4653136"/>
            <a:chExt cx="2664296" cy="2092382"/>
          </a:xfrm>
        </p:grpSpPr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322" y="4744822"/>
              <a:ext cx="2633214" cy="196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7113240" y="4653136"/>
              <a:ext cx="2664296" cy="2092382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48711" y="1082329"/>
            <a:ext cx="7913512" cy="886757"/>
            <a:chOff x="248711" y="1082329"/>
            <a:chExt cx="7913512" cy="886757"/>
          </a:xfrm>
        </p:grpSpPr>
        <p:sp>
          <p:nvSpPr>
            <p:cNvPr id="42" name="직사각형 41"/>
            <p:cNvSpPr/>
            <p:nvPr/>
          </p:nvSpPr>
          <p:spPr>
            <a:xfrm>
              <a:off x="412001" y="1082329"/>
              <a:ext cx="634685" cy="360040"/>
            </a:xfrm>
            <a:prstGeom prst="rect">
              <a:avLst/>
            </a:prstGeom>
            <a:solidFill>
              <a:srgbClr val="D91F26"/>
            </a:solidFill>
            <a:ln w="12700">
              <a:solidFill>
                <a:srgbClr val="D91F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+mj-ea"/>
                  <a:ea typeface="+mj-ea"/>
                </a:rPr>
                <a:t>1</a:t>
              </a:r>
              <a:endParaRPr lang="ko-KR" altLang="en-US" dirty="0">
                <a:latin typeface="+mj-ea"/>
                <a:ea typeface="+mj-ea"/>
              </a:endParaRPr>
            </a:p>
          </p:txBody>
        </p:sp>
        <p:pic>
          <p:nvPicPr>
            <p:cNvPr id="43" name="Picture 6" descr="2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48711" y="1190349"/>
              <a:ext cx="279721" cy="14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직사각형 43"/>
            <p:cNvSpPr/>
            <p:nvPr/>
          </p:nvSpPr>
          <p:spPr>
            <a:xfrm>
              <a:off x="1140545" y="1082329"/>
              <a:ext cx="7021678" cy="360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r>
                <a:rPr lang="ko-KR" altLang="en-US" sz="1400" b="1" dirty="0" smtClean="0">
                  <a:solidFill>
                    <a:schemeClr val="tx1"/>
                  </a:solidFill>
                  <a:latin typeface="+mn-ea"/>
                </a:rPr>
                <a:t>조사연구</a:t>
              </a:r>
              <a:r>
                <a:rPr lang="ko-KR" altLang="ko-KR" sz="1400" b="1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ko-KR" sz="1400" b="1" dirty="0">
                  <a:solidFill>
                    <a:schemeClr val="tx1"/>
                  </a:solidFill>
                  <a:latin typeface="+mn-ea"/>
                </a:rPr>
                <a:t>후원 사업이란</a:t>
              </a:r>
              <a:r>
                <a:rPr lang="en-US" altLang="ko-KR" sz="1400" b="1" dirty="0">
                  <a:solidFill>
                    <a:schemeClr val="tx1"/>
                  </a:solidFill>
                  <a:latin typeface="+mn-ea"/>
                </a:rPr>
                <a:t>?</a:t>
              </a:r>
              <a:endParaRPr lang="ko-KR" altLang="ko-KR" sz="14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5" name="Rectangle 26"/>
            <p:cNvSpPr>
              <a:spLocks noChangeArrowheads="1"/>
            </p:cNvSpPr>
            <p:nvPr/>
          </p:nvSpPr>
          <p:spPr bwMode="auto">
            <a:xfrm>
              <a:off x="1280592" y="1525888"/>
              <a:ext cx="5467843" cy="44319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med"/>
            </a:ln>
          </p:spPr>
          <p:txBody>
            <a:bodyPr wrap="none" lIns="0" tIns="0" rIns="0" bIns="0" anchor="t" anchorCtr="0">
              <a:spAutoFit/>
            </a:bodyPr>
            <a:lstStyle/>
            <a:p>
              <a:pPr marL="171450" lvl="0" indent="-171450" defTabSz="957263" fontAlgn="base" latinLnBrk="0">
                <a:lnSpc>
                  <a:spcPct val="120000"/>
                </a:lnSpc>
                <a:spcAft>
                  <a:spcPts val="500"/>
                </a:spcAft>
                <a:buSzPct val="80000"/>
                <a:buBlip>
                  <a:blip r:embed="rId4"/>
                </a:buBlip>
                <a:tabLst>
                  <a:tab pos="1881188" algn="r"/>
                </a:tabLst>
                <a:defRPr/>
              </a:pP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체계적이고 과학적인 </a:t>
              </a:r>
              <a:r>
                <a:rPr kumimoji="1" lang="ko-KR" altLang="en-US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조사연구를 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수행할 수 있도록 각종 표본조사 자료를 </a:t>
              </a:r>
              <a:r>
                <a:rPr kumimoji="1" lang="ko-KR" altLang="en-US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무료로</a:t>
              </a:r>
              <a:r>
                <a:rPr kumimoji="1" lang="en-US" altLang="ko-KR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/>
              </a:r>
              <a:br>
                <a:rPr kumimoji="1" lang="en-US" altLang="ko-KR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kumimoji="1" lang="ko-KR" altLang="en-US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수집</a:t>
              </a:r>
              <a:r>
                <a:rPr kumimoji="1" lang="en-US" altLang="ko-KR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제공하여 </a:t>
              </a:r>
              <a:r>
                <a:rPr kumimoji="1" lang="ko-KR" altLang="en-US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사회과학 연구 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발전에 기여하고자 하는 사업입니다</a:t>
              </a:r>
            </a:p>
          </p:txBody>
        </p:sp>
        <p:cxnSp>
          <p:nvCxnSpPr>
            <p:cNvPr id="3" name="직선 연결선 2"/>
            <p:cNvCxnSpPr/>
            <p:nvPr/>
          </p:nvCxnSpPr>
          <p:spPr>
            <a:xfrm>
              <a:off x="1140545" y="1082329"/>
              <a:ext cx="0" cy="360040"/>
            </a:xfrm>
            <a:prstGeom prst="line">
              <a:avLst/>
            </a:prstGeom>
            <a:ln w="381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248711" y="2168146"/>
            <a:ext cx="7913512" cy="886757"/>
            <a:chOff x="248711" y="2168146"/>
            <a:chExt cx="7913512" cy="886757"/>
          </a:xfrm>
        </p:grpSpPr>
        <p:sp>
          <p:nvSpPr>
            <p:cNvPr id="50" name="직사각형 49"/>
            <p:cNvSpPr/>
            <p:nvPr/>
          </p:nvSpPr>
          <p:spPr>
            <a:xfrm>
              <a:off x="412001" y="2168146"/>
              <a:ext cx="634685" cy="360040"/>
            </a:xfrm>
            <a:prstGeom prst="rect">
              <a:avLst/>
            </a:prstGeom>
            <a:solidFill>
              <a:srgbClr val="D91F26"/>
            </a:solidFill>
            <a:ln w="12700">
              <a:solidFill>
                <a:srgbClr val="D91F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j-ea"/>
                  <a:ea typeface="+mj-ea"/>
                </a:rPr>
                <a:t>2</a:t>
              </a:r>
              <a:endParaRPr lang="ko-KR" altLang="en-US" dirty="0">
                <a:latin typeface="+mj-ea"/>
                <a:ea typeface="+mj-ea"/>
              </a:endParaRPr>
            </a:p>
          </p:txBody>
        </p:sp>
        <p:pic>
          <p:nvPicPr>
            <p:cNvPr id="51" name="Picture 6" descr="2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48711" y="2276166"/>
              <a:ext cx="279721" cy="14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직사각형 51"/>
            <p:cNvSpPr/>
            <p:nvPr/>
          </p:nvSpPr>
          <p:spPr>
            <a:xfrm>
              <a:off x="1140545" y="2168146"/>
              <a:ext cx="7021678" cy="360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r>
                <a:rPr lang="ko-KR" altLang="en-US" sz="1400" b="1" dirty="0">
                  <a:solidFill>
                    <a:schemeClr val="tx1"/>
                  </a:solidFill>
                  <a:latin typeface="+mn-ea"/>
                </a:rPr>
                <a:t>누구를 대상으로 후원을 하나요</a:t>
              </a:r>
              <a:r>
                <a:rPr lang="en-US" altLang="ko-KR" sz="1400" b="1" dirty="0">
                  <a:solidFill>
                    <a:schemeClr val="tx1"/>
                  </a:solidFill>
                  <a:latin typeface="+mn-ea"/>
                </a:rPr>
                <a:t>?</a:t>
              </a:r>
              <a:endParaRPr lang="ko-KR" altLang="ko-KR" sz="14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3" name="Rectangle 26"/>
            <p:cNvSpPr>
              <a:spLocks noChangeArrowheads="1"/>
            </p:cNvSpPr>
            <p:nvPr/>
          </p:nvSpPr>
          <p:spPr bwMode="auto">
            <a:xfrm>
              <a:off x="1280592" y="2611705"/>
              <a:ext cx="6722994" cy="44319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med"/>
            </a:ln>
          </p:spPr>
          <p:txBody>
            <a:bodyPr wrap="none" lIns="0" tIns="0" rIns="0" bIns="0" anchor="t" anchorCtr="0">
              <a:spAutoFit/>
            </a:bodyPr>
            <a:lstStyle/>
            <a:p>
              <a:pPr marL="171450" lvl="0" indent="-171450" defTabSz="957263" fontAlgn="base" latinLnBrk="0">
                <a:lnSpc>
                  <a:spcPct val="120000"/>
                </a:lnSpc>
                <a:spcAft>
                  <a:spcPts val="500"/>
                </a:spcAft>
                <a:buSzPct val="80000"/>
                <a:buBlip>
                  <a:blip r:embed="rId4"/>
                </a:buBlip>
                <a:tabLst>
                  <a:tab pos="1881188" algn="r"/>
                </a:tabLst>
                <a:defRPr/>
              </a:pPr>
              <a:r>
                <a:rPr kumimoji="1" lang="ko-KR" altLang="en-US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교수 및 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대학원생들을 대상으로 연구논문 및 학위논문</a:t>
              </a:r>
              <a:r>
                <a:rPr kumimoji="1" lang="en-US" altLang="ko-KR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석사</a:t>
              </a:r>
              <a:r>
                <a:rPr kumimoji="1" lang="en-US" altLang="ko-KR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•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박사</a:t>
              </a:r>
              <a:r>
                <a:rPr kumimoji="1" lang="en-US" altLang="ko-KR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을 준비중인 분을 대상으로 하며</a:t>
              </a:r>
              <a:r>
                <a:rPr kumimoji="1" lang="en-US" altLang="ko-KR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</a:t>
              </a:r>
              <a:br>
                <a:rPr kumimoji="1" lang="en-US" altLang="ko-KR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kumimoji="1" lang="ko-KR" altLang="en-US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후원 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신청서와 연구 계획서를 심사해서 선정합니다</a:t>
              </a:r>
            </a:p>
          </p:txBody>
        </p:sp>
        <p:cxnSp>
          <p:nvCxnSpPr>
            <p:cNvPr id="47" name="직선 연결선 46"/>
            <p:cNvCxnSpPr/>
            <p:nvPr/>
          </p:nvCxnSpPr>
          <p:spPr>
            <a:xfrm>
              <a:off x="1140545" y="2169984"/>
              <a:ext cx="0" cy="360040"/>
            </a:xfrm>
            <a:prstGeom prst="line">
              <a:avLst/>
            </a:prstGeom>
            <a:ln w="381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6"/>
          <p:cNvGrpSpPr/>
          <p:nvPr/>
        </p:nvGrpSpPr>
        <p:grpSpPr>
          <a:xfrm>
            <a:off x="248711" y="3255717"/>
            <a:ext cx="7913512" cy="886757"/>
            <a:chOff x="248711" y="3255717"/>
            <a:chExt cx="7913512" cy="886757"/>
          </a:xfrm>
        </p:grpSpPr>
        <p:sp>
          <p:nvSpPr>
            <p:cNvPr id="55" name="직사각형 54"/>
            <p:cNvSpPr/>
            <p:nvPr/>
          </p:nvSpPr>
          <p:spPr>
            <a:xfrm>
              <a:off x="412001" y="3255717"/>
              <a:ext cx="634685" cy="360040"/>
            </a:xfrm>
            <a:prstGeom prst="rect">
              <a:avLst/>
            </a:prstGeom>
            <a:solidFill>
              <a:srgbClr val="D91F26"/>
            </a:solidFill>
            <a:ln w="12700">
              <a:solidFill>
                <a:srgbClr val="D91F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j-ea"/>
                  <a:ea typeface="+mj-ea"/>
                </a:rPr>
                <a:t>3</a:t>
              </a:r>
              <a:endParaRPr lang="ko-KR" altLang="en-US" dirty="0">
                <a:latin typeface="+mj-ea"/>
                <a:ea typeface="+mj-ea"/>
              </a:endParaRPr>
            </a:p>
          </p:txBody>
        </p:sp>
        <p:pic>
          <p:nvPicPr>
            <p:cNvPr id="56" name="Picture 6" descr="2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48711" y="3363737"/>
              <a:ext cx="279721" cy="14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직사각형 56"/>
            <p:cNvSpPr/>
            <p:nvPr/>
          </p:nvSpPr>
          <p:spPr>
            <a:xfrm>
              <a:off x="1140545" y="3255717"/>
              <a:ext cx="7021678" cy="360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r>
                <a:rPr lang="ko-KR" altLang="en-US" sz="1400" b="1" dirty="0">
                  <a:solidFill>
                    <a:schemeClr val="tx1"/>
                  </a:solidFill>
                  <a:latin typeface="+mn-ea"/>
                </a:rPr>
                <a:t>후원을 받는데 있어서 다른 조건은 없나요</a:t>
              </a:r>
              <a:r>
                <a:rPr lang="en-US" altLang="ko-KR" sz="1400" b="1" dirty="0">
                  <a:solidFill>
                    <a:schemeClr val="tx1"/>
                  </a:solidFill>
                  <a:latin typeface="+mn-ea"/>
                </a:rPr>
                <a:t>?</a:t>
              </a:r>
              <a:endParaRPr lang="ko-KR" altLang="ko-KR" sz="14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1280592" y="3699276"/>
              <a:ext cx="6519413" cy="44319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med"/>
            </a:ln>
          </p:spPr>
          <p:txBody>
            <a:bodyPr wrap="none" lIns="0" tIns="0" rIns="0" bIns="0" anchor="t" anchorCtr="0">
              <a:spAutoFit/>
            </a:bodyPr>
            <a:lstStyle/>
            <a:p>
              <a:pPr marL="171450" lvl="0" indent="-171450" defTabSz="957263" fontAlgn="base" latinLnBrk="0">
                <a:lnSpc>
                  <a:spcPct val="120000"/>
                </a:lnSpc>
                <a:spcAft>
                  <a:spcPts val="500"/>
                </a:spcAft>
                <a:buSzPct val="80000"/>
                <a:buBlip>
                  <a:blip r:embed="rId4"/>
                </a:buBlip>
                <a:tabLst>
                  <a:tab pos="1881188" algn="r"/>
                </a:tabLst>
                <a:defRPr/>
              </a:pP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논문 </a:t>
              </a:r>
              <a:r>
                <a:rPr kumimoji="1" lang="ko-KR" altLang="en-US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출판 시 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서문과 본문</a:t>
              </a:r>
              <a:r>
                <a:rPr kumimoji="1" lang="en-US" altLang="ko-KR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연구방법</a:t>
              </a:r>
              <a:r>
                <a:rPr kumimoji="1" lang="en-US" altLang="ko-KR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에 “</a:t>
              </a:r>
              <a:r>
                <a:rPr kumimoji="1" lang="ko-KR" altLang="en-US" sz="1200" kern="0" dirty="0" err="1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장훈장학회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”로부터 후원을 받았다는 점과 </a:t>
              </a:r>
              <a:r>
                <a:rPr kumimoji="1" lang="ko-KR" altLang="en-US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“</a:t>
              </a:r>
              <a:r>
                <a:rPr kumimoji="1" lang="ko-KR" altLang="en-US" sz="1200" kern="0" dirty="0" err="1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인바이트</a:t>
              </a:r>
              <a:r>
                <a:rPr kumimoji="1" lang="ko-KR" altLang="en-US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”로부터</a:t>
              </a:r>
              <a:r>
                <a:rPr kumimoji="1" lang="en-US" altLang="ko-KR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/>
              </a:r>
              <a:br>
                <a:rPr kumimoji="1" lang="en-US" altLang="ko-KR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kumimoji="1" lang="ko-KR" altLang="en-US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자료가 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수집되었다는 점을 명기하여야 합니다</a:t>
              </a:r>
            </a:p>
          </p:txBody>
        </p:sp>
        <p:cxnSp>
          <p:nvCxnSpPr>
            <p:cNvPr id="48" name="직선 연결선 47"/>
            <p:cNvCxnSpPr/>
            <p:nvPr/>
          </p:nvCxnSpPr>
          <p:spPr>
            <a:xfrm>
              <a:off x="1140545" y="3257638"/>
              <a:ext cx="0" cy="360040"/>
            </a:xfrm>
            <a:prstGeom prst="line">
              <a:avLst/>
            </a:prstGeom>
            <a:ln w="381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248711" y="4338475"/>
            <a:ext cx="5911422" cy="889565"/>
            <a:chOff x="248711" y="4338475"/>
            <a:chExt cx="5911422" cy="889565"/>
          </a:xfrm>
        </p:grpSpPr>
        <p:sp>
          <p:nvSpPr>
            <p:cNvPr id="60" name="직사각형 59"/>
            <p:cNvSpPr/>
            <p:nvPr/>
          </p:nvSpPr>
          <p:spPr>
            <a:xfrm>
              <a:off x="412001" y="4341283"/>
              <a:ext cx="634685" cy="360040"/>
            </a:xfrm>
            <a:prstGeom prst="rect">
              <a:avLst/>
            </a:prstGeom>
            <a:solidFill>
              <a:srgbClr val="D91F26"/>
            </a:solidFill>
            <a:ln w="12700">
              <a:solidFill>
                <a:srgbClr val="D91F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j-ea"/>
                  <a:ea typeface="+mj-ea"/>
                </a:rPr>
                <a:t>4</a:t>
              </a:r>
              <a:endParaRPr lang="ko-KR" altLang="en-US" dirty="0">
                <a:latin typeface="+mj-ea"/>
                <a:ea typeface="+mj-ea"/>
              </a:endParaRPr>
            </a:p>
          </p:txBody>
        </p:sp>
        <p:pic>
          <p:nvPicPr>
            <p:cNvPr id="61" name="Picture 6" descr="2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48711" y="4449303"/>
              <a:ext cx="279721" cy="14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1280592" y="4784842"/>
              <a:ext cx="4879541" cy="44319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med"/>
            </a:ln>
          </p:spPr>
          <p:txBody>
            <a:bodyPr wrap="none" lIns="0" tIns="0" rIns="0" bIns="0" anchor="t" anchorCtr="0">
              <a:spAutoFit/>
            </a:bodyPr>
            <a:lstStyle/>
            <a:p>
              <a:pPr marL="171450" lvl="0" indent="-171450" defTabSz="957263" fontAlgn="base" latinLnBrk="0">
                <a:lnSpc>
                  <a:spcPct val="120000"/>
                </a:lnSpc>
                <a:spcAft>
                  <a:spcPts val="500"/>
                </a:spcAft>
                <a:buSzPct val="80000"/>
                <a:buBlip>
                  <a:blip r:embed="rId4"/>
                </a:buBlip>
                <a:tabLst>
                  <a:tab pos="1881188" algn="r"/>
                </a:tabLst>
                <a:defRPr/>
              </a:pP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표본의 </a:t>
              </a:r>
              <a:r>
                <a:rPr kumimoji="1" lang="ko-KR" altLang="en-US" sz="1200" kern="0" dirty="0" err="1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출현율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및 설문 소요시간에 따라 후원 금액과 샘플 수가 결정되며</a:t>
              </a:r>
              <a:r>
                <a:rPr kumimoji="1" lang="en-US" altLang="ko-KR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kumimoji="1" lang="en-US" altLang="ko-KR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/>
              </a:r>
              <a:br>
                <a:rPr kumimoji="1" lang="en-US" altLang="ko-KR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kumimoji="1" lang="ko-KR" altLang="en-US" sz="1200" kern="0" dirty="0" smtClean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최대 </a:t>
              </a:r>
              <a:r>
                <a:rPr kumimoji="1" lang="en-US" altLang="ko-KR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200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만원</a:t>
              </a:r>
              <a:r>
                <a:rPr kumimoji="1" lang="en-US" altLang="ko-KR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/ 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표본 규모 </a:t>
              </a:r>
              <a:r>
                <a:rPr kumimoji="1" lang="en-US" altLang="ko-KR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1,000 </a:t>
              </a: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사례가 한도입니다</a:t>
              </a:r>
            </a:p>
          </p:txBody>
        </p:sp>
        <p:cxnSp>
          <p:nvCxnSpPr>
            <p:cNvPr id="64" name="직선 연결선 63"/>
            <p:cNvCxnSpPr/>
            <p:nvPr/>
          </p:nvCxnSpPr>
          <p:spPr>
            <a:xfrm>
              <a:off x="1140545" y="4338475"/>
              <a:ext cx="0" cy="360040"/>
            </a:xfrm>
            <a:prstGeom prst="line">
              <a:avLst/>
            </a:prstGeom>
            <a:ln w="381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/>
          <p:cNvGrpSpPr/>
          <p:nvPr/>
        </p:nvGrpSpPr>
        <p:grpSpPr>
          <a:xfrm>
            <a:off x="248711" y="5426130"/>
            <a:ext cx="5634103" cy="647412"/>
            <a:chOff x="248711" y="5426130"/>
            <a:chExt cx="5634103" cy="647412"/>
          </a:xfrm>
        </p:grpSpPr>
        <p:sp>
          <p:nvSpPr>
            <p:cNvPr id="91" name="직사각형 90"/>
            <p:cNvSpPr/>
            <p:nvPr/>
          </p:nvSpPr>
          <p:spPr>
            <a:xfrm>
              <a:off x="412001" y="5426850"/>
              <a:ext cx="634685" cy="360040"/>
            </a:xfrm>
            <a:prstGeom prst="rect">
              <a:avLst/>
            </a:prstGeom>
            <a:solidFill>
              <a:srgbClr val="D91F26"/>
            </a:solidFill>
            <a:ln w="12700">
              <a:solidFill>
                <a:srgbClr val="D91F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+mj-ea"/>
                  <a:ea typeface="+mj-ea"/>
                </a:rPr>
                <a:t>5</a:t>
              </a:r>
              <a:endParaRPr lang="ko-KR" altLang="en-US" dirty="0">
                <a:latin typeface="+mj-ea"/>
                <a:ea typeface="+mj-ea"/>
              </a:endParaRPr>
            </a:p>
          </p:txBody>
        </p:sp>
        <p:pic>
          <p:nvPicPr>
            <p:cNvPr id="92" name="Picture 6" descr="2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48711" y="5534870"/>
              <a:ext cx="279721" cy="14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Rectangle 26"/>
            <p:cNvSpPr>
              <a:spLocks noChangeArrowheads="1"/>
            </p:cNvSpPr>
            <p:nvPr/>
          </p:nvSpPr>
          <p:spPr bwMode="auto">
            <a:xfrm>
              <a:off x="1280592" y="5870409"/>
              <a:ext cx="4602222" cy="20313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med"/>
            </a:ln>
          </p:spPr>
          <p:txBody>
            <a:bodyPr wrap="none" lIns="0" tIns="0" rIns="0" bIns="0" anchor="t" anchorCtr="0">
              <a:spAutoFit/>
            </a:bodyPr>
            <a:lstStyle/>
            <a:p>
              <a:pPr marL="171450" lvl="0" indent="-171450" defTabSz="957263" fontAlgn="base" latinLnBrk="0">
                <a:lnSpc>
                  <a:spcPct val="120000"/>
                </a:lnSpc>
                <a:spcAft>
                  <a:spcPts val="500"/>
                </a:spcAft>
                <a:buSzPct val="80000"/>
                <a:buBlip>
                  <a:blip r:embed="rId4"/>
                </a:buBlip>
                <a:tabLst>
                  <a:tab pos="1881188" algn="r"/>
                </a:tabLst>
                <a:defRPr/>
              </a:pPr>
              <a:r>
                <a:rPr kumimoji="1" lang="ko-KR" altLang="en-US" sz="1200" kern="0" dirty="0">
                  <a:solidFill>
                    <a:prstClr val="black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소정 신청 양식을 작성해서 연구 계획서와 함께 제출해 주시면 됩니다</a:t>
              </a:r>
            </a:p>
          </p:txBody>
        </p:sp>
        <p:cxnSp>
          <p:nvCxnSpPr>
            <p:cNvPr id="65" name="직선 연결선 64"/>
            <p:cNvCxnSpPr/>
            <p:nvPr/>
          </p:nvCxnSpPr>
          <p:spPr>
            <a:xfrm>
              <a:off x="1140545" y="5426130"/>
              <a:ext cx="0" cy="360040"/>
            </a:xfrm>
            <a:prstGeom prst="line">
              <a:avLst/>
            </a:prstGeom>
            <a:ln w="381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60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s"/>
          <p:cNvSpPr txBox="1">
            <a:spLocks/>
          </p:cNvSpPr>
          <p:nvPr/>
        </p:nvSpPr>
        <p:spPr>
          <a:xfrm>
            <a:off x="487896" y="103333"/>
            <a:ext cx="324768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2400" b="1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5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. “</a:t>
            </a:r>
            <a:r>
              <a:rPr kumimoji="1" lang="ko-KR" altLang="en-US" sz="2400" b="1" kern="0" spc="-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장훈장학회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” </a:t>
            </a:r>
            <a:r>
              <a:rPr kumimoji="1" lang="ko-KR" altLang="en-US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후원 사례</a:t>
            </a:r>
            <a:endParaRPr kumimoji="1" lang="ko-KR" altLang="en-US" sz="24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0" name="contents"/>
          <p:cNvSpPr txBox="1">
            <a:spLocks/>
          </p:cNvSpPr>
          <p:nvPr/>
        </p:nvSpPr>
        <p:spPr>
          <a:xfrm>
            <a:off x="442057" y="1402892"/>
            <a:ext cx="148919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ko-KR" altLang="en-US" sz="1200" b="1" u="sng" kern="0" spc="-50" dirty="0" smtClean="0">
                <a:solidFill>
                  <a:srgbClr val="EC3B2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심리학회</a:t>
            </a:r>
            <a:r>
              <a:rPr kumimoji="1" lang="ko-KR" altLang="en-US" sz="12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 논문 후원 사례</a:t>
            </a:r>
            <a:endParaRPr kumimoji="1" lang="ko-KR" altLang="en-US" sz="12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442057" y="1348999"/>
            <a:ext cx="360000" cy="0"/>
          </a:xfrm>
          <a:prstGeom prst="line">
            <a:avLst/>
          </a:prstGeom>
          <a:ln w="57150">
            <a:solidFill>
              <a:srgbClr val="D91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426960" y="1628800"/>
            <a:ext cx="3012653" cy="479816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161" y="1757266"/>
            <a:ext cx="2739546" cy="45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s"/>
          <p:cNvSpPr txBox="1">
            <a:spLocks/>
          </p:cNvSpPr>
          <p:nvPr/>
        </p:nvSpPr>
        <p:spPr>
          <a:xfrm>
            <a:off x="3547597" y="1403453"/>
            <a:ext cx="148919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ko-KR" altLang="en-US" sz="1200" b="1" u="sng" kern="0" spc="-50" dirty="0" smtClean="0">
                <a:solidFill>
                  <a:srgbClr val="EC3B2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사회학</a:t>
            </a:r>
            <a:r>
              <a:rPr kumimoji="1" lang="ko-KR" altLang="en-US" sz="1200" b="1" u="sng" kern="0" spc="-50" dirty="0">
                <a:solidFill>
                  <a:srgbClr val="EC3B2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회</a:t>
            </a:r>
            <a:r>
              <a:rPr kumimoji="1" lang="ko-KR" altLang="en-US" sz="12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 논문 후원 사례</a:t>
            </a:r>
            <a:endParaRPr kumimoji="1" lang="ko-KR" altLang="en-US" sz="12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547597" y="1349560"/>
            <a:ext cx="360000" cy="0"/>
          </a:xfrm>
          <a:prstGeom prst="line">
            <a:avLst/>
          </a:prstGeom>
          <a:ln w="57150">
            <a:solidFill>
              <a:srgbClr val="D91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532500" y="1629361"/>
            <a:ext cx="3012653" cy="479816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contents"/>
          <p:cNvSpPr txBox="1">
            <a:spLocks/>
          </p:cNvSpPr>
          <p:nvPr/>
        </p:nvSpPr>
        <p:spPr>
          <a:xfrm>
            <a:off x="6661525" y="1403453"/>
            <a:ext cx="148919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ko-KR" altLang="en-US" sz="1200" b="1" u="sng" kern="0" spc="-50" dirty="0" smtClean="0">
                <a:solidFill>
                  <a:srgbClr val="EC3B2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광고학회</a:t>
            </a:r>
            <a:r>
              <a:rPr kumimoji="1" lang="ko-KR" altLang="en-US" sz="12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 논문 후원 사례</a:t>
            </a:r>
            <a:endParaRPr kumimoji="1" lang="ko-KR" altLang="en-US" sz="12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661525" y="1349560"/>
            <a:ext cx="360000" cy="0"/>
          </a:xfrm>
          <a:prstGeom prst="line">
            <a:avLst/>
          </a:prstGeom>
          <a:ln w="57150">
            <a:solidFill>
              <a:srgbClr val="D91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646428" y="1629361"/>
            <a:ext cx="3012653" cy="479816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17" y="1709600"/>
            <a:ext cx="282673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70" y="1735976"/>
            <a:ext cx="2867465" cy="415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026553" y="548680"/>
            <a:ext cx="624562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>
                <a:solidFill>
                  <a:prstClr val="black"/>
                </a:solidFill>
                <a:latin typeface="나눔고딕 ExtraBold"/>
                <a:ea typeface="나눔고딕 ExtraBold"/>
              </a:defRPr>
            </a:lvl1pPr>
          </a:lstStyle>
          <a:p>
            <a:r>
              <a:rPr lang="en-US" altLang="ko-KR" dirty="0"/>
              <a:t>2014</a:t>
            </a:r>
            <a:r>
              <a:rPr lang="ko-KR" altLang="en-US" dirty="0"/>
              <a:t>년 </a:t>
            </a:r>
            <a:r>
              <a:rPr lang="ko-KR" altLang="en-US" u="sng" dirty="0"/>
              <a:t>심리학회</a:t>
            </a:r>
            <a:r>
              <a:rPr lang="en-US" altLang="ko-KR" u="sng" dirty="0"/>
              <a:t>, </a:t>
            </a:r>
            <a:r>
              <a:rPr lang="ko-KR" altLang="en-US" u="sng" dirty="0"/>
              <a:t>사회학회</a:t>
            </a:r>
            <a:r>
              <a:rPr lang="en-US" altLang="ko-KR" u="sng" dirty="0"/>
              <a:t>, </a:t>
            </a:r>
            <a:r>
              <a:rPr lang="ko-KR" altLang="en-US" u="sng" dirty="0"/>
              <a:t>광고학회</a:t>
            </a:r>
            <a:r>
              <a:rPr lang="ko-KR" altLang="en-US" dirty="0"/>
              <a:t>를 대상으로 </a:t>
            </a:r>
            <a:r>
              <a:rPr lang="ko-KR" altLang="en-US" dirty="0" err="1"/>
              <a:t>장훈장학회</a:t>
            </a:r>
            <a:r>
              <a:rPr lang="ko-KR" altLang="en-US" dirty="0"/>
              <a:t>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후원 </a:t>
            </a:r>
            <a:r>
              <a:rPr lang="ko-KR" altLang="en-US" dirty="0"/>
              <a:t>사업을 진행하고 있습니다</a:t>
            </a:r>
            <a:r>
              <a:rPr lang="en-US" altLang="ko-KR" dirty="0"/>
              <a:t>. </a:t>
            </a:r>
            <a:r>
              <a:rPr lang="ko-KR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98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s"/>
          <p:cNvSpPr txBox="1">
            <a:spLocks/>
          </p:cNvSpPr>
          <p:nvPr/>
        </p:nvSpPr>
        <p:spPr>
          <a:xfrm>
            <a:off x="487896" y="103333"/>
            <a:ext cx="324768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2400" b="1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6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. “</a:t>
            </a:r>
            <a:r>
              <a:rPr kumimoji="1" lang="ko-KR" altLang="en-US" sz="2400" b="1" kern="0" spc="-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장훈장학회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” </a:t>
            </a:r>
            <a:r>
              <a:rPr kumimoji="1" lang="ko-KR" altLang="en-US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후원 현황</a:t>
            </a:r>
            <a:endParaRPr kumimoji="1" lang="ko-KR" altLang="en-US" sz="24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5" name="contents"/>
          <p:cNvSpPr txBox="1">
            <a:spLocks/>
          </p:cNvSpPr>
          <p:nvPr/>
        </p:nvSpPr>
        <p:spPr>
          <a:xfrm>
            <a:off x="776536" y="823792"/>
            <a:ext cx="235641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ko-KR" altLang="en-US" sz="1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후원 현황 목록 </a:t>
            </a:r>
            <a:r>
              <a:rPr kumimoji="1" lang="en-US" altLang="ko-KR" sz="1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(2014</a:t>
            </a:r>
            <a:r>
              <a:rPr kumimoji="1" lang="ko-KR" altLang="en-US" sz="1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년 </a:t>
            </a:r>
            <a:r>
              <a:rPr kumimoji="1" lang="en-US" altLang="ko-KR" sz="1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~ </a:t>
            </a:r>
            <a:r>
              <a:rPr kumimoji="1" lang="ko-KR" altLang="en-US" sz="1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현재</a:t>
            </a:r>
            <a:r>
              <a:rPr kumimoji="1" lang="en-US" altLang="ko-KR" sz="1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) </a:t>
            </a:r>
            <a:endParaRPr kumimoji="1" lang="ko-KR" altLang="en-US" sz="14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776536" y="761107"/>
            <a:ext cx="360000" cy="0"/>
          </a:xfrm>
          <a:prstGeom prst="line">
            <a:avLst/>
          </a:prstGeom>
          <a:ln w="57150">
            <a:solidFill>
              <a:srgbClr val="D91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43979"/>
              </p:ext>
            </p:extLst>
          </p:nvPr>
        </p:nvGraphicFramePr>
        <p:xfrm>
          <a:off x="767897" y="1124744"/>
          <a:ext cx="8793615" cy="532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537"/>
                <a:gridCol w="959303"/>
                <a:gridCol w="1279071"/>
                <a:gridCol w="2238374"/>
                <a:gridCol w="1438956"/>
                <a:gridCol w="1158254"/>
                <a:gridCol w="1080120"/>
              </a:tblGrid>
              <a:tr h="342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No.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연구자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소속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논문제목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후원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약정금액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완료시점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현 진행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상황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김○○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광운대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개인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직무 부합의 조절효과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1,050,000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14/09/15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접수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정○○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숭실대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온라인 상호작용 유형 조사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1,400,000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14/09/15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접수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김○○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건국대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소비자의 사회적 책임 활동 조사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박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1,400,000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14/09/15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접수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이○○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연세대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부적정보에의 편향주의 조사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1,000,000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14/08/30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접수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박○○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한국 </a:t>
                      </a:r>
                      <a:r>
                        <a:rPr lang="ko-KR" altLang="en-US" sz="9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상담대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척도의 표준화 조사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1,400,000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14/07/30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자료전달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박○○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전남대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SNS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중독 경향성 조사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1,200,000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14/08/30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접수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조○○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전남대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상실 경험을 통한 성장 조사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1,200,000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14/08/30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접수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조○○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경성대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모바일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커머스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관련 조사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1,070,000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14/05/25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자료전달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이</a:t>
                      </a:r>
                      <a:r>
                        <a:rPr lang="en-US" altLang="ko-K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OO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고려대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성</a:t>
                      </a:r>
                      <a:r>
                        <a:rPr lang="ko-KR" altLang="en-US" sz="900" b="0" baseline="0" dirty="0" smtClean="0">
                          <a:solidFill>
                            <a:schemeClr val="tx1"/>
                          </a:solidFill>
                        </a:rPr>
                        <a:t> 관련 인식 차이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900" b="0" baseline="0" dirty="0" smtClean="0">
                          <a:solidFill>
                            <a:schemeClr val="tx1"/>
                          </a:solidFill>
                        </a:rPr>
                        <a:t>연구 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900" b="0" baseline="0" dirty="0" smtClean="0">
                          <a:solidFill>
                            <a:schemeClr val="tx1"/>
                          </a:solidFill>
                        </a:rPr>
                        <a:t>연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1,200,000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14/05/12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자료전달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권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OO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서강대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라이프스타일에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관한 조사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연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1,200,000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14/04/30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자료전달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이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OO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성균관대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문화적 지향성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측정척도 개발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연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1,350,000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14/06/30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자료전달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이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OO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성균관대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창의적 산물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평가 조사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석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1,400,000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14/04/26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자료전달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김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OO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이화여대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자녀 양육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행동 조사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박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1,600,000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14/05/30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접수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조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OO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Arkansas(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미국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패션브랜드에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관한 조사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연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1,000,000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14/01/16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자료전달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OO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Kent(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영국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대인관계 관리에</a:t>
                      </a:r>
                      <a:r>
                        <a:rPr lang="en-US" altLang="ko-KR" sz="9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관한 연구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석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450,000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14/01/16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자료전달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6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1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배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OO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1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경성대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1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</a:rPr>
                        <a:t>소셜커머스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 이용자 조사 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석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1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625,000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1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</a:rPr>
                        <a:t>13/11/14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1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</a:rPr>
                        <a:t>자료전달</a:t>
                      </a:r>
                      <a:endParaRPr lang="ko-KR" alt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1F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3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s"/>
          <p:cNvSpPr txBox="1">
            <a:spLocks/>
          </p:cNvSpPr>
          <p:nvPr/>
        </p:nvSpPr>
        <p:spPr>
          <a:xfrm>
            <a:off x="487896" y="103333"/>
            <a:ext cx="481862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2400" b="1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7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. “</a:t>
            </a:r>
            <a:r>
              <a:rPr kumimoji="1" lang="ko-KR" altLang="en-US" sz="2400" b="1" kern="0" spc="-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장훈장학회</a:t>
            </a:r>
            <a:r>
              <a:rPr kumimoji="1" lang="en-US" altLang="ko-KR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” </a:t>
            </a:r>
            <a:r>
              <a:rPr kumimoji="1" lang="ko-KR" altLang="en-US" sz="2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후원 절차 및 주의사항</a:t>
            </a:r>
            <a:endParaRPr kumimoji="1" lang="ko-KR" altLang="en-US" sz="24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9" name="contents"/>
          <p:cNvSpPr txBox="1">
            <a:spLocks/>
          </p:cNvSpPr>
          <p:nvPr/>
        </p:nvSpPr>
        <p:spPr>
          <a:xfrm>
            <a:off x="478340" y="921404"/>
            <a:ext cx="64761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ko-KR" altLang="en-US" sz="1400" b="1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후원절차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478340" y="867511"/>
            <a:ext cx="360000" cy="0"/>
          </a:xfrm>
          <a:prstGeom prst="line">
            <a:avLst/>
          </a:prstGeom>
          <a:ln w="57150">
            <a:solidFill>
              <a:srgbClr val="D91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80323" y="1146473"/>
            <a:ext cx="9081189" cy="339344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화살표 35"/>
          <p:cNvSpPr/>
          <p:nvPr/>
        </p:nvSpPr>
        <p:spPr>
          <a:xfrm rot="5400000">
            <a:off x="-17438" y="2757551"/>
            <a:ext cx="3240000" cy="180000"/>
          </a:xfrm>
          <a:prstGeom prst="rightArrow">
            <a:avLst>
              <a:gd name="adj1" fmla="val 50000"/>
              <a:gd name="adj2" fmla="val 6734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772404" y="1333067"/>
            <a:ext cx="1660316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pattFill prst="ltUpDiag">
              <a:fgClr>
                <a:srgbClr val="F8F8F8"/>
              </a:fgClr>
              <a:bgClr>
                <a:srgbClr val="DDDDDD"/>
              </a:bgClr>
            </a:pattFill>
            <a:miter lim="800000"/>
            <a:headEnd/>
            <a:tailEnd type="none" w="lg" len="med"/>
          </a:ln>
        </p:spPr>
        <p:txBody>
          <a:bodyPr wrap="none" lIns="90000" tIns="46800" rIns="90000" bIns="46800" anchor="ctr" anchorCtr="0"/>
          <a:lstStyle/>
          <a:p>
            <a:pPr algn="ctr" defTabSz="957263" fontAlgn="base" latinLnBrk="0">
              <a:lnSpc>
                <a:spcPct val="90000"/>
              </a:lnSpc>
              <a:spcBef>
                <a:spcPts val="300"/>
              </a:spcBef>
              <a:buSzPct val="80000"/>
              <a:tabLst>
                <a:tab pos="1881188" algn="r"/>
              </a:tabLst>
            </a:pPr>
            <a:r>
              <a:rPr kumimoji="1" lang="ko-KR" altLang="en-US" sz="1100" b="1" kern="0" smtClean="0">
                <a:solidFill>
                  <a:prstClr val="black"/>
                </a:solidFill>
                <a:latin typeface="+mj-ea"/>
                <a:ea typeface="+mj-ea"/>
              </a:rPr>
              <a:t>소정의 신청 서류 제출</a:t>
            </a:r>
            <a:endParaRPr kumimoji="1" lang="ko-KR" altLang="en-US" sz="1100" b="1" kern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72404" y="1840973"/>
            <a:ext cx="1660316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pattFill prst="ltUpDiag">
              <a:fgClr>
                <a:srgbClr val="F8F8F8"/>
              </a:fgClr>
              <a:bgClr>
                <a:srgbClr val="DDDDDD"/>
              </a:bgClr>
            </a:pattFill>
            <a:miter lim="800000"/>
            <a:headEnd/>
            <a:tailEnd type="none" w="lg" len="med"/>
          </a:ln>
        </p:spPr>
        <p:txBody>
          <a:bodyPr wrap="none" lIns="90000" tIns="46800" rIns="90000" bIns="46800" anchor="ctr" anchorCtr="0"/>
          <a:lstStyle/>
          <a:p>
            <a:pPr algn="ctr" defTabSz="957263" fontAlgn="base" latinLnBrk="0">
              <a:lnSpc>
                <a:spcPct val="90000"/>
              </a:lnSpc>
              <a:spcBef>
                <a:spcPts val="300"/>
              </a:spcBef>
              <a:buSzPct val="80000"/>
              <a:tabLst>
                <a:tab pos="1881188" algn="r"/>
              </a:tabLst>
            </a:pPr>
            <a:r>
              <a:rPr kumimoji="1" lang="ko-KR" altLang="en-US" sz="1100" b="1" kern="0" dirty="0" smtClean="0">
                <a:solidFill>
                  <a:prstClr val="black"/>
                </a:solidFill>
                <a:latin typeface="+mj-ea"/>
                <a:ea typeface="+mj-ea"/>
              </a:rPr>
              <a:t>신청자 심사 및 선정 통보</a:t>
            </a:r>
            <a:endParaRPr kumimoji="1" lang="ko-KR" altLang="en-US" sz="1100" b="1" kern="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72404" y="2348879"/>
            <a:ext cx="1660316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algn="ctr">
            <a:pattFill prst="ltUpDiag">
              <a:fgClr>
                <a:srgbClr val="F8F8F8"/>
              </a:fgClr>
              <a:bgClr>
                <a:srgbClr val="DDDDDD"/>
              </a:bgClr>
            </a:pattFill>
            <a:miter lim="800000"/>
            <a:headEnd/>
            <a:tailEnd type="none" w="lg" len="med"/>
          </a:ln>
        </p:spPr>
        <p:txBody>
          <a:bodyPr wrap="none" lIns="90000" tIns="46800" rIns="90000" bIns="46800" anchor="ctr" anchorCtr="0"/>
          <a:lstStyle/>
          <a:p>
            <a:pPr algn="ctr" defTabSz="957263" fontAlgn="base" latinLnBrk="0">
              <a:lnSpc>
                <a:spcPct val="90000"/>
              </a:lnSpc>
              <a:spcBef>
                <a:spcPts val="300"/>
              </a:spcBef>
              <a:buSzPct val="80000"/>
              <a:tabLst>
                <a:tab pos="1881188" algn="r"/>
              </a:tabLst>
            </a:pPr>
            <a:r>
              <a:rPr kumimoji="1" lang="ko-KR" altLang="en-US" sz="1100" b="1" kern="0" dirty="0" smtClean="0">
                <a:solidFill>
                  <a:prstClr val="black"/>
                </a:solidFill>
                <a:latin typeface="+mj-ea"/>
                <a:ea typeface="+mj-ea"/>
              </a:rPr>
              <a:t>조사 설문지 제출</a:t>
            </a:r>
            <a:endParaRPr kumimoji="1" lang="ko-KR" altLang="en-US" sz="1100" b="1" kern="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772404" y="2856785"/>
            <a:ext cx="1660316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pattFill prst="ltUpDiag">
              <a:fgClr>
                <a:srgbClr val="F8F8F8"/>
              </a:fgClr>
              <a:bgClr>
                <a:srgbClr val="DDDDDD"/>
              </a:bgClr>
            </a:pattFill>
            <a:miter lim="800000"/>
            <a:headEnd/>
            <a:tailEnd type="none" w="lg" len="med"/>
          </a:ln>
        </p:spPr>
        <p:txBody>
          <a:bodyPr wrap="none" lIns="90000" tIns="46800" rIns="90000" bIns="46800" anchor="ctr" anchorCtr="0"/>
          <a:lstStyle/>
          <a:p>
            <a:pPr algn="ctr" defTabSz="957263" fontAlgn="base" latinLnBrk="0">
              <a:lnSpc>
                <a:spcPct val="90000"/>
              </a:lnSpc>
              <a:spcBef>
                <a:spcPts val="300"/>
              </a:spcBef>
              <a:buSzPct val="80000"/>
              <a:tabLst>
                <a:tab pos="1881188" algn="r"/>
              </a:tabLst>
            </a:pPr>
            <a:r>
              <a:rPr kumimoji="1" lang="ko-KR" altLang="en-US" sz="1100" b="1" kern="0" dirty="0" smtClean="0">
                <a:solidFill>
                  <a:prstClr val="black"/>
                </a:solidFill>
                <a:latin typeface="+mj-ea"/>
                <a:ea typeface="+mj-ea"/>
              </a:rPr>
              <a:t>자료 수집 및 전달</a:t>
            </a:r>
            <a:endParaRPr kumimoji="1" lang="ko-KR" altLang="en-US" sz="1100" b="1" kern="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72404" y="3364691"/>
            <a:ext cx="1660316" cy="4320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algn="ctr">
            <a:pattFill prst="ltUpDiag">
              <a:fgClr>
                <a:srgbClr val="F8F8F8"/>
              </a:fgClr>
              <a:bgClr>
                <a:srgbClr val="DDDDDD"/>
              </a:bgClr>
            </a:pattFill>
            <a:miter lim="800000"/>
            <a:headEnd/>
            <a:tailEnd type="none" w="lg" len="med"/>
          </a:ln>
        </p:spPr>
        <p:txBody>
          <a:bodyPr wrap="none" lIns="90000" tIns="46800" rIns="90000" bIns="46800" anchor="ctr" anchorCtr="0"/>
          <a:lstStyle/>
          <a:p>
            <a:pPr algn="ctr" defTabSz="957263" fontAlgn="base" latinLnBrk="0">
              <a:lnSpc>
                <a:spcPct val="90000"/>
              </a:lnSpc>
              <a:spcBef>
                <a:spcPts val="300"/>
              </a:spcBef>
              <a:buSzPct val="80000"/>
              <a:tabLst>
                <a:tab pos="1881188" algn="r"/>
              </a:tabLst>
            </a:pPr>
            <a:r>
              <a:rPr kumimoji="1" lang="ko-KR" altLang="en-US" sz="1100" b="1" kern="0" dirty="0" smtClean="0">
                <a:solidFill>
                  <a:schemeClr val="bg1"/>
                </a:solidFill>
                <a:latin typeface="+mj-ea"/>
                <a:ea typeface="+mj-ea"/>
              </a:rPr>
              <a:t>연구 논문</a:t>
            </a:r>
            <a:r>
              <a:rPr kumimoji="1" lang="en-US" altLang="ko-KR" sz="1100" b="1" kern="0" dirty="0" smtClean="0">
                <a:solidFill>
                  <a:schemeClr val="bg1"/>
                </a:solidFill>
                <a:latin typeface="+mj-ea"/>
                <a:ea typeface="+mj-ea"/>
              </a:rPr>
              <a:t>/</a:t>
            </a:r>
            <a:r>
              <a:rPr kumimoji="1" lang="ko-KR" altLang="en-US" sz="1100" b="1" kern="0" dirty="0" smtClean="0">
                <a:solidFill>
                  <a:schemeClr val="bg1"/>
                </a:solidFill>
                <a:latin typeface="+mj-ea"/>
                <a:ea typeface="+mj-ea"/>
              </a:rPr>
              <a:t>학위 논문</a:t>
            </a:r>
            <a:endParaRPr kumimoji="1" lang="en-US" altLang="ko-KR" sz="11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defTabSz="957263" fontAlgn="base" latinLnBrk="0">
              <a:lnSpc>
                <a:spcPct val="90000"/>
              </a:lnSpc>
              <a:spcBef>
                <a:spcPts val="300"/>
              </a:spcBef>
              <a:buSzPct val="80000"/>
              <a:tabLst>
                <a:tab pos="1881188" algn="r"/>
              </a:tabLst>
            </a:pPr>
            <a:r>
              <a:rPr kumimoji="1" lang="ko-KR" altLang="en-US" sz="1100" b="1" kern="0" dirty="0" smtClean="0">
                <a:solidFill>
                  <a:schemeClr val="bg1"/>
                </a:solidFill>
                <a:latin typeface="+mj-ea"/>
                <a:ea typeface="+mj-ea"/>
              </a:rPr>
              <a:t>출판 확인</a:t>
            </a:r>
            <a:endParaRPr kumimoji="1" lang="ko-KR" altLang="en-US" sz="1100" b="1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72404" y="3872597"/>
            <a:ext cx="1660316" cy="43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algn="ctr">
            <a:pattFill prst="ltUpDiag">
              <a:fgClr>
                <a:srgbClr val="F8F8F8"/>
              </a:fgClr>
              <a:bgClr>
                <a:srgbClr val="DDDDDD"/>
              </a:bgClr>
            </a:pattFill>
            <a:miter lim="800000"/>
            <a:headEnd/>
            <a:tailEnd type="none" w="lg" len="med"/>
          </a:ln>
        </p:spPr>
        <p:txBody>
          <a:bodyPr wrap="none" lIns="90000" tIns="46800" rIns="90000" bIns="46800" anchor="ctr" anchorCtr="0"/>
          <a:lstStyle/>
          <a:p>
            <a:pPr algn="ctr" defTabSz="957263" fontAlgn="base" latinLnBrk="0">
              <a:lnSpc>
                <a:spcPct val="90000"/>
              </a:lnSpc>
              <a:spcBef>
                <a:spcPts val="300"/>
              </a:spcBef>
              <a:buSzPct val="80000"/>
              <a:tabLst>
                <a:tab pos="1881188" algn="r"/>
              </a:tabLst>
            </a:pPr>
            <a:r>
              <a:rPr kumimoji="1" lang="ko-KR" altLang="en-US" sz="1100" b="1" kern="0" dirty="0" smtClean="0">
                <a:solidFill>
                  <a:schemeClr val="bg1"/>
                </a:solidFill>
                <a:latin typeface="+mj-ea"/>
                <a:ea typeface="+mj-ea"/>
              </a:rPr>
              <a:t>보증금액 전액 환불</a:t>
            </a:r>
            <a:endParaRPr kumimoji="1" lang="ko-KR" altLang="en-US" sz="1100" b="1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2595176" y="1472893"/>
            <a:ext cx="4671151" cy="152349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</p:spPr>
        <p:txBody>
          <a:bodyPr wrap="none" lIns="0" tIns="0" rIns="0" bIns="0" anchor="ctr" anchorCtr="0">
            <a:spAutoFit/>
          </a:bodyPr>
          <a:lstStyle/>
          <a:p>
            <a:pPr marL="171450" marR="0" lvl="0" indent="-171450" defTabSz="957263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>
                <a:tab pos="1881188" algn="r"/>
              </a:tabLst>
              <a:defRPr/>
            </a:pPr>
            <a:r>
              <a:rPr kumimoji="1" lang="ko-KR" alt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장훈장학회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신청 양식을 다운 받아 작성 후 연구계획서와 함께 </a:t>
            </a:r>
            <a:r>
              <a:rPr kumimoji="1" lang="ko-KR" alt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이메일로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제출 </a:t>
            </a:r>
            <a:endParaRPr kumimoji="1" lang="en-US" altLang="ko-KR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2595176" y="1980799"/>
            <a:ext cx="5153655" cy="152349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</p:spPr>
        <p:txBody>
          <a:bodyPr wrap="none" lIns="0" tIns="0" rIns="0" bIns="0" anchor="ctr" anchorCtr="0">
            <a:spAutoFit/>
          </a:bodyPr>
          <a:lstStyle/>
          <a:p>
            <a:pPr marL="171450" marR="0" lvl="0" indent="-171450" defTabSz="957263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>
                <a:tab pos="1881188" algn="r"/>
              </a:tabLst>
              <a:defRPr/>
            </a:pP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신청</a:t>
            </a:r>
            <a:r>
              <a:rPr kumimoji="1" lang="ko-KR" altLang="en-US" sz="1100" b="1" kern="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 마감 후 심사를 거쳐 대상자를 선정하여 개별적으로 통보 </a:t>
            </a:r>
            <a:r>
              <a:rPr kumimoji="1" lang="en-US" altLang="ko-KR" sz="1100" b="1" kern="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sz="1100" b="1" kern="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전화</a:t>
            </a:r>
            <a:r>
              <a:rPr kumimoji="1" lang="en-US" altLang="ko-KR" sz="1100" b="1" kern="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1" lang="ko-KR" altLang="en-US" sz="1100" b="1" kern="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문자</a:t>
            </a:r>
            <a:r>
              <a:rPr kumimoji="1" lang="en-US" altLang="ko-KR" sz="1100" b="1" kern="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1" lang="ko-KR" altLang="en-US" sz="1100" b="1" kern="0" dirty="0" err="1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이메일</a:t>
            </a:r>
            <a:r>
              <a:rPr kumimoji="1" lang="en-US" altLang="ko-KR" sz="1100" b="1" kern="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1" lang="en-US" altLang="ko-KR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2595176" y="2488705"/>
            <a:ext cx="2737929" cy="152349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</p:spPr>
        <p:txBody>
          <a:bodyPr wrap="none" lIns="0" tIns="0" rIns="0" bIns="0" anchor="ctr" anchorCtr="0">
            <a:spAutoFit/>
          </a:bodyPr>
          <a:lstStyle/>
          <a:p>
            <a:pPr marL="171450" marR="0" lvl="0" indent="-171450" defTabSz="957263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>
                <a:tab pos="1881188" algn="r"/>
              </a:tabLst>
              <a:defRPr/>
            </a:pP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완벽한 형태의 최종 설문지 제출</a:t>
            </a:r>
            <a:r>
              <a:rPr kumimoji="1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수정 불가</a:t>
            </a:r>
            <a:r>
              <a:rPr kumimoji="1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2595176" y="2901200"/>
            <a:ext cx="5230599" cy="343171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</p:spPr>
        <p:txBody>
          <a:bodyPr wrap="none" lIns="0" tIns="0" rIns="0" bIns="0" anchor="ctr" anchorCtr="0">
            <a:spAutoFit/>
          </a:bodyPr>
          <a:lstStyle/>
          <a:p>
            <a:pPr marL="171450" marR="0" lvl="0" indent="-171450" defTabSz="957263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>
                <a:tab pos="1881188" algn="r"/>
              </a:tabLst>
              <a:defRPr/>
            </a:pP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최종 설문지를 </a:t>
            </a:r>
            <a:r>
              <a:rPr kumimoji="1" lang="ko-KR" alt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이메일로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전달 받은 후 </a:t>
            </a:r>
            <a:r>
              <a:rPr kumimoji="1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주일 이내 표본조사 자료</a:t>
            </a:r>
            <a:r>
              <a:rPr kumimoji="1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(Cleaned Data) 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제공</a:t>
            </a:r>
            <a:endParaRPr kumimoji="1" lang="en-US" altLang="ko-KR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marR="0" lvl="0" indent="-171450" defTabSz="957263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>
                <a:tab pos="1881188" algn="r"/>
              </a:tabLst>
              <a:defRPr/>
            </a:pPr>
            <a:r>
              <a:rPr kumimoji="1" lang="ko-KR" altLang="en-US" sz="1100" b="1" kern="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수집된 자료 전달 시 </a:t>
            </a:r>
            <a:r>
              <a:rPr kumimoji="1" lang="en-US" altLang="ko-KR" sz="1100" b="1" kern="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1" lang="en-US" altLang="ko-KR" sz="1100" b="1" kern="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0%</a:t>
            </a:r>
            <a:r>
              <a:rPr kumimoji="1" lang="ko-KR" altLang="en-US" sz="1100" b="1" kern="0" dirty="0" smtClean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보증금으로 지불</a:t>
            </a:r>
            <a:endParaRPr kumimoji="1" lang="en-US" altLang="ko-KR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95176" y="3504517"/>
            <a:ext cx="3611566" cy="152349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</p:spPr>
        <p:txBody>
          <a:bodyPr wrap="none" lIns="0" tIns="0" rIns="0" bIns="0" anchor="ctr" anchorCtr="0">
            <a:spAutoFit/>
          </a:bodyPr>
          <a:lstStyle/>
          <a:p>
            <a:pPr marL="171450" marR="0" lvl="0" indent="-171450" defTabSz="957263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>
                <a:tab pos="1881188" algn="r"/>
              </a:tabLst>
              <a:defRPr/>
            </a:pP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연구 논문</a:t>
            </a:r>
            <a:r>
              <a:rPr kumimoji="1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학위 논문이 출판되면 </a:t>
            </a:r>
            <a:r>
              <a:rPr kumimoji="1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부를 </a:t>
            </a:r>
            <a:r>
              <a:rPr kumimoji="1" lang="ko-KR" alt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장훈장학회에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제공</a:t>
            </a:r>
            <a:endParaRPr kumimoji="1" lang="en-US" altLang="ko-KR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2595176" y="4012423"/>
            <a:ext cx="4730462" cy="152349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</p:spPr>
        <p:txBody>
          <a:bodyPr wrap="none" lIns="0" tIns="0" rIns="0" bIns="0" anchor="ctr" anchorCtr="0">
            <a:spAutoFit/>
          </a:bodyPr>
          <a:lstStyle/>
          <a:p>
            <a:pPr marL="171450" marR="0" lvl="0" indent="-171450" defTabSz="957263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>
                <a:tab pos="1881188" algn="r"/>
              </a:tabLst>
              <a:defRPr/>
            </a:pPr>
            <a:r>
              <a:rPr kumimoji="1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1" lang="ko-KR" alt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년내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연구논문 </a:t>
            </a:r>
            <a:r>
              <a:rPr kumimoji="1" lang="ko-KR" alt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출판시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지불하신 보증금액</a:t>
            </a:r>
            <a:r>
              <a:rPr kumimoji="1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후원금액 </a:t>
            </a:r>
            <a:r>
              <a:rPr kumimoji="1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20%)</a:t>
            </a:r>
            <a:r>
              <a:rPr kumimoji="1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을 다시 돌려 드림</a:t>
            </a:r>
            <a:endParaRPr kumimoji="1" lang="en-US" altLang="ko-KR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contents"/>
          <p:cNvSpPr txBox="1">
            <a:spLocks/>
          </p:cNvSpPr>
          <p:nvPr/>
        </p:nvSpPr>
        <p:spPr>
          <a:xfrm>
            <a:off x="912067" y="5138154"/>
            <a:ext cx="64761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ko-KR" altLang="en-US" sz="14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rPr>
              <a:t>주의사항</a:t>
            </a:r>
            <a:endParaRPr kumimoji="1" lang="ko-KR" altLang="en-US" sz="14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cxnSp>
        <p:nvCxnSpPr>
          <p:cNvPr id="48" name="직선 연결선 47"/>
          <p:cNvCxnSpPr/>
          <p:nvPr/>
        </p:nvCxnSpPr>
        <p:spPr>
          <a:xfrm>
            <a:off x="912067" y="5084261"/>
            <a:ext cx="360000" cy="0"/>
          </a:xfrm>
          <a:prstGeom prst="line">
            <a:avLst/>
          </a:prstGeom>
          <a:ln w="57150">
            <a:solidFill>
              <a:srgbClr val="D91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51" y="5213155"/>
            <a:ext cx="763106" cy="40023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</p:pic>
      <p:pic>
        <p:nvPicPr>
          <p:cNvPr id="50" name="Picture 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48" y="5428750"/>
            <a:ext cx="353194" cy="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EDF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32" y="5670371"/>
            <a:ext cx="349626" cy="31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EDF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32" y="5911991"/>
            <a:ext cx="349626" cy="31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EDF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32" y="6153611"/>
            <a:ext cx="349626" cy="31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EDF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contents"/>
          <p:cNvSpPr txBox="1">
            <a:spLocks/>
          </p:cNvSpPr>
          <p:nvPr/>
        </p:nvSpPr>
        <p:spPr>
          <a:xfrm>
            <a:off x="1226316" y="5500673"/>
            <a:ext cx="3621184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ko-KR" altLang="en-US" sz="1100" b="1" kern="0" spc="-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장훈장학회</a:t>
            </a:r>
            <a:r>
              <a:rPr kumimoji="1" lang="ko-KR" altLang="en-US" sz="11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 신청양식에 따라 조사계획을 자세히 작성해 주십시오</a:t>
            </a:r>
            <a:endParaRPr kumimoji="1" lang="ko-KR" altLang="en-US" sz="11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5" name="contents"/>
          <p:cNvSpPr txBox="1">
            <a:spLocks/>
          </p:cNvSpPr>
          <p:nvPr/>
        </p:nvSpPr>
        <p:spPr>
          <a:xfrm>
            <a:off x="1226316" y="5741370"/>
            <a:ext cx="6027291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ko-KR" altLang="en-US" sz="1100" b="1" kern="0" spc="-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장훈장학회의</a:t>
            </a:r>
            <a:r>
              <a:rPr kumimoji="1" lang="ko-KR" altLang="en-US" sz="11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 심의를 거쳐 후원금액이 결정되면 수집된 자료 전달 시 후원금액의 </a:t>
            </a:r>
            <a:r>
              <a:rPr kumimoji="1" lang="en-US" altLang="ko-KR" sz="1100" b="1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2</a:t>
            </a:r>
            <a:r>
              <a:rPr kumimoji="1" lang="en-US" altLang="ko-KR" sz="11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0%</a:t>
            </a:r>
            <a:r>
              <a:rPr kumimoji="1" lang="ko-KR" altLang="en-US" sz="11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를 지불하셔야 됩니다</a:t>
            </a:r>
            <a:endParaRPr kumimoji="1" lang="ko-KR" altLang="en-US" sz="11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6" name="contents"/>
          <p:cNvSpPr txBox="1">
            <a:spLocks/>
          </p:cNvSpPr>
          <p:nvPr/>
        </p:nvSpPr>
        <p:spPr>
          <a:xfrm>
            <a:off x="1226316" y="5982990"/>
            <a:ext cx="4988545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11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2</a:t>
            </a:r>
            <a:r>
              <a:rPr kumimoji="1" lang="ko-KR" altLang="en-US" sz="11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년 이내 연구 논문이나 학위 논문이 출판되면 지불하신 금액</a:t>
            </a:r>
            <a:r>
              <a:rPr kumimoji="1" lang="en-US" altLang="ko-KR" sz="11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(20%)</a:t>
            </a:r>
            <a:r>
              <a:rPr kumimoji="1" lang="ko-KR" altLang="en-US" sz="11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을 다시 돌려드립니다</a:t>
            </a:r>
            <a:endParaRPr kumimoji="1" lang="ko-KR" altLang="en-US" sz="11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7" name="contents"/>
          <p:cNvSpPr txBox="1">
            <a:spLocks/>
          </p:cNvSpPr>
          <p:nvPr/>
        </p:nvSpPr>
        <p:spPr>
          <a:xfrm>
            <a:off x="1226316" y="6224610"/>
            <a:ext cx="2380460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ko-KR" altLang="en-US" sz="1100" b="1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연구계획서를 첨부해서 보내주셔야 됩니다</a:t>
            </a:r>
            <a:endParaRPr kumimoji="1" lang="ko-KR" altLang="en-US" sz="1100" b="1" kern="0" spc="-5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0">
      <a:majorFont>
        <a:latin typeface="나눔고딕 ExtraBold"/>
        <a:ea typeface="나눔고딕 ExtraBold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892</Words>
  <Application>Microsoft Office PowerPoint</Application>
  <PresentationFormat>A4 용지(210x297mm)</PresentationFormat>
  <Paragraphs>218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22" baseType="lpstr">
      <vt:lpstr>굴림</vt:lpstr>
      <vt:lpstr>Arial</vt:lpstr>
      <vt:lpstr>Arial Unicode MS</vt:lpstr>
      <vt:lpstr>나눔고딕</vt:lpstr>
      <vt:lpstr>나눔고딕 ExtraBold</vt:lpstr>
      <vt:lpstr>Times New Roman</vt:lpstr>
      <vt:lpstr>바탕</vt:lpstr>
      <vt:lpstr>하나 UL</vt:lpstr>
      <vt:lpstr>맑은 고딕</vt:lpstr>
      <vt:lpstr>디자인 사용자 지정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leesh</dc:creator>
  <cp:lastModifiedBy>user</cp:lastModifiedBy>
  <cp:revision>84</cp:revision>
  <cp:lastPrinted>2014-08-27T04:38:15Z</cp:lastPrinted>
  <dcterms:created xsi:type="dcterms:W3CDTF">2014-04-18T08:14:39Z</dcterms:created>
  <dcterms:modified xsi:type="dcterms:W3CDTF">2014-09-12T05:50:24Z</dcterms:modified>
</cp:coreProperties>
</file>