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72" r:id="rId1"/>
  </p:sld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57" r:id="rId27"/>
    <p:sldId id="260" r:id="rId28"/>
    <p:sldId id="268" r:id="rId29"/>
    <p:sldId id="267" r:id="rId30"/>
    <p:sldId id="276" r:id="rId31"/>
    <p:sldId id="269" r:id="rId32"/>
    <p:sldId id="270" r:id="rId33"/>
    <p:sldId id="277" r:id="rId34"/>
    <p:sldId id="271" r:id="rId35"/>
    <p:sldId id="273" r:id="rId36"/>
    <p:sldId id="274" r:id="rId37"/>
    <p:sldId id="272" r:id="rId38"/>
    <p:sldId id="275" r:id="rId39"/>
    <p:sldId id="278" r:id="rId40"/>
    <p:sldId id="279" r:id="rId4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20052" autoAdjust="0"/>
    <p:restoredTop sz="99616"/>
  </p:normalViewPr>
  <p:slideViewPr>
    <p:cSldViewPr snapToGrid="0">
      <p:cViewPr varScale="1">
        <p:scale>
          <a:sx n="100" d="100"/>
          <a:sy n="100" d="100"/>
        </p:scale>
        <p:origin x="92" y="116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slide" Target="slides/slide31.xml"  /><Relationship Id="rId33" Type="http://schemas.openxmlformats.org/officeDocument/2006/relationships/slide" Target="slides/slide32.xml"  /><Relationship Id="rId34" Type="http://schemas.openxmlformats.org/officeDocument/2006/relationships/slide" Target="slides/slide33.xml"  /><Relationship Id="rId35" Type="http://schemas.openxmlformats.org/officeDocument/2006/relationships/slide" Target="slides/slide34.xml"  /><Relationship Id="rId36" Type="http://schemas.openxmlformats.org/officeDocument/2006/relationships/slide" Target="slides/slide35.xml"  /><Relationship Id="rId37" Type="http://schemas.openxmlformats.org/officeDocument/2006/relationships/slide" Target="slides/slide36.xml"  /><Relationship Id="rId38" Type="http://schemas.openxmlformats.org/officeDocument/2006/relationships/slide" Target="slides/slide37.xml"  /><Relationship Id="rId39" Type="http://schemas.openxmlformats.org/officeDocument/2006/relationships/slide" Target="slides/slide38.xml"  /><Relationship Id="rId4" Type="http://schemas.openxmlformats.org/officeDocument/2006/relationships/slide" Target="slides/slide3.xml"  /><Relationship Id="rId40" Type="http://schemas.openxmlformats.org/officeDocument/2006/relationships/slide" Target="slides/slide39.xml"  /><Relationship Id="rId41" Type="http://schemas.openxmlformats.org/officeDocument/2006/relationships/slide" Target="slides/slide40.xml"  /><Relationship Id="rId42" Type="http://schemas.openxmlformats.org/officeDocument/2006/relationships/presProps" Target="presProps.xml"  /><Relationship Id="rId43" Type="http://schemas.openxmlformats.org/officeDocument/2006/relationships/viewProps" Target="viewProps.xml"  /><Relationship Id="rId44" Type="http://schemas.openxmlformats.org/officeDocument/2006/relationships/theme" Target="theme/theme1.xml"  /><Relationship Id="rId45" Type="http://schemas.openxmlformats.org/officeDocument/2006/relationships/tableStyles" Target="tableStyles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586BD-0F56-465E-90DD-4F7EB5C2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2D75AF-8D7E-477A-B06A-773B54B1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2D08B3-A9A6-4CA5-94A5-60BE419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B2C64-F6D0-4564-A934-9F517F7C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81C62-2657-4643-9CC9-89D68799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7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8AADC-F389-4BCD-9E52-49B7E649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A3D60F-143D-47A7-90DD-8D2052D7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2913F-34A8-4E19-BE54-298D842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6ADB15-0821-4678-8A84-0615C961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5E1647-A311-42C8-900F-03252A5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6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2E21EA-AC61-43C5-AA22-71763E04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D08377-D434-4883-933D-05403373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6BEFAE-52A5-4771-A24E-66D37ED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5FDAD-E360-45AB-9254-5D5A143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79758A-1063-49CC-A47B-5A24925A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9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340CAA-7987-4F30-B10A-034CDBA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3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55FC26-2554-4ACE-AD62-BF4C0D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F7A203-776E-48E1-8F52-E0C06172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2283AA-0163-40C4-BD15-4B5D9779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8905D-720A-4884-BF88-251296B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1F5B7E-479B-4C2C-9C2F-FC3D3BAF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5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78C707-FFC8-4A24-BA23-EF9EC44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160DF4-3AB1-42B3-8971-B823E5CB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6BFC4C-B0FA-4F91-8D27-3D1AF4C2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FAC31B-12B8-44B6-A9E9-8F967BC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FAD4C5-4E96-46C0-9033-3CF48A7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F5A243-79AB-498E-9F6B-C0EA9EA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8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39153-E8CD-49CF-A352-CE2C89DD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D2D86D-B04B-4F6E-8B70-CEEE8EE7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DF040F-70C5-4670-BDE4-017C92D5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2EE54B-8A53-409D-B09E-64BD2F952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2B72209-6EC7-4418-A78D-417AB466F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99256C-B33C-4980-B58A-185F1B5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D41821-F2CE-4C29-8132-70323ED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8C219DB-B597-4742-98CD-2CAE4BE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7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6D106D-5995-4C96-A34B-80776AE9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F2DA30-6E46-4781-A24E-22BEFDC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6DFE5-8E83-400E-805F-69D1FE7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D16593-628A-472D-A9C3-C41BD88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0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B1C4D2-3722-4C1D-B0E4-3ABC0DA4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3A393B7-AE11-4029-9D65-0BDEFB0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9F3B94-79EC-477D-B625-FF12E87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4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40AC1-6795-4CA4-8863-90C130E9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AA3D37-5CDD-4F3C-8395-110B3811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09C48F-85AB-4E64-BEFA-3A18C6A9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7D03F-6B67-4E51-B669-6A0E67E1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5481C9-7778-4E3B-A752-9007B5C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C20EB4-E727-4E37-91E3-2D601E7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0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C0D57-3EBF-4D7D-9103-029D562A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25C662-F8E6-4896-9E6B-19D16B20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7ED9F6B-4286-432D-A5CB-100E7F7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AD39F7-71D8-4D10-B6E7-04E0D95E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3C73A8-E25B-4949-B956-80A5EC26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7CE8D1-E11F-4E87-B585-E1E5C94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67876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718C337-9B27-40D3-A9B2-4005EE7E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69189F-28A1-4057-8CE9-3B76810B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Relationship Id="rId3" Type="http://schemas.openxmlformats.org/officeDocument/2006/relationships/image" Target="../media/image14.png"  /><Relationship Id="rId4" Type="http://schemas.openxmlformats.org/officeDocument/2006/relationships/image" Target="../media/image15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8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png"  /><Relationship Id="rId3" Type="http://schemas.openxmlformats.org/officeDocument/2006/relationships/image" Target="../media/image22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png"  /><Relationship Id="rId3" Type="http://schemas.openxmlformats.org/officeDocument/2006/relationships/image" Target="../media/image24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png"  /><Relationship Id="rId3" Type="http://schemas.openxmlformats.org/officeDocument/2006/relationships/image" Target="../media/image25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png"  /><Relationship Id="rId3" Type="http://schemas.openxmlformats.org/officeDocument/2006/relationships/image" Target="../media/image26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png"  /><Relationship Id="rId3" Type="http://schemas.openxmlformats.org/officeDocument/2006/relationships/hyperlink" Target="https://www.youtube.com/watch?v=05ylIKHtveQ" TargetMode="External" /><Relationship Id="rId4" Type="http://schemas.openxmlformats.org/officeDocument/2006/relationships/hyperlink" Target="https://www.youtube.com/watch?v=gaekMBMsTJo" TargetMode="External"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png"  /><Relationship Id="rId3" Type="http://schemas.openxmlformats.org/officeDocument/2006/relationships/image" Target="../media/image27.png"  /><Relationship Id="rId4" Type="http://schemas.openxmlformats.org/officeDocument/2006/relationships/image" Target="../media/image28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9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0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0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3.jpeg"  /><Relationship Id="rId4" Type="http://schemas.openxmlformats.org/officeDocument/2006/relationships/image" Target="../media/image4.jpe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39.jpeg"  /><Relationship Id="rId2" Type="http://schemas.openxmlformats.org/officeDocument/2006/relationships/image" Target="../media/image31.png"  /><Relationship Id="rId3" Type="http://schemas.openxmlformats.org/officeDocument/2006/relationships/image" Target="../media/image32.jpeg"  /><Relationship Id="rId4" Type="http://schemas.openxmlformats.org/officeDocument/2006/relationships/image" Target="../media/image33.jpeg"  /><Relationship Id="rId5" Type="http://schemas.openxmlformats.org/officeDocument/2006/relationships/image" Target="../media/image34.jpeg"  /><Relationship Id="rId6" Type="http://schemas.openxmlformats.org/officeDocument/2006/relationships/image" Target="../media/image35.jpeg"  /><Relationship Id="rId7" Type="http://schemas.openxmlformats.org/officeDocument/2006/relationships/image" Target="../media/image36.jpeg"  /><Relationship Id="rId8" Type="http://schemas.openxmlformats.org/officeDocument/2006/relationships/image" Target="../media/image37.jpeg"  /><Relationship Id="rId9" Type="http://schemas.openxmlformats.org/officeDocument/2006/relationships/image" Target="../media/image38.jpe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0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pn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0.pn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png"  /><Relationship Id="rId3" Type="http://schemas.openxmlformats.org/officeDocument/2006/relationships/image" Target="../media/image40.pn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png"  /><Relationship Id="rId3" Type="http://schemas.openxmlformats.org/officeDocument/2006/relationships/image" Target="../media/image41.jpeg"  /><Relationship Id="rId4" Type="http://schemas.openxmlformats.org/officeDocument/2006/relationships/image" Target="../media/image42.jpe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0.pn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png"  /><Relationship Id="rId3" Type="http://schemas.openxmlformats.org/officeDocument/2006/relationships/image" Target="../media/image43.jpe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0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5.jpeg"  /><Relationship Id="rId4" Type="http://schemas.openxmlformats.org/officeDocument/2006/relationships/image" Target="../media/image6.pn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0.png"  /><Relationship Id="rId3" Type="http://schemas.openxmlformats.org/officeDocument/2006/relationships/hyperlink" Target="https://www.youtube.com/watch?v=ilfHgFCyygE" TargetMode="External"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7.png"  /><Relationship Id="rId4" Type="http://schemas.openxmlformats.org/officeDocument/2006/relationships/image" Target="../media/image8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9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www.youtube.com/embed/Xn2qI0LFJp4?feature=oembed&amp;amp;fs=0" TargetMode="External" /><Relationship Id="rId3" Type="http://schemas.openxmlformats.org/officeDocument/2006/relationships/image" Target="../media/image2.png"  /><Relationship Id="rId4" Type="http://schemas.openxmlformats.org/officeDocument/2006/relationships/video" Target="https://www.youtube.com/embed/Xn2qI0LFJp4?feature=oembed" TargetMode="External" /><Relationship Id="rId5" Type="http://schemas.microsoft.com/office/2007/relationships/media" Target="https://www.youtube.com/embed/Xn2qI0LFJp4?feature=oembed" TargetMode="External" /><Relationship Id="rId6" Type="http://schemas.openxmlformats.org/officeDocument/2006/relationships/image" Target="../media/image10.jpeg"  /><Relationship Id="rId7" Type="http://schemas.openxmlformats.org/officeDocument/2006/relationships/hyperlink" Target="https://youtu.be/Xn2qI0LFJp4?si=76bPrteSqKJNJ_6C" TargetMode="External"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041016" y="994598"/>
            <a:ext cx="8109967" cy="4535172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lnSpc>
                  <a:spcPct val="200000"/>
                </a:lnSpc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3048762" y="2959827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000" b="1" kern="0">
                <a:solidFill>
                  <a:schemeClr val="accent1">
                    <a:lumMod val="75000"/>
                  </a:schemeClr>
                </a:solidFill>
                <a:latin typeface="한컴산뜻돋움"/>
                <a:ea typeface="한컴산뜻돋움"/>
              </a:rPr>
              <a:t>아즈치모모야마 시대</a:t>
            </a:r>
            <a:endParaRPr lang="en-US" altLang="ko-KR" sz="4000" b="1" kern="0">
              <a:solidFill>
                <a:schemeClr val="accent1">
                  <a:lumMod val="75000"/>
                </a:schemeClr>
              </a:solidFill>
              <a:latin typeface="한컴산뜻돋움"/>
              <a:ea typeface="한컴산뜻돋움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9216" y="4794335"/>
            <a:ext cx="1975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b="1">
                <a:solidFill>
                  <a:srgbClr val="959ad2"/>
                </a:solidFill>
                <a:latin typeface="한컴산뜻돋움"/>
                <a:ea typeface="한컴산뜻돋움"/>
              </a:rPr>
              <a:t>일본어일본학과</a:t>
            </a:r>
            <a:endParaRPr lang="ko-KR" altLang="en-US" b="1">
              <a:solidFill>
                <a:srgbClr val="959ad2"/>
              </a:solidFill>
              <a:latin typeface="한컴산뜻돋움"/>
              <a:ea typeface="한컴산뜻돋움"/>
            </a:endParaRPr>
          </a:p>
          <a:p>
            <a:pPr algn="ctr">
              <a:defRPr/>
            </a:pPr>
            <a:r>
              <a:rPr lang="en-US" altLang="ko-KR" b="1">
                <a:solidFill>
                  <a:srgbClr val="959ad2"/>
                </a:solidFill>
                <a:latin typeface="한컴산뜻돋움"/>
                <a:ea typeface="한컴산뜻돋움"/>
              </a:rPr>
              <a:t>22201941 </a:t>
            </a:r>
            <a:r>
              <a:rPr lang="ko-KR" altLang="en-US" b="1">
                <a:solidFill>
                  <a:srgbClr val="959ad2"/>
                </a:solidFill>
                <a:latin typeface="한컴산뜻돋움"/>
                <a:ea typeface="한컴산뜻돋움"/>
              </a:rPr>
              <a:t>권민경 </a:t>
            </a:r>
            <a:endParaRPr lang="en-US" altLang="ko-KR" b="1">
              <a:solidFill>
                <a:srgbClr val="959ad2"/>
              </a:solidFill>
              <a:latin typeface="한컴산뜻돋움"/>
              <a:ea typeface="한컴산뜻돋움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4647" y="3753970"/>
            <a:ext cx="494270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500" b="1">
                <a:solidFill>
                  <a:srgbClr val="959ad2"/>
                </a:solidFill>
                <a:latin typeface="한컴산뜻돋움"/>
                <a:ea typeface="한컴산뜻돋움"/>
              </a:rPr>
              <a:t>安土</a:t>
            </a:r>
            <a:r>
              <a:rPr lang="en-US" altLang="zh-TW" sz="2500" b="1">
                <a:solidFill>
                  <a:srgbClr val="959ad2"/>
                </a:solidFill>
                <a:latin typeface="한컴산뜻돋움"/>
                <a:ea typeface="한컴산뜻돋움"/>
              </a:rPr>
              <a:t>-</a:t>
            </a:r>
            <a:r>
              <a:rPr lang="zh-TW" altLang="en-US" sz="2500" b="1">
                <a:solidFill>
                  <a:srgbClr val="959ad2"/>
                </a:solidFill>
                <a:latin typeface="한컴산뜻돋움"/>
                <a:ea typeface="한컴산뜻돋움"/>
              </a:rPr>
              <a:t>桃山時代</a:t>
            </a:r>
            <a:endParaRPr lang="ko-KR" altLang="en-US" sz="2500" b="1">
              <a:solidFill>
                <a:srgbClr val="959ad2"/>
              </a:solidFill>
              <a:latin typeface="한컴산뜻돋움"/>
              <a:ea typeface="한컴산뜻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 algn="ctr">
                <a:lnSpc>
                  <a:spcPct val="200000"/>
                </a:lnSpc>
                <a:defRPr/>
              </a:pPr>
              <a:endParaRPr lang="ko-KR" altLang="en-US" sz="3600" b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  <a:p>
              <a:pPr marL="712788" algn="ctr">
                <a:lnSpc>
                  <a:spcPct val="200000"/>
                </a:lnSpc>
                <a:defRPr/>
              </a:pPr>
              <a:endParaRPr lang="ko-KR" altLang="en-US" sz="3600" b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  <a:p>
              <a:pPr marL="712788" algn="ctr">
                <a:lnSpc>
                  <a:spcPct val="200000"/>
                </a:lnSpc>
                <a:defRPr/>
              </a:pPr>
              <a:r>
                <a:rPr lang="ko-KR" altLang="en-US" sz="4000" b="1" kern="0">
                  <a:solidFill>
                    <a:srgbClr val="959ad2"/>
                  </a:solidFill>
                  <a:latin typeface="한컴 윤체 M"/>
                  <a:ea typeface="한컴 윤체 M"/>
                </a:rPr>
                <a:t>에도시대</a:t>
              </a:r>
              <a:endParaRPr lang="ko-KR" altLang="en-US" sz="4000" b="1" kern="0">
                <a:solidFill>
                  <a:srgbClr val="959ad2"/>
                </a:solidFill>
                <a:latin typeface="한컴 윤체 M"/>
                <a:ea typeface="한컴 윤체 M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3000" b="1" i="0" kern="0">
                  <a:solidFill>
                    <a:srgbClr val="959ad2"/>
                  </a:solidFill>
                  <a:latin typeface="한컴 윤체 M"/>
                  <a:ea typeface="한컴 윤체 M"/>
                </a:rPr>
                <a:t>에도시대</a:t>
              </a:r>
              <a:endParaRPr lang="ko-KR" altLang="en-US" sz="3000" b="1" i="0" kern="0">
                <a:solidFill>
                  <a:srgbClr val="959ad2"/>
                </a:solidFill>
                <a:latin typeface="한컴 윤체 M"/>
                <a:ea typeface="한컴 윤체 M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"/>
          <p:cNvSpPr txBox="1"/>
          <p:nvPr/>
        </p:nvSpPr>
        <p:spPr>
          <a:xfrm>
            <a:off x="1416727" y="2104148"/>
            <a:ext cx="2912986" cy="36092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51" name=""/>
          <p:cNvSpPr txBox="1"/>
          <p:nvPr/>
        </p:nvSpPr>
        <p:spPr>
          <a:xfrm>
            <a:off x="949723" y="1891451"/>
            <a:ext cx="10292553" cy="3021544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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 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1603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년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도쿠가와 이에야스가 무로마치 막부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를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 붕괴 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후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센고쿠 시대를 종결시킨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이래 성립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latin typeface="한컴 윤고딕 240"/>
              <a:ea typeface="한컴 윤고딕 24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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오랜 세월 동안 큰 혼란이나 전쟁 없이 평화가 지속된 안정기</a:t>
            </a:r>
            <a:r>
              <a:rPr xmlns:mc="http://schemas.openxmlformats.org/markup-compatibility/2006" xmlns:hp="http://schemas.haansoft.com/office/presentation/8.0" lang="en-US" altLang="ko-KR" sz="2000" b="1" i="0" u="none" strike="noStrike" mc:Ignorable="hp" hp:hslEmbossed="0">
                <a:latin typeface="한컴 윤고딕 240"/>
                <a:ea typeface="한컴 윤고딕 240"/>
              </a:rPr>
              <a:t>,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반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(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半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)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중앙집권 시대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latin typeface="한컴 윤고딕 240"/>
              <a:ea typeface="한컴 윤고딕 24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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도쿠가와 가문은 에도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(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현재의 도쿄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)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에서 전 일본의 다이묘들을 다스리는 유력 가문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latin typeface="한컴 윤고딕 240"/>
              <a:ea typeface="한컴 윤고딕 24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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에도 막부가 다스리던 에도 시대에는 급격한 경제 발전과 도시화가 이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루어짐</a:t>
            </a:r>
            <a:endParaRPr xmlns:mc="http://schemas.openxmlformats.org/markup-compatibility/2006" xmlns:hp="http://schemas.haansoft.com/office/presentation/8.0" lang="ko-KR" altLang="en-US" sz="2000" b="1" i="0" u="none" strike="noStrike" mc:Ignorable="hp" hp:hslEmbossed="0">
              <a:latin typeface="한컴 윤고딕 240"/>
              <a:ea typeface="한컴 윤고딕 24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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부유한 대상인계급의 출현과 함께 우키요에와 같은 문화적 발전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이 생겨났음</a:t>
            </a:r>
            <a:endParaRPr xmlns:mc="http://schemas.openxmlformats.org/markup-compatibility/2006" xmlns:hp="http://schemas.haansoft.com/office/presentation/8.0" lang="ko-KR" altLang="en-US" sz="2000" b="1" i="0" u="none" strike="noStrike" mc:Ignorable="hp" hp:hslEmbossed="0">
              <a:latin typeface="한컴 윤고딕 240"/>
              <a:ea typeface="한컴 윤고딕 24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latin typeface="한컴 윤고딕 240"/>
                <a:ea typeface="한컴 윤고딕 240"/>
              </a:rPr>
              <a:t> 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1868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년 천황을 중심으로 한 개혁파들이 일으킨 메이지 유신으로 인하여 붕괴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latin typeface="한컴 윤고딕 240"/>
              <a:ea typeface="한컴 윤고딕 240"/>
            </a:endParaRPr>
          </a:p>
        </p:txBody>
      </p:sp>
      <p:pic>
        <p:nvPicPr>
          <p:cNvPr id="59" name=""/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1108814" y="1373827"/>
            <a:ext cx="4447540" cy="4776171"/>
          </a:xfrm>
          <a:prstGeom prst="rect">
            <a:avLst/>
          </a:prstGeom>
        </p:spPr>
      </p:pic>
      <p:pic>
        <p:nvPicPr>
          <p:cNvPr id="60" name=""/>
          <p:cNvPicPr/>
          <p:nvPr/>
        </p:nvPicPr>
        <p:blipFill rotWithShape="1">
          <a:blip r:embed="rId4">
            <a:lum/>
          </a:blip>
          <a:srcRect/>
          <a:stretch>
            <a:fillRect/>
          </a:stretch>
        </p:blipFill>
        <p:spPr>
          <a:xfrm>
            <a:off x="6336437" y="501592"/>
            <a:ext cx="4780452" cy="5854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 algn="ctr">
                <a:lnSpc>
                  <a:spcPct val="200000"/>
                </a:lnSpc>
                <a:defRPr/>
              </a:pPr>
              <a:endParaRPr lang="ko-KR" altLang="en-US" sz="4000" b="1" i="0" kern="0">
                <a:solidFill>
                  <a:srgbClr val="959ad2"/>
                </a:solidFill>
                <a:latin typeface="한컴 윤고딕 240"/>
                <a:ea typeface="한컴 윤고딕 240"/>
              </a:endParaRPr>
            </a:p>
            <a:p>
              <a:pPr marL="712788" algn="ctr">
                <a:lnSpc>
                  <a:spcPct val="200000"/>
                </a:lnSpc>
                <a:defRPr/>
              </a:pPr>
              <a:endParaRPr lang="ko-KR" altLang="en-US" sz="4000" b="1" i="0" kern="0">
                <a:solidFill>
                  <a:srgbClr val="959ad2"/>
                </a:solidFill>
                <a:latin typeface="한컴 윤고딕 240"/>
                <a:ea typeface="한컴 윤고딕 240"/>
              </a:endParaRPr>
            </a:p>
            <a:p>
              <a:pPr marL="712788" algn="ctr">
                <a:lnSpc>
                  <a:spcPct val="200000"/>
                </a:lnSpc>
                <a:defRPr/>
              </a:pPr>
              <a:r>
                <a:rPr lang="ko-KR" altLang="en-US" sz="4000" b="1" i="0" kern="0">
                  <a:solidFill>
                    <a:srgbClr val="959ad2"/>
                  </a:solidFill>
                  <a:latin typeface="한컴 윤체 M"/>
                  <a:ea typeface="한컴 윤체 M"/>
                </a:rPr>
                <a:t>정치 </a:t>
              </a:r>
              <a:r>
                <a:rPr lang="en-US" altLang="ko-KR" sz="4000" b="1" i="0" kern="0">
                  <a:solidFill>
                    <a:srgbClr val="959ad2"/>
                  </a:solidFill>
                  <a:latin typeface="한컴 윤체 M"/>
                  <a:ea typeface="한컴 윤체 M"/>
                </a:rPr>
                <a:t>-</a:t>
              </a:r>
              <a:r>
                <a:rPr lang="ko-KR" altLang="en-US" sz="4000" b="1" i="0" kern="0">
                  <a:solidFill>
                    <a:srgbClr val="959ad2"/>
                  </a:solidFill>
                  <a:latin typeface="한컴 윤체 M"/>
                  <a:ea typeface="한컴 윤체 M"/>
                </a:rPr>
                <a:t> 막번체제</a:t>
              </a:r>
              <a:endParaRPr lang="ko-KR" altLang="en-US" sz="4000" b="1" i="0" kern="0">
                <a:solidFill>
                  <a:srgbClr val="959ad2"/>
                </a:solidFill>
                <a:latin typeface="한컴 윤체 M"/>
                <a:ea typeface="한컴 윤체 M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"/>
          <p:cNvSpPr txBox="1"/>
          <p:nvPr/>
        </p:nvSpPr>
        <p:spPr>
          <a:xfrm>
            <a:off x="1416727" y="2104148"/>
            <a:ext cx="2912986" cy="36092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4" y="150876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3000" b="1" i="0" kern="0">
                  <a:solidFill>
                    <a:srgbClr val="959ad2"/>
                  </a:solidFill>
                  <a:latin typeface="한컴 윤체 M"/>
                  <a:ea typeface="한컴 윤체 M"/>
                </a:rPr>
                <a:t>정치 </a:t>
              </a:r>
              <a:r>
                <a:rPr lang="en-US" altLang="ko-KR" sz="3000" b="1" i="0" kern="0">
                  <a:solidFill>
                    <a:srgbClr val="959ad2"/>
                  </a:solidFill>
                  <a:latin typeface="한컴 윤체 M"/>
                  <a:ea typeface="한컴 윤체 M"/>
                </a:rPr>
                <a:t>-</a:t>
              </a:r>
              <a:r>
                <a:rPr lang="ko-KR" altLang="en-US" sz="3000" b="1" i="0" kern="0">
                  <a:solidFill>
                    <a:srgbClr val="959ad2"/>
                  </a:solidFill>
                  <a:latin typeface="한컴 윤체 M"/>
                  <a:ea typeface="한컴 윤체 M"/>
                </a:rPr>
                <a:t> 막번체제</a:t>
              </a:r>
              <a:endParaRPr lang="ko-KR" altLang="en-US" sz="3000" b="1" i="0" kern="0">
                <a:solidFill>
                  <a:srgbClr val="959ad2"/>
                </a:solidFill>
                <a:latin typeface="한컴 윤체 M"/>
                <a:ea typeface="한컴 윤체 M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"/>
          <p:cNvSpPr txBox="1"/>
          <p:nvPr/>
        </p:nvSpPr>
        <p:spPr>
          <a:xfrm>
            <a:off x="1134677" y="1456818"/>
            <a:ext cx="10348034" cy="1065402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>
                <a:latin typeface="한컴 윤고딕 240"/>
                <a:ea typeface="한컴 윤고딕 240"/>
              </a:rPr>
              <a:t>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에도 시대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[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江戶時代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]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에 막부의 쇼군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[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將軍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]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과 지방에 자리 잡은 다이묘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[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大名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]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를 중심으로 하는 통치 체제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 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latin typeface="한컴 윤고딕 240"/>
              <a:ea typeface="한컴 윤고딕 240"/>
            </a:endParaRPr>
          </a:p>
        </p:txBody>
      </p:sp>
      <p:cxnSp>
        <p:nvCxnSpPr>
          <p:cNvPr id="38" name=""/>
          <p:cNvCxnSpPr/>
          <p:nvPr/>
        </p:nvCxnSpPr>
        <p:spPr>
          <a:xfrm rot="5400000">
            <a:off x="6040523" y="3188551"/>
            <a:ext cx="952500" cy="480895"/>
          </a:xfrm>
          <a:prstGeom prst="curvedConnector3">
            <a:avLst>
              <a:gd name="adj1" fmla="val 50000"/>
            </a:avLst>
          </a:prstGeom>
          <a:ln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"/>
          <p:cNvSpPr/>
          <p:nvPr/>
        </p:nvSpPr>
        <p:spPr>
          <a:xfrm>
            <a:off x="3058172" y="3969984"/>
            <a:ext cx="4096675" cy="150735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42" name=""/>
          <p:cNvSpPr txBox="1"/>
          <p:nvPr/>
        </p:nvSpPr>
        <p:spPr>
          <a:xfrm>
            <a:off x="3307854" y="3951486"/>
            <a:ext cx="3597306" cy="1558253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1500" b="1" i="0" u="none" strike="noStrike" mc:Ignorable="hp" hp:hslEmbossed="0">
                <a:latin typeface="한컴 윤고딕 240"/>
                <a:ea typeface="한컴 윤고딕 240"/>
              </a:rPr>
              <a:t>바쿠후란 장군의 진영을 가리키는 말이었으나</a:t>
            </a:r>
            <a:r>
              <a:rPr xmlns:mc="http://schemas.openxmlformats.org/markup-compatibility/2006" xmlns:hp="http://schemas.haansoft.com/office/presentation/8.0" lang="EN-US" sz="1500" b="1" i="0" u="none" strike="noStrike" mc:Ignorable="hp" hp:hslEmbossed="0">
                <a:latin typeface="한컴 윤고딕 240"/>
                <a:ea typeface="한컴 윤고딕 240"/>
              </a:rPr>
              <a:t>, </a:t>
            </a:r>
            <a:r>
              <a:rPr xmlns:mc="http://schemas.openxmlformats.org/markup-compatibility/2006" xmlns:hp="http://schemas.haansoft.com/office/presentation/8.0" sz="1500" b="1" i="0" u="none" strike="noStrike" mc:Ignorable="hp" hp:hslEmbossed="0">
                <a:latin typeface="한컴 윤고딕 240"/>
                <a:ea typeface="한컴 윤고딕 240"/>
              </a:rPr>
              <a:t>무사들이 권력을 잡고 쇼군이 되어 뜻이 바뀌어 쇼군 중심의 실질적인 정부를 일컫는 말이 </a:t>
            </a:r>
            <a:r>
              <a:rPr xmlns:mc="http://schemas.openxmlformats.org/markup-compatibility/2006" xmlns:hp="http://schemas.haansoft.com/office/presentation/8.0" lang="ko-KR" altLang="en-US" sz="1500" b="1" i="0" u="none" strike="noStrike" mc:Ignorable="hp" hp:hslEmbossed="0">
                <a:latin typeface="한컴 윤고딕 240"/>
                <a:ea typeface="한컴 윤고딕 240"/>
              </a:rPr>
              <a:t>되었음</a:t>
            </a:r>
            <a:r>
              <a:rPr xmlns:mc="http://schemas.openxmlformats.org/markup-compatibility/2006" xmlns:hp="http://schemas.haansoft.com/office/presentation/8.0" lang="en-US" altLang="ko-KR" sz="1500" b="1" i="0" u="none" strike="noStrike" mc:Ignorable="hp" hp:hslEmbossed="0">
                <a:latin typeface="한컴 윤고딕 240"/>
                <a:ea typeface="한컴 윤고딕 240"/>
              </a:rPr>
              <a:t>.</a:t>
            </a:r>
            <a:endParaRPr xmlns:mc="http://schemas.openxmlformats.org/markup-compatibility/2006" xmlns:hp="http://schemas.haansoft.com/office/presentation/8.0" lang="en-US" altLang="ko-KR" sz="1500" b="1" i="0" u="none" strike="noStrike" mc:Ignorable="hp" hp:hslEmbossed="0">
              <a:latin typeface="한컴 윤고딕 240"/>
              <a:ea typeface="한컴 윤고딕 240"/>
            </a:endParaRPr>
          </a:p>
        </p:txBody>
      </p:sp>
      <p:sp>
        <p:nvSpPr>
          <p:cNvPr id="43" name=""/>
          <p:cNvSpPr txBox="1"/>
          <p:nvPr/>
        </p:nvSpPr>
        <p:spPr>
          <a:xfrm>
            <a:off x="1102308" y="3171426"/>
            <a:ext cx="10320294" cy="229019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>
                <a:latin typeface="한컴 윤고딕 240"/>
                <a:ea typeface="한컴 윤고딕 240"/>
              </a:rPr>
              <a:t> 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지방은 다이묘들이 권력을 잡고 각기 다른 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'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번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'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들을 다스렸는데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,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 번에서 자체적인 지방정부를 꾸리며 정책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, 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법령 집행 등도 자치적으로 실시</a:t>
            </a:r>
            <a:endParaRPr xmlns:mc="http://schemas.openxmlformats.org/markup-compatibility/2006" xmlns:hp="http://schemas.haansoft.com/office/presentation/8.0" b="1" i="0" u="none" strike="noStrike" mc:Ignorable="hp" hp:hslEmbossed="0">
              <a:latin typeface="한컴 윤고딕 240"/>
              <a:ea typeface="한컴 윤고딕 24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</a:t>
            </a: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latin typeface="한컴 윤고딕 240"/>
                <a:ea typeface="한컴 윤고딕 240"/>
              </a:rPr>
              <a:t> 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막부의 직할 영지인 덴료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(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天領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)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는 다른 번의 영토보다 압도적으로 컸</a:t>
            </a: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latin typeface="한컴 윤고딕 240"/>
                <a:ea typeface="한컴 윤고딕 240"/>
              </a:rPr>
              <a:t>음</a:t>
            </a:r>
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<a:latin typeface="한컴 윤고딕 240"/>
              <a:ea typeface="한컴 윤고딕 24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latin typeface="한컴 윤고딕 240"/>
                <a:ea typeface="한컴 윤고딕 240"/>
              </a:rPr>
              <a:t> 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국제교역 창구였던 나가사키를 지배한 막부는 네덜란드와 청나라와의 무역에서 생기는 이익을 독점했고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, 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전국의 주요 광산을 차지하여 화폐 주조권을 독점</a:t>
            </a:r>
            <a:endParaRPr xmlns:mc="http://schemas.openxmlformats.org/markup-compatibility/2006" xmlns:hp="http://schemas.haansoft.com/office/presentation/8.0" b="1" i="0" u="none" strike="noStrike" mc:Ignorable="hp" hp:hslEmbossed="0">
              <a:latin typeface="한컴 윤고딕 240"/>
              <a:ea typeface="한컴 윤고딕 240"/>
            </a:endParaRPr>
          </a:p>
        </p:txBody>
      </p:sp>
      <p:sp>
        <p:nvSpPr>
          <p:cNvPr id="44" name=""/>
          <p:cNvSpPr txBox="1"/>
          <p:nvPr/>
        </p:nvSpPr>
        <p:spPr>
          <a:xfrm>
            <a:off x="1097686" y="2508865"/>
            <a:ext cx="10329539" cy="52770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</a:t>
            </a: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latin typeface="한컴 윤고딕 240"/>
                <a:ea typeface="한컴 윤고딕 240"/>
              </a:rPr>
              <a:t> 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막번체제의 정점에 서있었던 막부는 일본어로 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'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바쿠후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(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幕藩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)'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라고도 </a:t>
            </a: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latin typeface="한컴 윤고딕 240"/>
                <a:ea typeface="한컴 윤고딕 240"/>
              </a:rPr>
              <a:t>함</a:t>
            </a:r>
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<a:latin typeface="한컴 윤고딕 240"/>
              <a:ea typeface="한컴 윤고딕 240"/>
            </a:endParaRPr>
          </a:p>
        </p:txBody>
      </p:sp>
      <p:pic>
        <p:nvPicPr>
          <p:cNvPr id="4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61766" y="1611742"/>
            <a:ext cx="6848109" cy="3828715"/>
          </a:xfrm>
          <a:prstGeom prst="rect">
            <a:avLst/>
          </a:prstGeom>
        </p:spPr>
      </p:pic>
      <p:pic>
        <p:nvPicPr>
          <p:cNvPr id="46" name=""/>
          <p:cNvPicPr>
            <a:picLocks noChangeAspect="1"/>
          </p:cNvPicPr>
          <p:nvPr/>
        </p:nvPicPr>
        <p:blipFill rotWithShape="1">
          <a:blip r:embed="rId4"/>
          <a:srcRect l="24950" t="17320" r="20500" b="15530"/>
          <a:stretch>
            <a:fillRect/>
          </a:stretch>
        </p:blipFill>
        <p:spPr>
          <a:xfrm>
            <a:off x="5784647" y="1817205"/>
            <a:ext cx="5519342" cy="3821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1" animBg="1"/>
      <p:bldP spid="38" grpId="2" animBg="1"/>
      <p:bldP spid="41" grpId="3" animBg="1"/>
      <p:bldP spid="42" grpId="4" animBg="1"/>
      <p:bldP spid="42" grpId="5" animBg="1"/>
      <p:bldP spid="41" grpId="6" animBg="1"/>
      <p:bldP spid="38" grpId="7" animBg="1"/>
      <p:bldP spid="43" grpId="8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 algn="ctr">
                <a:lnSpc>
                  <a:spcPct val="200000"/>
                </a:lnSpc>
                <a:defRPr/>
              </a:pPr>
              <a:endParaRPr lang="en-US" altLang="ko-KR" sz="20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  <a:p>
              <a:pPr marL="712788" algn="ctr">
                <a:lnSpc>
                  <a:spcPct val="200000"/>
                </a:lnSpc>
                <a:defRPr/>
              </a:pPr>
              <a:endParaRPr lang="en-US" altLang="ko-KR" sz="20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  <a:p>
              <a:pPr marL="712788" algn="ctr">
                <a:lnSpc>
                  <a:spcPct val="200000"/>
                </a:lnSpc>
                <a:defRPr/>
              </a:pPr>
              <a:endParaRPr lang="en-US" altLang="ko-KR" sz="20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  <a:p>
              <a:pPr marL="712788" algn="ctr">
                <a:lnSpc>
                  <a:spcPct val="200000"/>
                </a:lnSpc>
                <a:defRPr/>
              </a:pPr>
              <a:r>
                <a:rPr lang="ko-KR" altLang="en-US" sz="6000" b="1" kern="0">
                  <a:solidFill>
                    <a:srgbClr val="959ad2"/>
                  </a:solidFill>
                  <a:latin typeface="한컴 윤체 M"/>
                  <a:ea typeface="한컴 윤체 M"/>
                </a:rPr>
                <a:t>감사합니다</a:t>
              </a:r>
              <a:endParaRPr lang="ko-KR" altLang="en-US" sz="6000" b="1" kern="0">
                <a:solidFill>
                  <a:srgbClr val="959ad2"/>
                </a:solidFill>
                <a:latin typeface="한컴 윤체 M"/>
                <a:ea typeface="한컴 윤체 M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041016" y="1161414"/>
            <a:ext cx="8109967" cy="4535172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lnSpc>
                  <a:spcPct val="200000"/>
                </a:lnSpc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3048761" y="3097201"/>
            <a:ext cx="6094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4800" kern="0" mc:Ignorable="hp" hp:hslEmbossed="0"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/>
                <a:ea typeface="HS봄바람체 2.0"/>
              </a:rPr>
              <a:t>에도 시대의 쇄국</a:t>
            </a:r>
            <a:endParaRPr xmlns:mc="http://schemas.openxmlformats.org/markup-compatibility/2006" xmlns:hp="http://schemas.haansoft.com/office/presentation/8.0" lang="en-US" altLang="ko-KR" sz="4800" kern="0" mc:Ignorable="hp" hp:hslEmbossed="0"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/>
              <a:ea typeface="HS봄바람체 2.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5008" y="5002823"/>
            <a:ext cx="25045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rgbClr val="959ad2"/>
                </a:solidFill>
                <a:latin typeface="MD개성체"/>
                <a:ea typeface="MD개성체"/>
              </a:rPr>
              <a:t>22237287 </a:t>
            </a:r>
            <a:r>
              <a:rPr lang="ko-KR" altLang="en-US" sz="2000" b="1">
                <a:solidFill>
                  <a:srgbClr val="959ad2"/>
                </a:solidFill>
                <a:latin typeface="MD개성체"/>
                <a:ea typeface="MD개성체"/>
              </a:rPr>
              <a:t>이지은</a:t>
            </a:r>
            <a:endParaRPr lang="ko-KR" altLang="en-US" sz="2000" b="1">
              <a:solidFill>
                <a:srgbClr val="959ad2"/>
              </a:solidFill>
              <a:latin typeface="MD개성체"/>
              <a:ea typeface="MD개성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직선 연결선 61"/>
          <p:cNvCxnSpPr/>
          <p:nvPr/>
        </p:nvCxnSpPr>
        <p:spPr>
          <a:xfrm rot="16200000" flipV="1">
            <a:off x="6391403" y="852925"/>
            <a:ext cx="0" cy="7185423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그룹 63"/>
          <p:cNvGrpSpPr/>
          <p:nvPr/>
        </p:nvGrpSpPr>
        <p:grpSpPr>
          <a:xfrm rot="0">
            <a:off x="1125230" y="2473325"/>
            <a:ext cx="2818937" cy="2763577"/>
            <a:chOff x="1360180" y="2286000"/>
            <a:chExt cx="2297421" cy="2252303"/>
          </a:xfrm>
        </p:grpSpPr>
        <p:sp>
          <p:nvSpPr>
            <p:cNvPr id="65" name="사각형: 둥근 모서리 22"/>
            <p:cNvSpPr/>
            <p:nvPr/>
          </p:nvSpPr>
          <p:spPr>
            <a:xfrm>
              <a:off x="1416035" y="2378884"/>
              <a:ext cx="2126913" cy="492706"/>
            </a:xfrm>
            <a:prstGeom prst="roundRect">
              <a:avLst>
                <a:gd name="adj" fmla="val 50000"/>
              </a:avLst>
            </a:prstGeom>
            <a:solidFill>
              <a:srgbClr val="5444da"/>
            </a:solidFill>
            <a:ln>
              <a:solidFill>
                <a:srgbClr val="544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algn="ctr">
                <a:defRPr/>
              </a:pPr>
              <a:r>
                <a:rPr lang="en-US" altLang="ko-KR" b="1">
                  <a:solidFill>
                    <a:prstClr val="white"/>
                  </a:solidFill>
                </a:rPr>
                <a:t>CONTENTS</a:t>
              </a:r>
              <a:endParaRPr lang="ko-KR" altLang="en-US" b="1">
                <a:solidFill>
                  <a:prstClr val="white"/>
                </a:solidFill>
              </a:endParaRPr>
            </a:p>
          </p:txBody>
        </p:sp>
        <p:sp>
          <p:nvSpPr>
            <p:cNvPr id="66" name="타원 65"/>
            <p:cNvSpPr/>
            <p:nvPr/>
          </p:nvSpPr>
          <p:spPr>
            <a:xfrm>
              <a:off x="1360180" y="2378884"/>
              <a:ext cx="492713" cy="49271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444da"/>
              </a:solidFill>
            </a:ln>
            <a:effectLst>
              <a:outerShdw blurRad="330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b="1">
                  <a:solidFill>
                    <a:srgbClr val="44546a"/>
                  </a:solidFill>
                </a:rPr>
                <a:t>01</a:t>
              </a:r>
              <a:endParaRPr lang="ko-KR" altLang="en-US" b="1">
                <a:solidFill>
                  <a:srgbClr val="44546a"/>
                </a:solidFill>
              </a:endParaRPr>
            </a:p>
          </p:txBody>
        </p:sp>
        <p:grpSp>
          <p:nvGrpSpPr>
            <p:cNvPr id="67" name="그룹 66"/>
            <p:cNvGrpSpPr/>
            <p:nvPr/>
          </p:nvGrpSpPr>
          <p:grpSpPr>
            <a:xfrm rot="0">
              <a:off x="1661086" y="2286000"/>
              <a:ext cx="1996515" cy="2252303"/>
              <a:chOff x="1661086" y="2286000"/>
              <a:chExt cx="1996515" cy="2252303"/>
            </a:xfrm>
          </p:grpSpPr>
          <p:sp>
            <p:nvSpPr>
              <p:cNvPr id="68" name="왼쪽 대괄호 67"/>
              <p:cNvSpPr/>
              <p:nvPr/>
            </p:nvSpPr>
            <p:spPr>
              <a:xfrm rot="10800000" flipV="1">
                <a:off x="3296593" y="2286000"/>
                <a:ext cx="361008" cy="678480"/>
              </a:xfrm>
              <a:prstGeom prst="leftBracket">
                <a:avLst>
                  <a:gd name="adj" fmla="val 160599"/>
                </a:avLst>
              </a:prstGeom>
              <a:ln w="12700">
                <a:solidFill>
                  <a:srgbClr val="5444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9" name="직선 연결선 68"/>
              <p:cNvCxnSpPr>
                <a:endCxn id="68" idx="0"/>
              </p:cNvCxnSpPr>
              <p:nvPr/>
            </p:nvCxnSpPr>
            <p:spPr>
              <a:xfrm>
                <a:off x="1662393" y="2286000"/>
                <a:ext cx="1634200" cy="0"/>
              </a:xfrm>
              <a:prstGeom prst="line">
                <a:avLst/>
              </a:prstGeom>
              <a:ln w="12700">
                <a:solidFill>
                  <a:srgbClr val="5444da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69"/>
              <p:cNvCxnSpPr>
                <a:stCxn id="71" idx="0"/>
              </p:cNvCxnSpPr>
              <p:nvPr/>
            </p:nvCxnSpPr>
            <p:spPr>
              <a:xfrm>
                <a:off x="1842897" y="2964481"/>
                <a:ext cx="1453695" cy="0"/>
              </a:xfrm>
              <a:prstGeom prst="line">
                <a:avLst/>
              </a:prstGeom>
              <a:ln w="12700">
                <a:solidFill>
                  <a:srgbClr val="5444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원호 70"/>
              <p:cNvSpPr/>
              <p:nvPr/>
            </p:nvSpPr>
            <p:spPr>
              <a:xfrm rot="10800000" flipV="1">
                <a:off x="1662393" y="2964481"/>
                <a:ext cx="361008" cy="360000"/>
              </a:xfrm>
              <a:prstGeom prst="arc">
                <a:avLst>
                  <a:gd name="adj1" fmla="val 16200000"/>
                  <a:gd name="adj2" fmla="val 0"/>
                </a:avLst>
              </a:prstGeom>
              <a:ln w="12700">
                <a:solidFill>
                  <a:srgbClr val="5444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2" name="직선 연결선 71"/>
              <p:cNvCxnSpPr>
                <a:stCxn id="71" idx="2"/>
                <a:endCxn id="73" idx="0"/>
              </p:cNvCxnSpPr>
              <p:nvPr/>
            </p:nvCxnSpPr>
            <p:spPr>
              <a:xfrm flipH="1">
                <a:off x="1661086" y="3144481"/>
                <a:ext cx="1307" cy="1213318"/>
              </a:xfrm>
              <a:prstGeom prst="line">
                <a:avLst/>
              </a:prstGeom>
              <a:ln w="12700">
                <a:solidFill>
                  <a:srgbClr val="5444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원호 72"/>
              <p:cNvSpPr/>
              <p:nvPr/>
            </p:nvSpPr>
            <p:spPr>
              <a:xfrm rot="5400000" flipV="1">
                <a:off x="1660582" y="4177799"/>
                <a:ext cx="361008" cy="360000"/>
              </a:xfrm>
              <a:prstGeom prst="arc">
                <a:avLst>
                  <a:gd name="adj1" fmla="val 16200000"/>
                  <a:gd name="adj2" fmla="val 0"/>
                </a:avLst>
              </a:prstGeom>
              <a:ln w="12700">
                <a:solidFill>
                  <a:srgbClr val="5444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4" name="그룹 73"/>
              <p:cNvGrpSpPr/>
              <p:nvPr/>
            </p:nvGrpSpPr>
            <p:grpSpPr>
              <a:xfrm rot="16200000">
                <a:off x="2569343" y="3450045"/>
                <a:ext cx="360000" cy="1816515"/>
                <a:chOff x="2663518" y="3696608"/>
                <a:chExt cx="360000" cy="1816515"/>
              </a:xfrm>
            </p:grpSpPr>
            <p:cxnSp>
              <p:nvCxnSpPr>
                <p:cNvPr id="75" name="직선 연결선 74"/>
                <p:cNvCxnSpPr>
                  <a:stCxn id="73" idx="2"/>
                  <a:endCxn id="76" idx="0"/>
                </p:cNvCxnSpPr>
                <p:nvPr/>
              </p:nvCxnSpPr>
              <p:spPr>
                <a:xfrm rot="5400000">
                  <a:off x="1845512" y="4514614"/>
                  <a:ext cx="1636011" cy="0"/>
                </a:xfrm>
                <a:prstGeom prst="line">
                  <a:avLst/>
                </a:prstGeom>
                <a:ln w="12700">
                  <a:solidFill>
                    <a:srgbClr val="5444d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원호 75"/>
                <p:cNvSpPr/>
                <p:nvPr/>
              </p:nvSpPr>
              <p:spPr>
                <a:xfrm rot="5400000" flipV="1">
                  <a:off x="2663014" y="5152619"/>
                  <a:ext cx="361008" cy="3600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12700">
                  <a:solidFill>
                    <a:srgbClr val="5444da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77" name="그룹 76"/>
          <p:cNvGrpSpPr/>
          <p:nvPr/>
        </p:nvGrpSpPr>
        <p:grpSpPr>
          <a:xfrm rot="0">
            <a:off x="4613014" y="2473325"/>
            <a:ext cx="2818937" cy="2763577"/>
            <a:chOff x="1360180" y="2286000"/>
            <a:chExt cx="2297421" cy="2252303"/>
          </a:xfrm>
        </p:grpSpPr>
        <p:sp>
          <p:nvSpPr>
            <p:cNvPr id="78" name="사각형: 둥근 모서리 22"/>
            <p:cNvSpPr/>
            <p:nvPr/>
          </p:nvSpPr>
          <p:spPr>
            <a:xfrm>
              <a:off x="1416035" y="2378884"/>
              <a:ext cx="2126913" cy="492706"/>
            </a:xfrm>
            <a:prstGeom prst="roundRect">
              <a:avLst>
                <a:gd name="adj" fmla="val 50000"/>
              </a:avLst>
            </a:prstGeom>
            <a:solidFill>
              <a:srgbClr val="e1dff9"/>
            </a:solidFill>
            <a:ln>
              <a:solidFill>
                <a:srgbClr val="5444d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algn="ctr">
                <a:defRPr/>
              </a:pPr>
              <a:r>
                <a:rPr lang="en-US" altLang="ko-KR" b="1">
                  <a:solidFill>
                    <a:srgbClr val="5444da"/>
                  </a:solidFill>
                </a:rPr>
                <a:t>CONTENTS</a:t>
              </a:r>
              <a:endParaRPr lang="ko-KR" altLang="en-US" b="1">
                <a:solidFill>
                  <a:srgbClr val="5444da"/>
                </a:solidFill>
              </a:endParaRPr>
            </a:p>
          </p:txBody>
        </p:sp>
        <p:sp>
          <p:nvSpPr>
            <p:cNvPr id="79" name="타원 78"/>
            <p:cNvSpPr/>
            <p:nvPr/>
          </p:nvSpPr>
          <p:spPr>
            <a:xfrm>
              <a:off x="1360180" y="2378884"/>
              <a:ext cx="492713" cy="49271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444da"/>
              </a:solidFill>
              <a:prstDash val="sysDash"/>
            </a:ln>
            <a:effectLst>
              <a:outerShdw blurRad="330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b="1">
                  <a:solidFill>
                    <a:srgbClr val="44546a"/>
                  </a:solidFill>
                </a:rPr>
                <a:t>02</a:t>
              </a:r>
              <a:endParaRPr lang="ko-KR" altLang="en-US" b="1">
                <a:solidFill>
                  <a:srgbClr val="44546a"/>
                </a:solidFill>
              </a:endParaRPr>
            </a:p>
          </p:txBody>
        </p:sp>
        <p:grpSp>
          <p:nvGrpSpPr>
            <p:cNvPr id="80" name="그룹 79"/>
            <p:cNvGrpSpPr/>
            <p:nvPr/>
          </p:nvGrpSpPr>
          <p:grpSpPr>
            <a:xfrm rot="0">
              <a:off x="1661086" y="2286000"/>
              <a:ext cx="1996515" cy="2252303"/>
              <a:chOff x="1661086" y="2286000"/>
              <a:chExt cx="1996515" cy="2252303"/>
            </a:xfrm>
          </p:grpSpPr>
          <p:sp>
            <p:nvSpPr>
              <p:cNvPr id="81" name="왼쪽 대괄호 80"/>
              <p:cNvSpPr/>
              <p:nvPr/>
            </p:nvSpPr>
            <p:spPr>
              <a:xfrm rot="10800000" flipV="1">
                <a:off x="3296593" y="2286000"/>
                <a:ext cx="361008" cy="678480"/>
              </a:xfrm>
              <a:prstGeom prst="leftBracket">
                <a:avLst>
                  <a:gd name="adj" fmla="val 160599"/>
                </a:avLst>
              </a:prstGeom>
              <a:ln w="12700">
                <a:solidFill>
                  <a:srgbClr val="5444d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2" name="직선 연결선 81"/>
              <p:cNvCxnSpPr>
                <a:endCxn id="81" idx="0"/>
              </p:cNvCxnSpPr>
              <p:nvPr/>
            </p:nvCxnSpPr>
            <p:spPr>
              <a:xfrm>
                <a:off x="1662393" y="2286000"/>
                <a:ext cx="1634200" cy="0"/>
              </a:xfrm>
              <a:prstGeom prst="line">
                <a:avLst/>
              </a:prstGeom>
              <a:ln w="12700">
                <a:solidFill>
                  <a:srgbClr val="5444da"/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직선 연결선 82"/>
              <p:cNvCxnSpPr>
                <a:stCxn id="84" idx="0"/>
              </p:cNvCxnSpPr>
              <p:nvPr/>
            </p:nvCxnSpPr>
            <p:spPr>
              <a:xfrm>
                <a:off x="1842897" y="2964481"/>
                <a:ext cx="1453695" cy="0"/>
              </a:xfrm>
              <a:prstGeom prst="line">
                <a:avLst/>
              </a:prstGeom>
              <a:ln w="12700">
                <a:solidFill>
                  <a:srgbClr val="5444d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원호 83"/>
              <p:cNvSpPr/>
              <p:nvPr/>
            </p:nvSpPr>
            <p:spPr>
              <a:xfrm rot="10800000" flipV="1">
                <a:off x="1662393" y="2964481"/>
                <a:ext cx="361008" cy="360000"/>
              </a:xfrm>
              <a:prstGeom prst="arc">
                <a:avLst>
                  <a:gd name="adj1" fmla="val 16200000"/>
                  <a:gd name="adj2" fmla="val 0"/>
                </a:avLst>
              </a:prstGeom>
              <a:ln w="12700">
                <a:solidFill>
                  <a:srgbClr val="5444d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5" name="직선 연결선 84"/>
              <p:cNvCxnSpPr>
                <a:stCxn id="84" idx="2"/>
                <a:endCxn id="86" idx="0"/>
              </p:cNvCxnSpPr>
              <p:nvPr/>
            </p:nvCxnSpPr>
            <p:spPr>
              <a:xfrm flipH="1">
                <a:off x="1661086" y="3144481"/>
                <a:ext cx="1307" cy="1213318"/>
              </a:xfrm>
              <a:prstGeom prst="line">
                <a:avLst/>
              </a:prstGeom>
              <a:ln w="12700">
                <a:solidFill>
                  <a:srgbClr val="5444d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원호 85"/>
              <p:cNvSpPr/>
              <p:nvPr/>
            </p:nvSpPr>
            <p:spPr>
              <a:xfrm rot="5400000" flipV="1">
                <a:off x="1660582" y="4177799"/>
                <a:ext cx="361008" cy="360000"/>
              </a:xfrm>
              <a:prstGeom prst="arc">
                <a:avLst>
                  <a:gd name="adj1" fmla="val 16200000"/>
                  <a:gd name="adj2" fmla="val 0"/>
                </a:avLst>
              </a:prstGeom>
              <a:ln w="12700">
                <a:solidFill>
                  <a:srgbClr val="5444d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7" name="그룹 86"/>
              <p:cNvGrpSpPr/>
              <p:nvPr/>
            </p:nvGrpSpPr>
            <p:grpSpPr>
              <a:xfrm rot="16200000">
                <a:off x="2569343" y="3450045"/>
                <a:ext cx="360000" cy="1816515"/>
                <a:chOff x="2663518" y="3696608"/>
                <a:chExt cx="360000" cy="1816515"/>
              </a:xfrm>
            </p:grpSpPr>
            <p:cxnSp>
              <p:nvCxnSpPr>
                <p:cNvPr id="88" name="직선 연결선 87"/>
                <p:cNvCxnSpPr>
                  <a:stCxn id="86" idx="2"/>
                  <a:endCxn id="89" idx="0"/>
                </p:cNvCxnSpPr>
                <p:nvPr/>
              </p:nvCxnSpPr>
              <p:spPr>
                <a:xfrm rot="5400000">
                  <a:off x="1845512" y="4514614"/>
                  <a:ext cx="1636011" cy="0"/>
                </a:xfrm>
                <a:prstGeom prst="line">
                  <a:avLst/>
                </a:prstGeom>
                <a:ln w="12700">
                  <a:solidFill>
                    <a:srgbClr val="5444da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원호 88"/>
                <p:cNvSpPr/>
                <p:nvPr/>
              </p:nvSpPr>
              <p:spPr>
                <a:xfrm rot="5400000" flipV="1">
                  <a:off x="2663014" y="5152619"/>
                  <a:ext cx="361008" cy="3600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12700">
                  <a:solidFill>
                    <a:srgbClr val="5444da"/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90" name="그룹 89"/>
          <p:cNvGrpSpPr/>
          <p:nvPr/>
        </p:nvGrpSpPr>
        <p:grpSpPr>
          <a:xfrm rot="0">
            <a:off x="8100798" y="2473325"/>
            <a:ext cx="2818937" cy="2763577"/>
            <a:chOff x="1360180" y="2286000"/>
            <a:chExt cx="2297421" cy="2252303"/>
          </a:xfrm>
        </p:grpSpPr>
        <p:sp>
          <p:nvSpPr>
            <p:cNvPr id="91" name="사각형: 둥근 모서리 22"/>
            <p:cNvSpPr/>
            <p:nvPr/>
          </p:nvSpPr>
          <p:spPr>
            <a:xfrm>
              <a:off x="1416035" y="2378884"/>
              <a:ext cx="2126913" cy="492706"/>
            </a:xfrm>
            <a:prstGeom prst="roundRect">
              <a:avLst>
                <a:gd name="adj" fmla="val 50000"/>
              </a:avLst>
            </a:prstGeom>
            <a:solidFill>
              <a:srgbClr val="e1dff9"/>
            </a:solidFill>
            <a:ln>
              <a:solidFill>
                <a:srgbClr val="5444d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algn="ctr">
                <a:defRPr/>
              </a:pPr>
              <a:r>
                <a:rPr lang="en-US" altLang="ko-KR" b="1">
                  <a:solidFill>
                    <a:srgbClr val="5444da"/>
                  </a:solidFill>
                </a:rPr>
                <a:t>CONTENTS</a:t>
              </a:r>
              <a:endParaRPr lang="ko-KR" altLang="en-US" b="1">
                <a:solidFill>
                  <a:srgbClr val="5444da"/>
                </a:solidFill>
              </a:endParaRPr>
            </a:p>
          </p:txBody>
        </p:sp>
        <p:sp>
          <p:nvSpPr>
            <p:cNvPr id="92" name="타원 91"/>
            <p:cNvSpPr/>
            <p:nvPr/>
          </p:nvSpPr>
          <p:spPr>
            <a:xfrm>
              <a:off x="1360180" y="2378884"/>
              <a:ext cx="492713" cy="49271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444da"/>
              </a:solidFill>
              <a:prstDash val="sysDash"/>
            </a:ln>
            <a:effectLst>
              <a:outerShdw blurRad="330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b="1">
                  <a:solidFill>
                    <a:srgbClr val="44546a"/>
                  </a:solidFill>
                </a:rPr>
                <a:t>03</a:t>
              </a:r>
              <a:endParaRPr lang="ko-KR" altLang="en-US" b="1">
                <a:solidFill>
                  <a:srgbClr val="44546a"/>
                </a:solidFill>
              </a:endParaRPr>
            </a:p>
          </p:txBody>
        </p:sp>
        <p:grpSp>
          <p:nvGrpSpPr>
            <p:cNvPr id="93" name="그룹 92"/>
            <p:cNvGrpSpPr/>
            <p:nvPr/>
          </p:nvGrpSpPr>
          <p:grpSpPr>
            <a:xfrm rot="0">
              <a:off x="1661086" y="2286000"/>
              <a:ext cx="1996515" cy="2252303"/>
              <a:chOff x="1661086" y="2286000"/>
              <a:chExt cx="1996515" cy="2252303"/>
            </a:xfrm>
          </p:grpSpPr>
          <p:sp>
            <p:nvSpPr>
              <p:cNvPr id="94" name="왼쪽 대괄호 93"/>
              <p:cNvSpPr/>
              <p:nvPr/>
            </p:nvSpPr>
            <p:spPr>
              <a:xfrm rot="10800000" flipV="1">
                <a:off x="3296593" y="2286000"/>
                <a:ext cx="361008" cy="678480"/>
              </a:xfrm>
              <a:prstGeom prst="leftBracket">
                <a:avLst>
                  <a:gd name="adj" fmla="val 160599"/>
                </a:avLst>
              </a:prstGeom>
              <a:ln w="12700">
                <a:solidFill>
                  <a:srgbClr val="5444d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5" name="직선 연결선 94"/>
              <p:cNvCxnSpPr>
                <a:endCxn id="94" idx="0"/>
              </p:cNvCxnSpPr>
              <p:nvPr/>
            </p:nvCxnSpPr>
            <p:spPr>
              <a:xfrm>
                <a:off x="1662393" y="2286000"/>
                <a:ext cx="1634200" cy="0"/>
              </a:xfrm>
              <a:prstGeom prst="line">
                <a:avLst/>
              </a:prstGeom>
              <a:ln w="12700">
                <a:solidFill>
                  <a:srgbClr val="5444da"/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95"/>
              <p:cNvCxnSpPr>
                <a:stCxn id="97" idx="0"/>
              </p:cNvCxnSpPr>
              <p:nvPr/>
            </p:nvCxnSpPr>
            <p:spPr>
              <a:xfrm>
                <a:off x="1842897" y="2964481"/>
                <a:ext cx="1453695" cy="0"/>
              </a:xfrm>
              <a:prstGeom prst="line">
                <a:avLst/>
              </a:prstGeom>
              <a:ln w="12700">
                <a:solidFill>
                  <a:srgbClr val="5444d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원호 96"/>
              <p:cNvSpPr/>
              <p:nvPr/>
            </p:nvSpPr>
            <p:spPr>
              <a:xfrm rot="10800000" flipV="1">
                <a:off x="1662393" y="2964481"/>
                <a:ext cx="361008" cy="360000"/>
              </a:xfrm>
              <a:prstGeom prst="arc">
                <a:avLst>
                  <a:gd name="adj1" fmla="val 16200000"/>
                  <a:gd name="adj2" fmla="val 0"/>
                </a:avLst>
              </a:prstGeom>
              <a:ln w="12700">
                <a:solidFill>
                  <a:srgbClr val="5444d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8" name="직선 연결선 97"/>
              <p:cNvCxnSpPr>
                <a:stCxn id="97" idx="2"/>
                <a:endCxn id="99" idx="0"/>
              </p:cNvCxnSpPr>
              <p:nvPr/>
            </p:nvCxnSpPr>
            <p:spPr>
              <a:xfrm flipH="1">
                <a:off x="1661086" y="3144481"/>
                <a:ext cx="1307" cy="1213318"/>
              </a:xfrm>
              <a:prstGeom prst="line">
                <a:avLst/>
              </a:prstGeom>
              <a:ln w="12700">
                <a:solidFill>
                  <a:srgbClr val="5444d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원호 98"/>
              <p:cNvSpPr/>
              <p:nvPr/>
            </p:nvSpPr>
            <p:spPr>
              <a:xfrm rot="5400000" flipV="1">
                <a:off x="1660582" y="4177799"/>
                <a:ext cx="361008" cy="360000"/>
              </a:xfrm>
              <a:prstGeom prst="arc">
                <a:avLst>
                  <a:gd name="adj1" fmla="val 16200000"/>
                  <a:gd name="adj2" fmla="val 0"/>
                </a:avLst>
              </a:prstGeom>
              <a:ln w="12700">
                <a:solidFill>
                  <a:srgbClr val="5444d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0" name="그룹 99"/>
              <p:cNvGrpSpPr/>
              <p:nvPr/>
            </p:nvGrpSpPr>
            <p:grpSpPr>
              <a:xfrm rot="16200000">
                <a:off x="2569343" y="3450045"/>
                <a:ext cx="360000" cy="1816515"/>
                <a:chOff x="2663518" y="3696608"/>
                <a:chExt cx="360000" cy="1816515"/>
              </a:xfrm>
            </p:grpSpPr>
            <p:cxnSp>
              <p:nvCxnSpPr>
                <p:cNvPr id="101" name="직선 연결선 100"/>
                <p:cNvCxnSpPr>
                  <a:stCxn id="99" idx="2"/>
                  <a:endCxn id="102" idx="0"/>
                </p:cNvCxnSpPr>
                <p:nvPr/>
              </p:nvCxnSpPr>
              <p:spPr>
                <a:xfrm rot="5400000">
                  <a:off x="1845512" y="4514614"/>
                  <a:ext cx="1636011" cy="0"/>
                </a:xfrm>
                <a:prstGeom prst="line">
                  <a:avLst/>
                </a:prstGeom>
                <a:ln w="12700">
                  <a:solidFill>
                    <a:srgbClr val="5444da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원호 101"/>
                <p:cNvSpPr/>
                <p:nvPr/>
              </p:nvSpPr>
              <p:spPr>
                <a:xfrm rot="5400000" flipV="1">
                  <a:off x="2663014" y="5152619"/>
                  <a:ext cx="361008" cy="3600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12700">
                  <a:solidFill>
                    <a:srgbClr val="5444da"/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1750470" y="4019034"/>
            <a:ext cx="20073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>
                <a:latin typeface="MD개성체"/>
                <a:ea typeface="MD개성체"/>
              </a:rPr>
              <a:t>일본의 쇄국정책</a:t>
            </a:r>
            <a:endParaRPr lang="en-US" altLang="ko-KR" sz="2000" b="1">
              <a:latin typeface="MD개성체"/>
              <a:ea typeface="MD개성체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150334" y="3917110"/>
            <a:ext cx="2264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>
                <a:latin typeface="MD개성체"/>
                <a:ea typeface="MD개성체"/>
              </a:rPr>
              <a:t>서양과의 </a:t>
            </a:r>
            <a:endParaRPr lang="ko-KR" altLang="en-US" sz="2000" b="1">
              <a:latin typeface="MD개성체"/>
              <a:ea typeface="MD개성체"/>
            </a:endParaRPr>
          </a:p>
          <a:p>
            <a:pPr algn="ctr">
              <a:defRPr/>
            </a:pPr>
            <a:r>
              <a:rPr lang="ko-KR" altLang="en-US" sz="2000" b="1">
                <a:latin typeface="MD개성체"/>
                <a:ea typeface="MD개성체"/>
              </a:rPr>
              <a:t>무역</a:t>
            </a:r>
            <a:endParaRPr lang="ko-KR" altLang="en-US" sz="2000" b="1">
              <a:latin typeface="MD개성체"/>
              <a:ea typeface="MD개성체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705357" y="3939118"/>
            <a:ext cx="20073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>
                <a:latin typeface="MD개성체"/>
                <a:ea typeface="MD개성체"/>
              </a:rPr>
              <a:t>난학의 시작과</a:t>
            </a:r>
            <a:endParaRPr lang="ko-KR" altLang="en-US" sz="2000" b="1">
              <a:latin typeface="MD개성체"/>
              <a:ea typeface="MD개성체"/>
            </a:endParaRPr>
          </a:p>
          <a:p>
            <a:pPr algn="ctr">
              <a:defRPr/>
            </a:pPr>
            <a:r>
              <a:rPr lang="ko-KR" altLang="en-US" sz="2000" b="1">
                <a:latin typeface="MD개성체"/>
                <a:ea typeface="MD개성체"/>
              </a:rPr>
              <a:t>발전</a:t>
            </a:r>
            <a:endParaRPr lang="ko-KR" altLang="en-US" sz="2000" b="1">
              <a:latin typeface="MD개성체"/>
              <a:ea typeface="MD개성체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193763" y="779239"/>
            <a:ext cx="1525231" cy="853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xmlns:mc="http://schemas.openxmlformats.org/markup-compatibility/2006" xmlns:hp="http://schemas.haansoft.com/office/presentation/8.0" lang="ko-KR" altLang="en-US" sz="4800" kern="0" mc:Ignorable="hp" hp:hslEmbossed="0"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/>
                <a:ea typeface="HS봄바람체 2.0"/>
              </a:rPr>
              <a:t>목차</a:t>
            </a:r>
            <a:endParaRPr xmlns:mc="http://schemas.openxmlformats.org/markup-compatibility/2006" xmlns:hp="http://schemas.haansoft.com/office/presentation/8.0" lang="en-US" altLang="ko-KR" sz="4800" kern="0" mc:Ignorable="hp" hp:hslEmbossed="0"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/>
              <a:ea typeface="HS봄바람체 2.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직선 연결선 61"/>
          <p:cNvCxnSpPr/>
          <p:nvPr/>
        </p:nvCxnSpPr>
        <p:spPr>
          <a:xfrm rot="16200000" flipV="1">
            <a:off x="6391403" y="852925"/>
            <a:ext cx="0" cy="7185423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193763" y="779239"/>
            <a:ext cx="57257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xmlns:mc="http://schemas.openxmlformats.org/markup-compatibility/2006" xmlns:hp="http://schemas.haansoft.com/office/presentation/8.0" lang="en-US" altLang="ko-KR" sz="4800" kern="0" mc:Ignorable="hp" hp:hslEmbossed="0"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/>
                <a:ea typeface="HS봄바람체 2.0"/>
              </a:rPr>
              <a:t>1.</a:t>
            </a:r>
            <a:r>
              <a:rPr xmlns:mc="http://schemas.openxmlformats.org/markup-compatibility/2006" xmlns:hp="http://schemas.haansoft.com/office/presentation/8.0" lang="ko-KR" altLang="en-US" sz="4800" kern="0" mc:Ignorable="hp" hp:hslEmbossed="0"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/>
                <a:ea typeface="HS봄바람체 2.0"/>
              </a:rPr>
              <a:t>일본의 쇄국정책</a:t>
            </a:r>
            <a:endParaRPr xmlns:mc="http://schemas.openxmlformats.org/markup-compatibility/2006" xmlns:hp="http://schemas.haansoft.com/office/presentation/8.0" lang="en-US" altLang="ko-KR" sz="4800" kern="0" mc:Ignorable="hp" hp:hslEmbossed="0"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/>
              <a:ea typeface="HS봄바람체 2.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289615" y="1873185"/>
            <a:ext cx="877362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en-US" altLang="ko-KR" sz="2800" b="1">
              <a:latin typeface="한컴산뜻돋움"/>
              <a:ea typeface="한컴산뜻돋움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ko-KR" altLang="en-US" sz="3000" b="1">
                <a:latin typeface="MD개성체"/>
                <a:ea typeface="MD개성체"/>
              </a:rPr>
              <a:t>일본의 쇄국정책</a:t>
            </a:r>
            <a:endParaRPr lang="ko-KR" altLang="en-US" sz="3000" b="1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-</a:t>
            </a:r>
            <a:r>
              <a:rPr lang="ko-KR" altLang="en-US" sz="2800">
                <a:latin typeface="MD개성체"/>
                <a:ea typeface="MD개성체"/>
              </a:rPr>
              <a:t>에도 막부 시행한 외국과의 통교 금지책</a:t>
            </a:r>
            <a:endParaRPr lang="ko-KR" altLang="en-US" sz="2800">
              <a:latin typeface="MD개성체"/>
              <a:ea typeface="MD개성체"/>
            </a:endParaRPr>
          </a:p>
          <a:p>
            <a:pPr marL="342900" indent="-342900" algn="just">
              <a:buFont typeface="Arial"/>
              <a:buChar char="•"/>
              <a:defRPr/>
            </a:pPr>
            <a:endParaRPr lang="en-US" altLang="ko-KR" sz="2800" b="1">
              <a:latin typeface="MD개성체"/>
              <a:ea typeface="MD개성체"/>
            </a:endParaRPr>
          </a:p>
          <a:p>
            <a:pPr marL="342900" indent="-342900" algn="just">
              <a:buFont typeface="Arial"/>
              <a:buChar char="•"/>
              <a:defRPr/>
            </a:pPr>
            <a:endParaRPr lang="en-US" altLang="ko-KR" sz="2800" b="1">
              <a:latin typeface="MD개성체"/>
              <a:ea typeface="MD개성체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ko-KR" altLang="en-US" sz="3000" b="1">
                <a:latin typeface="MD개성체"/>
                <a:ea typeface="MD개성체"/>
              </a:rPr>
              <a:t>쇄국정책의 목적</a:t>
            </a:r>
            <a:endParaRPr lang="ko-KR" altLang="en-US" sz="3000" b="1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-</a:t>
            </a:r>
            <a:r>
              <a:rPr lang="ko-KR" altLang="en-US" sz="2800">
                <a:latin typeface="MD개성체"/>
                <a:ea typeface="MD개성체"/>
              </a:rPr>
              <a:t>외국과 교류 금지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-</a:t>
            </a:r>
            <a:r>
              <a:rPr lang="ko-KR" altLang="en-US" sz="2800">
                <a:latin typeface="MD개성체"/>
                <a:ea typeface="MD개성체"/>
              </a:rPr>
              <a:t>천주교 포교 금지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-</a:t>
            </a:r>
            <a:r>
              <a:rPr lang="ko-KR" altLang="en-US" sz="2800">
                <a:latin typeface="MD개성체"/>
                <a:ea typeface="MD개성체"/>
              </a:rPr>
              <a:t>일본인 국외 도항 금지</a:t>
            </a:r>
            <a:endParaRPr lang="ko-KR" altLang="en-US" sz="2800">
              <a:latin typeface="MD개성체"/>
              <a:ea typeface="MD개성체"/>
            </a:endParaRPr>
          </a:p>
          <a:p>
            <a:pPr marL="342900" indent="-342900" algn="just">
              <a:buFont typeface="Arial"/>
              <a:buChar char="•"/>
              <a:defRPr/>
            </a:pPr>
            <a:endParaRPr lang="en-US" altLang="ko-KR" sz="2800" b="1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직선 연결선 61"/>
          <p:cNvCxnSpPr/>
          <p:nvPr/>
        </p:nvCxnSpPr>
        <p:spPr>
          <a:xfrm rot="16200000" flipV="1">
            <a:off x="6391403" y="852925"/>
            <a:ext cx="0" cy="7185423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193763" y="779239"/>
            <a:ext cx="5987940" cy="819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xmlns:mc="http://schemas.openxmlformats.org/markup-compatibility/2006" xmlns:hp="http://schemas.haansoft.com/office/presentation/8.0" lang="en-US" altLang="ko-KR" sz="4800" kern="0" mc:Ignorable="hp" hp:hslEmbossed="0"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/>
                <a:ea typeface="HS봄바람체 2.0"/>
              </a:rPr>
              <a:t>1.</a:t>
            </a:r>
            <a:r>
              <a:rPr xmlns:mc="http://schemas.openxmlformats.org/markup-compatibility/2006" xmlns:hp="http://schemas.haansoft.com/office/presentation/8.0" lang="ko-KR" altLang="en-US" sz="4800" kern="0" mc:Ignorable="hp" hp:hslEmbossed="0"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/>
                <a:ea typeface="HS봄바람체 2.0"/>
              </a:rPr>
              <a:t>일본의 쇄국정책</a:t>
            </a:r>
            <a:endParaRPr xmlns:mc="http://schemas.openxmlformats.org/markup-compatibility/2006" xmlns:hp="http://schemas.haansoft.com/office/presentation/8.0" lang="en-US" altLang="ko-KR" sz="4800" kern="0" mc:Ignorable="hp" hp:hslEmbossed="0"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/>
              <a:ea typeface="HS봄바람체 2.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236862" y="1194737"/>
            <a:ext cx="1049776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altLang="ko-KR" sz="2800" b="1">
              <a:latin typeface="한컴산뜻돋움"/>
              <a:ea typeface="한컴산뜻돋움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ko-KR" altLang="en-US" sz="3000" b="1">
                <a:latin typeface="MD개성체"/>
                <a:ea typeface="MD개성체"/>
              </a:rPr>
              <a:t>쇄국의 원인</a:t>
            </a:r>
            <a:r>
              <a:rPr lang="en-US" altLang="ko-KR" sz="3000" b="1">
                <a:latin typeface="MD개성체"/>
                <a:ea typeface="MD개성체"/>
              </a:rPr>
              <a:t>: </a:t>
            </a:r>
            <a:r>
              <a:rPr lang="ko-KR" altLang="en-US" sz="3000" b="1">
                <a:latin typeface="MD개성체"/>
                <a:ea typeface="MD개성체"/>
              </a:rPr>
              <a:t>시마바라의 난</a:t>
            </a:r>
            <a:endParaRPr lang="ko-KR" altLang="en-US" sz="3000" b="1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3000" b="1">
              <a:latin typeface="MD개성체"/>
              <a:ea typeface="MD개성체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ko-KR" altLang="en-US" sz="3000" b="1">
                <a:latin typeface="MD개성체"/>
                <a:ea typeface="MD개성체"/>
              </a:rPr>
              <a:t>쇄국의 배경</a:t>
            </a:r>
            <a:endParaRPr lang="ko-KR" altLang="en-US" sz="3000" b="1">
              <a:latin typeface="MD개성체"/>
              <a:ea typeface="MD개성체"/>
            </a:endParaRPr>
          </a:p>
          <a:p>
            <a:pPr marL="342900" indent="-342900" algn="just">
              <a:buFont typeface="Arial"/>
              <a:buChar char="•"/>
              <a:defRPr/>
            </a:pPr>
            <a:endParaRPr lang="en-US" altLang="ko-KR" sz="3000" b="1">
              <a:latin typeface="MD개성체"/>
              <a:ea typeface="MD개성체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381" y="3058358"/>
            <a:ext cx="72271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800" b="1">
                <a:latin typeface="MD개성체"/>
                <a:ea typeface="MD개성체"/>
              </a:rPr>
              <a:t>1.</a:t>
            </a:r>
            <a:r>
              <a:rPr lang="ko-KR" altLang="en-US" sz="2800" b="1">
                <a:latin typeface="MD개성체"/>
                <a:ea typeface="MD개성체"/>
              </a:rPr>
              <a:t>세력 넒어지던 기독교 경계한</a:t>
            </a:r>
            <a:endParaRPr lang="ko-KR" altLang="en-US" sz="2800" b="1">
              <a:latin typeface="MD개성체"/>
              <a:ea typeface="MD개성체"/>
            </a:endParaRPr>
          </a:p>
          <a:p>
            <a:pPr lvl="0">
              <a:defRPr/>
            </a:pPr>
            <a:r>
              <a:rPr lang="ko-KR" altLang="en-US" sz="2800" b="1">
                <a:latin typeface="MD개성체"/>
                <a:ea typeface="MD개성체"/>
              </a:rPr>
              <a:t>  도요토미 히데요시</a:t>
            </a:r>
            <a:r>
              <a:rPr lang="en-US" altLang="ko-KR" sz="2800" b="1">
                <a:latin typeface="MD개성체"/>
                <a:ea typeface="MD개성체"/>
              </a:rPr>
              <a:t>,</a:t>
            </a:r>
            <a:r>
              <a:rPr lang="ko-KR" altLang="en-US" sz="2800" b="1">
                <a:latin typeface="MD개성체"/>
                <a:ea typeface="MD개성체"/>
              </a:rPr>
              <a:t> 기독교인들 탄압</a:t>
            </a:r>
            <a:endParaRPr lang="ko-KR" altLang="en-US" sz="2800" b="1">
              <a:latin typeface="MD개성체"/>
              <a:ea typeface="MD개성체"/>
            </a:endParaRPr>
          </a:p>
          <a:p>
            <a:pPr lvl="0">
              <a:defRPr/>
            </a:pPr>
            <a:r>
              <a:rPr lang="en-US" altLang="ko-KR" sz="2800" b="1">
                <a:latin typeface="MD개성체"/>
                <a:ea typeface="MD개성체"/>
              </a:rPr>
              <a:t>  -&gt; </a:t>
            </a:r>
            <a:r>
              <a:rPr lang="ko-KR" altLang="en-US" sz="2800" b="1">
                <a:latin typeface="MD개성체"/>
                <a:ea typeface="MD개성체"/>
              </a:rPr>
              <a:t>그러나 기독교 세력 계속 증가</a:t>
            </a:r>
            <a:endParaRPr lang="ko-KR" altLang="en-US" sz="2800" b="1">
              <a:latin typeface="MD개성체"/>
              <a:ea typeface="MD개성체"/>
            </a:endParaRPr>
          </a:p>
          <a:p>
            <a:pPr lvl="0">
              <a:defRPr/>
            </a:pPr>
            <a:endParaRPr lang="en-US" altLang="ko-KR" sz="2800" b="1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 b="1">
                <a:latin typeface="MD개성체"/>
                <a:ea typeface="MD개성체"/>
              </a:rPr>
              <a:t>2.</a:t>
            </a:r>
            <a:r>
              <a:rPr lang="ko-KR" altLang="en-US" sz="2800" b="1">
                <a:latin typeface="MD개성체"/>
                <a:ea typeface="MD개성체"/>
              </a:rPr>
              <a:t>막부는 포르투갈과 스페인이 일본에 대해 </a:t>
            </a:r>
            <a:endParaRPr lang="ko-KR" altLang="en-US" sz="2800" b="1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 b="1">
                <a:latin typeface="MD개성체"/>
                <a:ea typeface="MD개성체"/>
              </a:rPr>
              <a:t>  </a:t>
            </a:r>
            <a:r>
              <a:rPr lang="ko-KR" altLang="en-US" sz="2800" b="1">
                <a:latin typeface="MD개성체"/>
                <a:ea typeface="MD개성체"/>
              </a:rPr>
              <a:t>침략의도를 가지고 있는 것이 아닌가 의심</a:t>
            </a:r>
            <a:endParaRPr lang="en-US" altLang="ko-KR" sz="2800" b="1">
              <a:latin typeface="MD개성체"/>
              <a:ea typeface="MD개성체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548992" y="1814205"/>
            <a:ext cx="6096000" cy="3905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직선 연결선 61"/>
          <p:cNvCxnSpPr/>
          <p:nvPr/>
        </p:nvCxnSpPr>
        <p:spPr>
          <a:xfrm rot="16200000" flipV="1">
            <a:off x="6391403" y="852925"/>
            <a:ext cx="0" cy="7185423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193763" y="779239"/>
            <a:ext cx="5424407" cy="819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xmlns:mc="http://schemas.openxmlformats.org/markup-compatibility/2006" xmlns:hp="http://schemas.haansoft.com/office/presentation/8.0" lang="en-US" altLang="ko-KR" sz="4800" kern="0" mc:Ignorable="hp" hp:hslEmbossed="0"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/>
                <a:ea typeface="HS봄바람체 2.0"/>
              </a:rPr>
              <a:t>1.</a:t>
            </a:r>
            <a:r>
              <a:rPr xmlns:mc="http://schemas.openxmlformats.org/markup-compatibility/2006" xmlns:hp="http://schemas.haansoft.com/office/presentation/8.0" lang="ko-KR" altLang="en-US" sz="4800" kern="0" mc:Ignorable="hp" hp:hslEmbossed="0"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/>
                <a:ea typeface="HS봄바람체 2.0"/>
              </a:rPr>
              <a:t>일본의 쇄국정책</a:t>
            </a:r>
            <a:endParaRPr xmlns:mc="http://schemas.openxmlformats.org/markup-compatibility/2006" xmlns:hp="http://schemas.haansoft.com/office/presentation/8.0" lang="en-US" altLang="ko-KR" sz="4800" kern="0" mc:Ignorable="hp" hp:hslEmbossed="0"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/>
              <a:ea typeface="HS봄바람체 2.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380" y="2136214"/>
            <a:ext cx="889786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 b="1">
                <a:latin typeface="MD개성체"/>
                <a:ea typeface="MD개성체"/>
              </a:rPr>
              <a:t>4.1612</a:t>
            </a:r>
            <a:r>
              <a:rPr lang="ko-KR" altLang="en-US" sz="2800" b="1">
                <a:latin typeface="MD개성체"/>
                <a:ea typeface="MD개성체"/>
              </a:rPr>
              <a:t>년 </a:t>
            </a:r>
            <a:r>
              <a:rPr lang="en-US" altLang="ko-KR" sz="2800" b="1">
                <a:latin typeface="MD개성체"/>
                <a:ea typeface="MD개성체"/>
              </a:rPr>
              <a:t>2</a:t>
            </a:r>
            <a:r>
              <a:rPr lang="ko-KR" altLang="en-US" sz="2800" b="1">
                <a:latin typeface="MD개성체"/>
                <a:ea typeface="MD개성체"/>
              </a:rPr>
              <a:t>대 쇼군 도쿠가와 히데타다 </a:t>
            </a:r>
            <a:endParaRPr lang="ko-KR" altLang="en-US" sz="2800" b="1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 b="1">
                <a:latin typeface="MD개성체"/>
                <a:ea typeface="MD개성체"/>
              </a:rPr>
              <a:t>   </a:t>
            </a:r>
            <a:r>
              <a:rPr lang="ko-KR" altLang="en-US" sz="2800" b="1">
                <a:latin typeface="MD개성체"/>
                <a:ea typeface="MD개성체"/>
              </a:rPr>
              <a:t>막부 직할령에 금교령</a:t>
            </a:r>
            <a:r>
              <a:rPr lang="en-US" altLang="ko-KR" sz="2800" b="1">
                <a:latin typeface="MD개성체"/>
                <a:ea typeface="MD개성체"/>
              </a:rPr>
              <a:t> </a:t>
            </a:r>
            <a:r>
              <a:rPr lang="ko-KR" altLang="en-US" sz="2800" b="1">
                <a:latin typeface="MD개성체"/>
                <a:ea typeface="MD개성체"/>
              </a:rPr>
              <a:t>내림</a:t>
            </a:r>
            <a:endParaRPr lang="ko-KR" altLang="en-US" sz="2800" b="1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 b="1">
                <a:latin typeface="MD개성체"/>
                <a:ea typeface="MD개성체"/>
              </a:rPr>
              <a:t>5.</a:t>
            </a:r>
            <a:r>
              <a:rPr lang="ko-KR" altLang="en-US" sz="2800" b="1">
                <a:latin typeface="MD개성체"/>
                <a:ea typeface="MD개성체"/>
              </a:rPr>
              <a:t>이 금교령이 </a:t>
            </a:r>
            <a:r>
              <a:rPr lang="en-US" altLang="ko-KR" sz="2800" b="1">
                <a:latin typeface="MD개성체"/>
                <a:ea typeface="MD개성체"/>
              </a:rPr>
              <a:t>1613</a:t>
            </a:r>
            <a:r>
              <a:rPr lang="ko-KR" altLang="en-US" sz="2800" b="1">
                <a:latin typeface="MD개성체"/>
                <a:ea typeface="MD개성체"/>
              </a:rPr>
              <a:t>년 전국으로 확대</a:t>
            </a:r>
            <a:r>
              <a:rPr lang="en-US" altLang="ko-KR" sz="2800" b="1">
                <a:latin typeface="MD개성체"/>
                <a:ea typeface="MD개성체"/>
              </a:rPr>
              <a:t>, </a:t>
            </a:r>
            <a:r>
              <a:rPr lang="ko-KR" altLang="en-US" sz="2800" b="1">
                <a:latin typeface="MD개성체"/>
                <a:ea typeface="MD개성체"/>
              </a:rPr>
              <a:t>기독교 신자들에</a:t>
            </a:r>
            <a:endParaRPr lang="ko-KR" altLang="en-US" sz="2800" b="1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 b="1">
                <a:latin typeface="MD개성체"/>
                <a:ea typeface="MD개성체"/>
              </a:rPr>
              <a:t> </a:t>
            </a:r>
            <a:r>
              <a:rPr lang="ko-KR" altLang="en-US" sz="2800" b="1">
                <a:latin typeface="MD개성체"/>
                <a:ea typeface="MD개성체"/>
              </a:rPr>
              <a:t> 대한</a:t>
            </a:r>
            <a:r>
              <a:rPr lang="en-US" altLang="ko-KR" sz="2800" b="1">
                <a:latin typeface="MD개성체"/>
                <a:ea typeface="MD개성체"/>
              </a:rPr>
              <a:t> </a:t>
            </a:r>
            <a:r>
              <a:rPr lang="ko-KR" altLang="en-US" sz="2800" b="1">
                <a:latin typeface="MD개성체"/>
                <a:ea typeface="MD개성체"/>
              </a:rPr>
              <a:t>처형과 국외 추방을 실시</a:t>
            </a:r>
            <a:r>
              <a:rPr lang="en-US" altLang="ko-KR" sz="2800" b="1">
                <a:latin typeface="MD개성체"/>
                <a:ea typeface="MD개성체"/>
              </a:rPr>
              <a:t>&amp;</a:t>
            </a:r>
            <a:r>
              <a:rPr lang="ko-KR" altLang="en-US" sz="2800" b="1">
                <a:latin typeface="MD개성체"/>
                <a:ea typeface="MD개성체"/>
              </a:rPr>
              <a:t>개종강요 박해를 가함</a:t>
            </a:r>
            <a:endParaRPr lang="ko-KR" altLang="en-US" sz="2800" b="1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 b="1">
                <a:latin typeface="MD개성체"/>
                <a:ea typeface="MD개성체"/>
              </a:rPr>
              <a:t>  -&gt;</a:t>
            </a:r>
            <a:r>
              <a:rPr lang="ko-KR" altLang="en-US" sz="2800" b="1">
                <a:latin typeface="MD개성체"/>
                <a:ea typeface="MD개성체"/>
              </a:rPr>
              <a:t>이러한 기독교에 대한 탄압의 분위기는 </a:t>
            </a:r>
            <a:endParaRPr lang="ko-KR" altLang="en-US" sz="2800" b="1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 b="1">
                <a:latin typeface="MD개성체"/>
                <a:ea typeface="MD개성체"/>
              </a:rPr>
              <a:t>    </a:t>
            </a:r>
            <a:r>
              <a:rPr lang="ko-KR" altLang="en-US" sz="2800" b="1">
                <a:latin typeface="MD개성체"/>
                <a:ea typeface="MD개성체"/>
              </a:rPr>
              <a:t>시마바라의 난 일으킴 </a:t>
            </a:r>
            <a:endParaRPr lang="ko-KR" altLang="en-US" sz="2800" b="1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6381" y="1740135"/>
            <a:ext cx="86477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800" b="1">
                <a:latin typeface="MD개성체"/>
                <a:ea typeface="MD개성체"/>
              </a:rPr>
              <a:t>3.</a:t>
            </a:r>
            <a:r>
              <a:rPr lang="ko-KR" altLang="en-US" sz="2800" b="1">
                <a:latin typeface="MD개성체"/>
                <a:ea typeface="MD개성체"/>
              </a:rPr>
              <a:t>큐슈</a:t>
            </a:r>
            <a:r>
              <a:rPr lang="en-US" altLang="ko-KR" sz="2800" b="1">
                <a:latin typeface="MD개성체"/>
                <a:ea typeface="MD개성체"/>
              </a:rPr>
              <a:t>/</a:t>
            </a:r>
            <a:r>
              <a:rPr lang="ko-KR" altLang="en-US" sz="2800" b="1">
                <a:latin typeface="MD개성체"/>
                <a:ea typeface="MD개성체"/>
              </a:rPr>
              <a:t>킨키 중심으로 증가하는 크리스찬이 </a:t>
            </a:r>
            <a:endParaRPr lang="ko-KR" altLang="en-US" sz="2800" b="1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 b="1">
                <a:latin typeface="MD개성체"/>
                <a:ea typeface="MD개성체"/>
              </a:rPr>
              <a:t>  </a:t>
            </a:r>
            <a:r>
              <a:rPr lang="ko-KR" altLang="en-US" sz="2800" b="1">
                <a:latin typeface="MD개성체"/>
                <a:ea typeface="MD개성체"/>
              </a:rPr>
              <a:t>결탁하여</a:t>
            </a:r>
            <a:r>
              <a:rPr lang="en-US" altLang="ko-KR" sz="2800" b="1">
                <a:latin typeface="MD개성체"/>
                <a:ea typeface="MD개성체"/>
              </a:rPr>
              <a:t> </a:t>
            </a:r>
            <a:r>
              <a:rPr lang="ko-KR" altLang="en-US" sz="2800" b="1">
                <a:latin typeface="MD개성체"/>
                <a:ea typeface="MD개성체"/>
              </a:rPr>
              <a:t>막부를 위협할 수도 있다고 느낌</a:t>
            </a:r>
            <a:endParaRPr lang="ko-KR" altLang="en-US" sz="2800" b="1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18920" t="8350" r="-930" b="-2580"/>
          <a:stretch>
            <a:fillRect/>
          </a:stretch>
        </p:blipFill>
        <p:spPr>
          <a:xfrm>
            <a:off x="7527946" y="1194738"/>
            <a:ext cx="4221914" cy="4812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 sz="2800" b="1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직사각형 33"/>
          <p:cNvSpPr/>
          <p:nvPr/>
        </p:nvSpPr>
        <p:spPr>
          <a:xfrm>
            <a:off x="1220973" y="4339052"/>
            <a:ext cx="2931164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</a:rPr>
              <a:t>아즈치모모야마 시대의</a:t>
            </a:r>
            <a:endParaRPr lang="ko-KR" altLang="en-US" sz="2000" b="1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</a:rPr>
              <a:t>설립</a:t>
            </a:r>
            <a:endParaRPr lang="en-US" altLang="ko-KR" sz="20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자유형: 도형 49"/>
          <p:cNvSpPr/>
          <p:nvPr/>
        </p:nvSpPr>
        <p:spPr>
          <a:xfrm>
            <a:off x="1180605" y="2590823"/>
            <a:ext cx="2851449" cy="1652636"/>
          </a:xfrm>
          <a:custGeom>
            <a:avLst/>
            <a:gdLst>
              <a:gd name="connsiteX0" fmla="*/ 826318 w 2851449"/>
              <a:gd name="connsiteY0" fmla="*/ 0 h 1652636"/>
              <a:gd name="connsiteX1" fmla="*/ 2025131 w 2851449"/>
              <a:gd name="connsiteY1" fmla="*/ 0 h 1652636"/>
              <a:gd name="connsiteX2" fmla="*/ 2851449 w 2851449"/>
              <a:gd name="connsiteY2" fmla="*/ 826318 h 1652636"/>
              <a:gd name="connsiteX3" fmla="*/ 2849373 w 2851449"/>
              <a:gd name="connsiteY3" fmla="*/ 846914 h 1652636"/>
              <a:gd name="connsiteX4" fmla="*/ 2851448 w 2851449"/>
              <a:gd name="connsiteY4" fmla="*/ 844839 h 1652636"/>
              <a:gd name="connsiteX5" fmla="*/ 2851448 w 2851449"/>
              <a:gd name="connsiteY5" fmla="*/ 1652636 h 1652636"/>
              <a:gd name="connsiteX6" fmla="*/ 2043651 w 2851449"/>
              <a:gd name="connsiteY6" fmla="*/ 1652636 h 1652636"/>
              <a:gd name="connsiteX7" fmla="*/ 2044636 w 2851449"/>
              <a:gd name="connsiteY7" fmla="*/ 1651651 h 1652636"/>
              <a:gd name="connsiteX8" fmla="*/ 2025131 w 2851449"/>
              <a:gd name="connsiteY8" fmla="*/ 1652636 h 1652636"/>
              <a:gd name="connsiteX9" fmla="*/ 826318 w 2851449"/>
              <a:gd name="connsiteY9" fmla="*/ 1652636 h 1652636"/>
              <a:gd name="connsiteX10" fmla="*/ 0 w 2851449"/>
              <a:gd name="connsiteY10" fmla="*/ 826318 h 1652636"/>
              <a:gd name="connsiteX11" fmla="*/ 826318 w 2851449"/>
              <a:gd name="connsiteY11" fmla="*/ 0 h 16526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1449" h="1652636">
                <a:moveTo>
                  <a:pt x="826318" y="0"/>
                </a:moveTo>
                <a:lnTo>
                  <a:pt x="2025131" y="0"/>
                </a:lnTo>
                <a:cubicBezTo>
                  <a:pt x="2481494" y="0"/>
                  <a:pt x="2851449" y="369955"/>
                  <a:pt x="2851449" y="826318"/>
                </a:cubicBezTo>
                <a:lnTo>
                  <a:pt x="2849373" y="846914"/>
                </a:lnTo>
                <a:lnTo>
                  <a:pt x="2851448" y="844839"/>
                </a:lnTo>
                <a:lnTo>
                  <a:pt x="2851448" y="1652636"/>
                </a:lnTo>
                <a:lnTo>
                  <a:pt x="2043651" y="1652636"/>
                </a:lnTo>
                <a:lnTo>
                  <a:pt x="2044636" y="1651651"/>
                </a:lnTo>
                <a:lnTo>
                  <a:pt x="2025131" y="1652636"/>
                </a:lnTo>
                <a:lnTo>
                  <a:pt x="826318" y="1652636"/>
                </a:lnTo>
                <a:cubicBezTo>
                  <a:pt x="369955" y="1652636"/>
                  <a:pt x="0" y="1282681"/>
                  <a:pt x="0" y="826318"/>
                </a:cubicBezTo>
                <a:cubicBezTo>
                  <a:pt x="0" y="369955"/>
                  <a:pt x="369955" y="0"/>
                  <a:pt x="82631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127000" dir="2700000" algn="tl" rotWithShape="0">
              <a:srgbClr val="42469f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latinLnBrk="0">
              <a:defRPr/>
            </a:pPr>
            <a:endParaRPr lang="ko-KR" altLang="en-US" sz="14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4747662" y="4339052"/>
            <a:ext cx="2851449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</a:rPr>
              <a:t>아즈치모모야마 시대의</a:t>
            </a:r>
            <a:endParaRPr lang="ko-KR" altLang="en-US" sz="2000" b="1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</a:rPr>
              <a:t>주요 사건 </a:t>
            </a:r>
            <a:endParaRPr lang="en-US" altLang="ko-KR" sz="20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자유형: 도형 52"/>
          <p:cNvSpPr/>
          <p:nvPr/>
        </p:nvSpPr>
        <p:spPr>
          <a:xfrm>
            <a:off x="4663998" y="2590823"/>
            <a:ext cx="2851449" cy="1652636"/>
          </a:xfrm>
          <a:custGeom>
            <a:avLst/>
            <a:gdLst>
              <a:gd name="connsiteX0" fmla="*/ 826318 w 2851449"/>
              <a:gd name="connsiteY0" fmla="*/ 0 h 1652636"/>
              <a:gd name="connsiteX1" fmla="*/ 2025131 w 2851449"/>
              <a:gd name="connsiteY1" fmla="*/ 0 h 1652636"/>
              <a:gd name="connsiteX2" fmla="*/ 2851449 w 2851449"/>
              <a:gd name="connsiteY2" fmla="*/ 826318 h 1652636"/>
              <a:gd name="connsiteX3" fmla="*/ 2849373 w 2851449"/>
              <a:gd name="connsiteY3" fmla="*/ 846914 h 1652636"/>
              <a:gd name="connsiteX4" fmla="*/ 2851448 w 2851449"/>
              <a:gd name="connsiteY4" fmla="*/ 844839 h 1652636"/>
              <a:gd name="connsiteX5" fmla="*/ 2851448 w 2851449"/>
              <a:gd name="connsiteY5" fmla="*/ 1652636 h 1652636"/>
              <a:gd name="connsiteX6" fmla="*/ 2043651 w 2851449"/>
              <a:gd name="connsiteY6" fmla="*/ 1652636 h 1652636"/>
              <a:gd name="connsiteX7" fmla="*/ 2044636 w 2851449"/>
              <a:gd name="connsiteY7" fmla="*/ 1651651 h 1652636"/>
              <a:gd name="connsiteX8" fmla="*/ 2025131 w 2851449"/>
              <a:gd name="connsiteY8" fmla="*/ 1652636 h 1652636"/>
              <a:gd name="connsiteX9" fmla="*/ 826318 w 2851449"/>
              <a:gd name="connsiteY9" fmla="*/ 1652636 h 1652636"/>
              <a:gd name="connsiteX10" fmla="*/ 0 w 2851449"/>
              <a:gd name="connsiteY10" fmla="*/ 826318 h 1652636"/>
              <a:gd name="connsiteX11" fmla="*/ 826318 w 2851449"/>
              <a:gd name="connsiteY11" fmla="*/ 0 h 16526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1449" h="1652636">
                <a:moveTo>
                  <a:pt x="826318" y="0"/>
                </a:moveTo>
                <a:lnTo>
                  <a:pt x="2025131" y="0"/>
                </a:lnTo>
                <a:cubicBezTo>
                  <a:pt x="2481494" y="0"/>
                  <a:pt x="2851449" y="369955"/>
                  <a:pt x="2851449" y="826318"/>
                </a:cubicBezTo>
                <a:lnTo>
                  <a:pt x="2849373" y="846914"/>
                </a:lnTo>
                <a:lnTo>
                  <a:pt x="2851448" y="844839"/>
                </a:lnTo>
                <a:lnTo>
                  <a:pt x="2851448" y="1652636"/>
                </a:lnTo>
                <a:lnTo>
                  <a:pt x="2043651" y="1652636"/>
                </a:lnTo>
                <a:lnTo>
                  <a:pt x="2044636" y="1651651"/>
                </a:lnTo>
                <a:lnTo>
                  <a:pt x="2025131" y="1652636"/>
                </a:lnTo>
                <a:lnTo>
                  <a:pt x="826318" y="1652636"/>
                </a:lnTo>
                <a:cubicBezTo>
                  <a:pt x="369955" y="1652636"/>
                  <a:pt x="0" y="1282681"/>
                  <a:pt x="0" y="826318"/>
                </a:cubicBezTo>
                <a:cubicBezTo>
                  <a:pt x="0" y="369955"/>
                  <a:pt x="369955" y="0"/>
                  <a:pt x="82631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127000" dir="2700000" algn="tl" rotWithShape="0">
              <a:srgbClr val="42469f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latinLnBrk="0">
              <a:defRPr/>
            </a:pPr>
            <a:endParaRPr lang="ko-KR" altLang="en-US" sz="14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8193290" y="4381114"/>
            <a:ext cx="2851449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</a:rPr>
              <a:t>아즈치모모야마 시대를 향한</a:t>
            </a:r>
            <a:r>
              <a:rPr lang="en-US" altLang="ko-KR" sz="20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</a:rPr>
              <a:t>현대 일본의 평가</a:t>
            </a:r>
            <a:endParaRPr lang="en-US" altLang="ko-KR" sz="20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자유형: 도형 55"/>
          <p:cNvSpPr/>
          <p:nvPr/>
        </p:nvSpPr>
        <p:spPr>
          <a:xfrm>
            <a:off x="8119580" y="2590823"/>
            <a:ext cx="2851449" cy="1652636"/>
          </a:xfrm>
          <a:custGeom>
            <a:avLst/>
            <a:gdLst>
              <a:gd name="connsiteX0" fmla="*/ 826318 w 2851449"/>
              <a:gd name="connsiteY0" fmla="*/ 0 h 1652636"/>
              <a:gd name="connsiteX1" fmla="*/ 2025131 w 2851449"/>
              <a:gd name="connsiteY1" fmla="*/ 0 h 1652636"/>
              <a:gd name="connsiteX2" fmla="*/ 2851449 w 2851449"/>
              <a:gd name="connsiteY2" fmla="*/ 826318 h 1652636"/>
              <a:gd name="connsiteX3" fmla="*/ 2849373 w 2851449"/>
              <a:gd name="connsiteY3" fmla="*/ 846914 h 1652636"/>
              <a:gd name="connsiteX4" fmla="*/ 2851448 w 2851449"/>
              <a:gd name="connsiteY4" fmla="*/ 844839 h 1652636"/>
              <a:gd name="connsiteX5" fmla="*/ 2851448 w 2851449"/>
              <a:gd name="connsiteY5" fmla="*/ 1652636 h 1652636"/>
              <a:gd name="connsiteX6" fmla="*/ 2043651 w 2851449"/>
              <a:gd name="connsiteY6" fmla="*/ 1652636 h 1652636"/>
              <a:gd name="connsiteX7" fmla="*/ 2044636 w 2851449"/>
              <a:gd name="connsiteY7" fmla="*/ 1651651 h 1652636"/>
              <a:gd name="connsiteX8" fmla="*/ 2025131 w 2851449"/>
              <a:gd name="connsiteY8" fmla="*/ 1652636 h 1652636"/>
              <a:gd name="connsiteX9" fmla="*/ 826318 w 2851449"/>
              <a:gd name="connsiteY9" fmla="*/ 1652636 h 1652636"/>
              <a:gd name="connsiteX10" fmla="*/ 0 w 2851449"/>
              <a:gd name="connsiteY10" fmla="*/ 826318 h 1652636"/>
              <a:gd name="connsiteX11" fmla="*/ 826318 w 2851449"/>
              <a:gd name="connsiteY11" fmla="*/ 0 h 16526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1449" h="1652636">
                <a:moveTo>
                  <a:pt x="826318" y="0"/>
                </a:moveTo>
                <a:lnTo>
                  <a:pt x="2025131" y="0"/>
                </a:lnTo>
                <a:cubicBezTo>
                  <a:pt x="2481494" y="0"/>
                  <a:pt x="2851449" y="369955"/>
                  <a:pt x="2851449" y="826318"/>
                </a:cubicBezTo>
                <a:lnTo>
                  <a:pt x="2849373" y="846914"/>
                </a:lnTo>
                <a:lnTo>
                  <a:pt x="2851448" y="844839"/>
                </a:lnTo>
                <a:lnTo>
                  <a:pt x="2851448" y="1652636"/>
                </a:lnTo>
                <a:lnTo>
                  <a:pt x="2043651" y="1652636"/>
                </a:lnTo>
                <a:lnTo>
                  <a:pt x="2044636" y="1651651"/>
                </a:lnTo>
                <a:lnTo>
                  <a:pt x="2025131" y="1652636"/>
                </a:lnTo>
                <a:lnTo>
                  <a:pt x="826318" y="1652636"/>
                </a:lnTo>
                <a:cubicBezTo>
                  <a:pt x="369955" y="1652636"/>
                  <a:pt x="0" y="1282681"/>
                  <a:pt x="0" y="826318"/>
                </a:cubicBezTo>
                <a:cubicBezTo>
                  <a:pt x="0" y="369955"/>
                  <a:pt x="369955" y="0"/>
                  <a:pt x="82631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127000" dir="2700000" algn="tl" rotWithShape="0">
              <a:srgbClr val="42469f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latinLnBrk="0">
              <a:defRPr/>
            </a:pPr>
            <a:endParaRPr lang="ko-KR" altLang="en-US" sz="14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2329207" y="2967335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ko-KR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endParaRPr lang="en-US" altLang="ko-KR" sz="5400" b="1" cap="none" spc="50">
              <a:solidFill>
                <a:srgbClr val="70ad47">
                  <a:tint val="1000"/>
                </a:srgbClr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816548" y="2967335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ko-KR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en-US" altLang="ko-KR" sz="5400" b="1" cap="none" spc="50">
              <a:solidFill>
                <a:srgbClr val="70ad47">
                  <a:tint val="1000"/>
                </a:srgbClr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9386533" y="2967335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ko-KR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lang="en-US" altLang="ko-KR" sz="5400" b="1" cap="none" spc="50">
              <a:solidFill>
                <a:srgbClr val="70ad47">
                  <a:tint val="1000"/>
                </a:srgb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55594" y="632982"/>
            <a:ext cx="100651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000" b="1">
                <a:solidFill>
                  <a:schemeClr val="accent1">
                    <a:lumMod val="75000"/>
                  </a:schemeClr>
                </a:solidFill>
                <a:latin typeface="한컴산뜻돋움"/>
                <a:ea typeface="한컴산뜻돋움"/>
              </a:rPr>
              <a:t>목차</a:t>
            </a:r>
            <a:endParaRPr lang="ko-KR" altLang="en-US" sz="4000" b="1">
              <a:solidFill>
                <a:schemeClr val="accent1">
                  <a:lumMod val="75000"/>
                </a:schemeClr>
              </a:solidFill>
              <a:latin typeface="한컴산뜻돋움"/>
              <a:ea typeface="한컴산뜻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직선 연결선 61"/>
          <p:cNvCxnSpPr/>
          <p:nvPr/>
        </p:nvCxnSpPr>
        <p:spPr>
          <a:xfrm rot="16200000" flipV="1">
            <a:off x="6391403" y="852925"/>
            <a:ext cx="0" cy="7185423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193763" y="779239"/>
            <a:ext cx="8926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xmlns:mc="http://schemas.openxmlformats.org/markup-compatibility/2006" xmlns:hp="http://schemas.haansoft.com/office/presentation/8.0" lang="en-US" altLang="ko-KR" sz="4800" kern="0" mc:Ignorable="hp" hp:hslEmbossed="0"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/>
                <a:ea typeface="HS봄바람체 2.0"/>
              </a:rPr>
              <a:t>2.</a:t>
            </a:r>
            <a:r>
              <a:rPr xmlns:mc="http://schemas.openxmlformats.org/markup-compatibility/2006" xmlns:hp="http://schemas.haansoft.com/office/presentation/8.0" lang="ko-KR" altLang="en-US" sz="4800" kern="0" mc:Ignorable="hp" hp:hslEmbossed="0"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/>
                <a:ea typeface="HS봄바람체 2.0"/>
              </a:rPr>
              <a:t>서양과의 무역</a:t>
            </a:r>
            <a:endParaRPr xmlns:mc="http://schemas.openxmlformats.org/markup-compatibility/2006" xmlns:hp="http://schemas.haansoft.com/office/presentation/8.0" lang="en-US" altLang="ko-KR" sz="4800" kern="0" mc:Ignorable="hp" hp:hslEmbossed="0"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/>
              <a:ea typeface="HS봄바람체 2.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6381" y="1740135"/>
            <a:ext cx="86477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9707" y="1309812"/>
            <a:ext cx="10203392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en-US" altLang="ko-KR" sz="2800" b="1">
              <a:latin typeface="한컴산뜻돋움"/>
              <a:ea typeface="한컴산뜻돋움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ko-KR" altLang="en-US" sz="3000" b="1">
                <a:latin typeface="MD개성체"/>
                <a:ea typeface="MD개성체"/>
              </a:rPr>
              <a:t>포르투갈과의 무역</a:t>
            </a:r>
            <a:endParaRPr lang="ko-KR" altLang="en-US" sz="3000" b="1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3000" b="1">
                <a:latin typeface="MD개성체"/>
                <a:ea typeface="MD개성체"/>
              </a:rPr>
              <a:t>  </a:t>
            </a:r>
            <a:r>
              <a:rPr lang="en-US" altLang="ko-KR" sz="2800">
                <a:latin typeface="MD개성체"/>
                <a:ea typeface="MD개성체"/>
              </a:rPr>
              <a:t>-</a:t>
            </a:r>
            <a:r>
              <a:rPr lang="ko-KR" altLang="en-US" sz="2800">
                <a:latin typeface="MD개성체"/>
                <a:ea typeface="MD개성체"/>
              </a:rPr>
              <a:t>포르투갈인 </a:t>
            </a:r>
            <a:r>
              <a:rPr lang="en-US" altLang="ko-KR" sz="2800">
                <a:latin typeface="MD개성체"/>
                <a:ea typeface="MD개성체"/>
              </a:rPr>
              <a:t>1550</a:t>
            </a:r>
            <a:r>
              <a:rPr lang="ko-KR" altLang="en-US" sz="2800">
                <a:latin typeface="MD개성체"/>
                <a:ea typeface="MD개성체"/>
              </a:rPr>
              <a:t>년 나가사키현 히라도에서 무역 시작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-</a:t>
            </a:r>
            <a:r>
              <a:rPr lang="ko-KR" altLang="en-US" sz="2800">
                <a:latin typeface="MD개성체"/>
                <a:ea typeface="MD개성체"/>
              </a:rPr>
              <a:t>목적</a:t>
            </a:r>
            <a:r>
              <a:rPr lang="en-US" altLang="ko-KR" sz="2800">
                <a:latin typeface="MD개성체"/>
                <a:ea typeface="MD개성체"/>
              </a:rPr>
              <a:t>: </a:t>
            </a:r>
            <a:r>
              <a:rPr lang="ko-KR" altLang="en-US" sz="2800">
                <a:latin typeface="MD개성체"/>
                <a:ea typeface="MD개성체"/>
              </a:rPr>
              <a:t>무역확대</a:t>
            </a:r>
            <a:r>
              <a:rPr lang="en-US" altLang="ko-KR" sz="2800">
                <a:latin typeface="MD개성체"/>
                <a:ea typeface="MD개성체"/>
              </a:rPr>
              <a:t>&amp;</a:t>
            </a:r>
            <a:r>
              <a:rPr lang="ko-KR" altLang="en-US" sz="2800">
                <a:latin typeface="MD개성체"/>
                <a:ea typeface="MD개성체"/>
              </a:rPr>
              <a:t>기독교 포교</a:t>
            </a:r>
            <a:r>
              <a:rPr lang="en-US" altLang="ko-KR" sz="2800">
                <a:latin typeface="MD개성체"/>
                <a:ea typeface="MD개성체"/>
              </a:rPr>
              <a:t> </a:t>
            </a:r>
            <a:endParaRPr lang="en-US" altLang="ko-KR" sz="2800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3000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3000">
              <a:latin typeface="MD개성체"/>
              <a:ea typeface="MD개성체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ko-KR" altLang="en-US" sz="3000" b="1">
                <a:latin typeface="MD개성체"/>
                <a:ea typeface="MD개성체"/>
              </a:rPr>
              <a:t>쇄국</a:t>
            </a:r>
            <a:r>
              <a:rPr lang="en-US" altLang="ko-KR" sz="3000" b="1">
                <a:latin typeface="MD개성체"/>
                <a:ea typeface="MD개성체"/>
              </a:rPr>
              <a:t>&amp;</a:t>
            </a:r>
            <a:r>
              <a:rPr lang="ko-KR" altLang="en-US" sz="3000" b="1">
                <a:latin typeface="MD개성체"/>
                <a:ea typeface="MD개성체"/>
              </a:rPr>
              <a:t>포교금지 이후</a:t>
            </a:r>
            <a:endParaRPr lang="ko-KR" altLang="en-US" sz="3000" b="1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3000" b="1">
                <a:latin typeface="MD개성체"/>
                <a:ea typeface="MD개성체"/>
              </a:rPr>
              <a:t>  </a:t>
            </a:r>
            <a:r>
              <a:rPr lang="en-US" altLang="ko-KR" sz="2800">
                <a:latin typeface="MD개성체"/>
                <a:ea typeface="MD개성체"/>
              </a:rPr>
              <a:t>-</a:t>
            </a:r>
            <a:r>
              <a:rPr lang="ko-KR" altLang="en-US" sz="2800">
                <a:latin typeface="MD개성체"/>
                <a:ea typeface="MD개성체"/>
              </a:rPr>
              <a:t>에도막부 서양과 무역을 효과적으로 통제하기 위해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 </a:t>
            </a:r>
            <a:r>
              <a:rPr lang="ko-KR" altLang="en-US" sz="2800">
                <a:latin typeface="MD개성체"/>
                <a:ea typeface="MD개성체"/>
              </a:rPr>
              <a:t>인공섬 데지마 건설</a:t>
            </a:r>
            <a:r>
              <a:rPr lang="en-US" altLang="ko-KR" sz="2800">
                <a:latin typeface="MD개성체"/>
                <a:ea typeface="MD개성체"/>
              </a:rPr>
              <a:t>, </a:t>
            </a:r>
            <a:r>
              <a:rPr lang="ko-KR" altLang="en-US" sz="2800">
                <a:latin typeface="MD개성체"/>
                <a:ea typeface="MD개성체"/>
              </a:rPr>
              <a:t>포르투갈인 이주 해 살게 함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 (</a:t>
            </a:r>
            <a:r>
              <a:rPr lang="ko-KR" altLang="en-US" sz="2800">
                <a:latin typeface="MD개성체"/>
                <a:ea typeface="MD개성체"/>
              </a:rPr>
              <a:t>기독교 포교 금지</a:t>
            </a:r>
            <a:r>
              <a:rPr lang="en-US" altLang="ko-KR" sz="2800">
                <a:latin typeface="MD개성체"/>
                <a:ea typeface="MD개성체"/>
              </a:rPr>
              <a:t>, </a:t>
            </a:r>
            <a:r>
              <a:rPr lang="ko-KR" altLang="en-US" sz="2800">
                <a:latin typeface="MD개성체"/>
                <a:ea typeface="MD개성체"/>
              </a:rPr>
              <a:t>무역활동 감시</a:t>
            </a:r>
            <a:r>
              <a:rPr lang="en-US" altLang="ko-KR" sz="2800">
                <a:latin typeface="MD개성체"/>
                <a:ea typeface="MD개성체"/>
              </a:rPr>
              <a:t>)</a:t>
            </a:r>
            <a:endParaRPr lang="en-US" altLang="ko-KR" sz="2800">
              <a:latin typeface="MD개성체"/>
              <a:ea typeface="MD개성체"/>
            </a:endParaRPr>
          </a:p>
          <a:p>
            <a:pPr marL="342900" indent="-342900" algn="just">
              <a:buFont typeface="Arial"/>
              <a:buChar char="•"/>
              <a:defRPr/>
            </a:pPr>
            <a:endParaRPr lang="en-US" altLang="ko-KR" sz="2800" b="1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>
              <a:latin typeface="MD개성체"/>
              <a:ea typeface="MD개성체"/>
            </a:endParaRPr>
          </a:p>
          <a:p>
            <a:pPr marL="342900" indent="-342900" algn="just">
              <a:buFont typeface="Arial"/>
              <a:buChar char="•"/>
              <a:defRPr/>
            </a:pPr>
            <a:endParaRPr lang="en-US" altLang="ko-KR" sz="2800" b="1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25390" y="1560032"/>
            <a:ext cx="6228764" cy="4444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직선 연결선 61"/>
          <p:cNvCxnSpPr/>
          <p:nvPr/>
        </p:nvCxnSpPr>
        <p:spPr>
          <a:xfrm rot="16200000" flipV="1">
            <a:off x="6391403" y="852925"/>
            <a:ext cx="0" cy="7185423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193763" y="779239"/>
            <a:ext cx="8926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xmlns:mc="http://schemas.openxmlformats.org/markup-compatibility/2006" xmlns:hp="http://schemas.haansoft.com/office/presentation/8.0" lang="en-US" altLang="ko-KR" sz="4800" kern="0" mc:Ignorable="hp" hp:hslEmbossed="0"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/>
                <a:ea typeface="HS봄바람체 2.0"/>
              </a:rPr>
              <a:t>2.</a:t>
            </a:r>
            <a:r>
              <a:rPr xmlns:mc="http://schemas.openxmlformats.org/markup-compatibility/2006" xmlns:hp="http://schemas.haansoft.com/office/presentation/8.0" lang="ko-KR" altLang="en-US" sz="4800" kern="0" mc:Ignorable="hp" hp:hslEmbossed="0"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/>
                <a:ea typeface="HS봄바람체 2.0"/>
              </a:rPr>
              <a:t>서양과의 무역</a:t>
            </a:r>
            <a:endParaRPr xmlns:mc="http://schemas.openxmlformats.org/markup-compatibility/2006" xmlns:hp="http://schemas.haansoft.com/office/presentation/8.0" lang="en-US" altLang="ko-KR" sz="4800" kern="0" mc:Ignorable="hp" hp:hslEmbossed="0"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/>
              <a:ea typeface="HS봄바람체 2.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6381" y="1740135"/>
            <a:ext cx="86477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9707" y="1199518"/>
            <a:ext cx="1020339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en-US" altLang="ko-KR" sz="2800" b="1">
              <a:latin typeface="한컴산뜻돋움"/>
              <a:ea typeface="한컴산뜻돋움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ko-KR" altLang="en-US" sz="3000" b="1">
                <a:latin typeface="MD개성체"/>
                <a:ea typeface="MD개성체"/>
              </a:rPr>
              <a:t>일본과 네덜란드의 무역</a:t>
            </a:r>
            <a:endParaRPr lang="ko-KR" altLang="en-US" sz="3000" b="1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3000" b="1">
                <a:latin typeface="MD개성체"/>
                <a:ea typeface="MD개성체"/>
              </a:rPr>
              <a:t>  </a:t>
            </a:r>
            <a:r>
              <a:rPr lang="en-US" altLang="ko-KR" sz="2800">
                <a:latin typeface="MD개성체"/>
                <a:ea typeface="MD개성체"/>
              </a:rPr>
              <a:t>-1641</a:t>
            </a:r>
            <a:r>
              <a:rPr lang="ko-KR" altLang="en-US" sz="2800">
                <a:latin typeface="MD개성체"/>
                <a:ea typeface="MD개성체"/>
              </a:rPr>
              <a:t>년 히라도 있던 네덜란드 동인도회사 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 </a:t>
            </a:r>
            <a:r>
              <a:rPr lang="ko-KR" altLang="en-US" sz="2800">
                <a:latin typeface="MD개성체"/>
                <a:ea typeface="MD개성체"/>
              </a:rPr>
              <a:t>상관 데지마로 이전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 -&gt;</a:t>
            </a:r>
            <a:r>
              <a:rPr lang="ko-KR" altLang="en-US" sz="2800">
                <a:latin typeface="MD개성체"/>
                <a:ea typeface="MD개성체"/>
              </a:rPr>
              <a:t>포르투갈인과 다르게 네덜란드 상관</a:t>
            </a:r>
            <a:r>
              <a:rPr lang="en-US" altLang="ko-KR" sz="2800">
                <a:latin typeface="MD개성체"/>
                <a:ea typeface="MD개성체"/>
              </a:rPr>
              <a:t>:</a:t>
            </a:r>
            <a:r>
              <a:rPr lang="ko-KR" altLang="en-US" sz="2800">
                <a:latin typeface="MD개성체"/>
                <a:ea typeface="MD개성체"/>
              </a:rPr>
              <a:t> 무역에만 종사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ko-KR" altLang="en-US" sz="2800">
                <a:latin typeface="MD개성체"/>
                <a:ea typeface="MD개성체"/>
              </a:rPr>
              <a:t>     기독교 포교</a:t>
            </a:r>
            <a:r>
              <a:rPr lang="en-US" altLang="ko-KR" sz="2800">
                <a:latin typeface="MD개성체"/>
                <a:ea typeface="MD개성체"/>
              </a:rPr>
              <a:t>x, </a:t>
            </a:r>
            <a:r>
              <a:rPr lang="ko-KR" altLang="en-US" sz="2800">
                <a:latin typeface="MD개성체"/>
                <a:ea typeface="MD개성체"/>
              </a:rPr>
              <a:t>에도막부는 네덜란드 상관과만 무역함</a:t>
            </a:r>
            <a:endParaRPr lang="ko-KR" altLang="en-US" sz="2800">
              <a:latin typeface="MD개성체"/>
              <a:ea typeface="MD개성체"/>
            </a:endParaRPr>
          </a:p>
          <a:p>
            <a:pPr marL="342900" indent="-342900" algn="just">
              <a:buFont typeface="Arial"/>
              <a:buChar char="•"/>
              <a:defRPr/>
            </a:pPr>
            <a:endParaRPr lang="en-US" altLang="ko-KR" sz="3000" b="1">
              <a:latin typeface="MD개성체"/>
              <a:ea typeface="MD개성체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ko-KR" altLang="en-US" sz="3000" b="1">
                <a:latin typeface="MD개성체"/>
                <a:ea typeface="MD개성체"/>
              </a:rPr>
              <a:t>데지마에 네덜란드 선박 정기적으로 왕래 </a:t>
            </a:r>
            <a:endParaRPr lang="ko-KR" altLang="en-US" sz="3000" b="1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ko-KR" altLang="en-US" sz="2800" b="1">
                <a:latin typeface="MD개성체"/>
                <a:ea typeface="MD개성체"/>
              </a:rPr>
              <a:t>  </a:t>
            </a:r>
            <a:r>
              <a:rPr lang="en-US" altLang="ko-KR" sz="2800">
                <a:latin typeface="MD개성체"/>
                <a:ea typeface="MD개성체"/>
              </a:rPr>
              <a:t>-</a:t>
            </a:r>
            <a:r>
              <a:rPr lang="ko-KR" altLang="en-US" sz="2800">
                <a:latin typeface="MD개성체"/>
                <a:ea typeface="MD개성체"/>
              </a:rPr>
              <a:t>주요 수입품</a:t>
            </a:r>
            <a:r>
              <a:rPr lang="en-US" altLang="ko-KR" sz="2800">
                <a:latin typeface="MD개성체"/>
                <a:ea typeface="MD개성체"/>
              </a:rPr>
              <a:t>:</a:t>
            </a:r>
            <a:r>
              <a:rPr lang="ko-KR" altLang="en-US" sz="2800">
                <a:latin typeface="MD개성체"/>
                <a:ea typeface="MD개성체"/>
              </a:rPr>
              <a:t> 설탕</a:t>
            </a:r>
            <a:r>
              <a:rPr lang="en-US" altLang="ko-KR" sz="2800">
                <a:latin typeface="MD개성체"/>
                <a:ea typeface="MD개성체"/>
              </a:rPr>
              <a:t>,</a:t>
            </a:r>
            <a:r>
              <a:rPr lang="ko-KR" altLang="en-US" sz="2800">
                <a:latin typeface="MD개성체"/>
                <a:ea typeface="MD개성체"/>
              </a:rPr>
              <a:t>직물</a:t>
            </a:r>
            <a:r>
              <a:rPr lang="en-US" altLang="ko-KR" sz="2800">
                <a:latin typeface="MD개성체"/>
                <a:ea typeface="MD개성체"/>
              </a:rPr>
              <a:t>,</a:t>
            </a:r>
            <a:r>
              <a:rPr lang="ko-KR" altLang="en-US" sz="2800">
                <a:latin typeface="MD개성체"/>
                <a:ea typeface="MD개성체"/>
              </a:rPr>
              <a:t>향신료</a:t>
            </a:r>
            <a:r>
              <a:rPr lang="en-US" altLang="ko-KR" sz="2800">
                <a:latin typeface="MD개성체"/>
                <a:ea typeface="MD개성체"/>
              </a:rPr>
              <a:t>,</a:t>
            </a:r>
            <a:r>
              <a:rPr lang="ko-KR" altLang="en-US" sz="2800">
                <a:latin typeface="MD개성체"/>
                <a:ea typeface="MD개성체"/>
              </a:rPr>
              <a:t>장식품 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-</a:t>
            </a:r>
            <a:r>
              <a:rPr lang="ko-KR" altLang="en-US" sz="2800">
                <a:latin typeface="MD개성체"/>
                <a:ea typeface="MD개성체"/>
              </a:rPr>
              <a:t>주요 수출품</a:t>
            </a:r>
            <a:r>
              <a:rPr lang="en-US" altLang="ko-KR" sz="2800">
                <a:latin typeface="MD개성체"/>
                <a:ea typeface="MD개성체"/>
              </a:rPr>
              <a:t>:</a:t>
            </a:r>
            <a:r>
              <a:rPr lang="ko-KR" altLang="en-US" sz="2800">
                <a:latin typeface="MD개성체"/>
                <a:ea typeface="MD개성체"/>
              </a:rPr>
              <a:t> 은</a:t>
            </a:r>
            <a:r>
              <a:rPr lang="en-US" altLang="ko-KR" sz="2800">
                <a:latin typeface="MD개성체"/>
                <a:ea typeface="MD개성체"/>
              </a:rPr>
              <a:t>,</a:t>
            </a:r>
            <a:r>
              <a:rPr lang="ko-KR" altLang="en-US" sz="2800">
                <a:latin typeface="MD개성체"/>
                <a:ea typeface="MD개성체"/>
              </a:rPr>
              <a:t>구리</a:t>
            </a:r>
            <a:r>
              <a:rPr lang="en-US" altLang="ko-KR" sz="2800">
                <a:latin typeface="MD개성체"/>
                <a:ea typeface="MD개성체"/>
              </a:rPr>
              <a:t>,</a:t>
            </a:r>
            <a:r>
              <a:rPr lang="ko-KR" altLang="en-US" sz="2800">
                <a:latin typeface="MD개성체"/>
                <a:ea typeface="MD개성체"/>
              </a:rPr>
              <a:t>도자기 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-&gt;</a:t>
            </a:r>
            <a:r>
              <a:rPr lang="ko-KR" altLang="en-US" sz="2800">
                <a:latin typeface="MD개성체"/>
                <a:ea typeface="MD개성체"/>
              </a:rPr>
              <a:t>서로 상업적 이익을 추구하며 무역의 양 확대</a:t>
            </a:r>
            <a:endParaRPr lang="ko-KR" altLang="en-US" sz="2800">
              <a:latin typeface="MD개성체"/>
              <a:ea typeface="MD개성체"/>
            </a:endParaRPr>
          </a:p>
          <a:p>
            <a:pPr marL="342900" indent="-342900" algn="just">
              <a:buFont typeface="Arial"/>
              <a:buChar char="•"/>
              <a:defRPr/>
            </a:pPr>
            <a:endParaRPr lang="en-US" altLang="ko-KR" sz="2800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>
              <a:latin typeface="MD개성체"/>
              <a:ea typeface="MD개성체"/>
            </a:endParaRPr>
          </a:p>
          <a:p>
            <a:pPr marL="342900" indent="-342900" algn="just">
              <a:buFont typeface="Arial"/>
              <a:buChar char="•"/>
              <a:defRPr/>
            </a:pPr>
            <a:endParaRPr lang="en-US" altLang="ko-KR" sz="2800" b="1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656854" y="1500525"/>
            <a:ext cx="5444197" cy="3921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직선 연결선 61"/>
          <p:cNvCxnSpPr/>
          <p:nvPr/>
        </p:nvCxnSpPr>
        <p:spPr>
          <a:xfrm rot="16200000" flipV="1">
            <a:off x="6391403" y="852925"/>
            <a:ext cx="0" cy="7185423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193763" y="779239"/>
            <a:ext cx="8926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xmlns:mc="http://schemas.openxmlformats.org/markup-compatibility/2006" xmlns:hp="http://schemas.haansoft.com/office/presentation/8.0" lang="en-US" altLang="ko-KR" sz="4800" kern="0" mc:Ignorable="hp" hp:hslEmbossed="0"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/>
                <a:ea typeface="HS봄바람체 2.0"/>
              </a:rPr>
              <a:t>2.</a:t>
            </a:r>
            <a:r>
              <a:rPr xmlns:mc="http://schemas.openxmlformats.org/markup-compatibility/2006" xmlns:hp="http://schemas.haansoft.com/office/presentation/8.0" lang="ko-KR" altLang="en-US" sz="4800" kern="0" mc:Ignorable="hp" hp:hslEmbossed="0"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/>
                <a:ea typeface="HS봄바람체 2.0"/>
              </a:rPr>
              <a:t>서양과의 무역</a:t>
            </a:r>
            <a:endParaRPr xmlns:mc="http://schemas.openxmlformats.org/markup-compatibility/2006" xmlns:hp="http://schemas.haansoft.com/office/presentation/8.0" lang="en-US" altLang="ko-KR" sz="4800" kern="0" mc:Ignorable="hp" hp:hslEmbossed="0"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/>
              <a:ea typeface="HS봄바람체 2.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6381" y="1740135"/>
            <a:ext cx="86477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9615" y="1750544"/>
            <a:ext cx="1020339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en-US" altLang="ko-KR" sz="2800" b="1">
              <a:latin typeface="한컴산뜻돋움"/>
              <a:ea typeface="한컴산뜻돋움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ko-KR" altLang="en-US" sz="3000" b="1">
                <a:latin typeface="MD개성체"/>
                <a:ea typeface="MD개성체"/>
              </a:rPr>
              <a:t>일본의 쇄국</a:t>
            </a:r>
            <a:endParaRPr lang="ko-KR" altLang="en-US" sz="3000" b="1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3000" b="1">
                <a:latin typeface="MD개성체"/>
                <a:ea typeface="MD개성체"/>
              </a:rPr>
              <a:t>  </a:t>
            </a:r>
            <a:r>
              <a:rPr lang="en-US" altLang="ja-JP" sz="2800">
                <a:hlinkClick r:id="rId3"/>
              </a:rPr>
              <a:t>【</a:t>
            </a:r>
            <a:r>
              <a:rPr lang="ja-JP" altLang="en-US" sz="2800">
                <a:hlinkClick r:id="rId3"/>
              </a:rPr>
              <a:t>江戸時代</a:t>
            </a:r>
            <a:r>
              <a:rPr lang="en-US" altLang="ja-JP" sz="2800">
                <a:hlinkClick r:id="rId3"/>
              </a:rPr>
              <a:t>】175 </a:t>
            </a:r>
            <a:r>
              <a:rPr lang="ja-JP" altLang="en-US" sz="2800">
                <a:hlinkClick r:id="rId3"/>
              </a:rPr>
              <a:t>長崎の出島で貿易統制！鎖国とは何か？</a:t>
            </a:r>
            <a:r>
              <a:rPr lang="en-US" altLang="ja-JP" sz="2800">
                <a:hlinkClick r:id="rId3"/>
              </a:rPr>
              <a:t>【</a:t>
            </a:r>
            <a:r>
              <a:rPr lang="ja-JP" altLang="en-US" sz="2800">
                <a:hlinkClick r:id="rId3"/>
              </a:rPr>
              <a:t>日本史</a:t>
            </a:r>
            <a:r>
              <a:rPr lang="en-US" altLang="ja-JP" sz="2800">
                <a:hlinkClick r:id="rId3"/>
              </a:rPr>
              <a:t>】 - YouTube</a:t>
            </a:r>
            <a:endParaRPr lang="en-US" altLang="ja-JP" sz="2800"/>
          </a:p>
          <a:p>
            <a:pPr marL="342900" indent="-342900" algn="just">
              <a:buFont typeface="Arial"/>
              <a:buChar char="•"/>
              <a:defRPr/>
            </a:pPr>
            <a:endParaRPr lang="en-US" altLang="ko-KR" sz="3000" b="1">
              <a:latin typeface="MD개성체"/>
              <a:ea typeface="MD개성체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ko-KR" altLang="en-US" sz="3000" b="1">
                <a:latin typeface="MD개성체"/>
                <a:ea typeface="MD개성체"/>
              </a:rPr>
              <a:t>데지마의 역사 </a:t>
            </a:r>
            <a:endParaRPr lang="ko-KR" altLang="en-US" sz="3000" b="1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ko-KR" altLang="en-US" sz="2800" b="1">
                <a:latin typeface="MD개성체"/>
                <a:ea typeface="MD개성체"/>
              </a:rPr>
              <a:t> </a:t>
            </a:r>
            <a:r>
              <a:rPr lang="en-US" altLang="ja-JP" sz="2800">
                <a:hlinkClick r:id="rId4"/>
              </a:rPr>
              <a:t>【</a:t>
            </a:r>
            <a:r>
              <a:rPr lang="ja-JP" altLang="en-US" sz="2800">
                <a:hlinkClick r:id="rId4"/>
              </a:rPr>
              <a:t>１０分で分かる</a:t>
            </a:r>
            <a:r>
              <a:rPr lang="en-US" altLang="ja-JP" sz="2800">
                <a:hlinkClick r:id="rId4"/>
              </a:rPr>
              <a:t>】</a:t>
            </a:r>
            <a:r>
              <a:rPr lang="ja-JP" altLang="en-US" sz="2800">
                <a:hlinkClick r:id="rId4"/>
              </a:rPr>
              <a:t>出島ってどんな場所だったの</a:t>
            </a:r>
            <a:r>
              <a:rPr lang="en-US" altLang="ja-JP" sz="2800">
                <a:hlinkClick r:id="rId4"/>
              </a:rPr>
              <a:t>⁉︎【</a:t>
            </a:r>
            <a:r>
              <a:rPr lang="ja-JP" altLang="en-US" sz="2800">
                <a:hlinkClick r:id="rId4"/>
              </a:rPr>
              <a:t>鎖国時代の窓口</a:t>
            </a:r>
            <a:r>
              <a:rPr lang="en-US" altLang="ja-JP" sz="2800">
                <a:hlinkClick r:id="rId4"/>
              </a:rPr>
              <a:t>】 - YouTube</a:t>
            </a:r>
            <a:endParaRPr lang="en-US" altLang="ja-JP" sz="2800"/>
          </a:p>
          <a:p>
            <a:pPr marL="342900" indent="-342900" algn="just">
              <a:buFont typeface="Arial"/>
              <a:buChar char="•"/>
              <a:defRPr/>
            </a:pPr>
            <a:endParaRPr lang="en-US" altLang="ko-KR" sz="2800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>
              <a:latin typeface="MD개성체"/>
              <a:ea typeface="MD개성체"/>
            </a:endParaRPr>
          </a:p>
          <a:p>
            <a:pPr marL="342900" indent="-342900" algn="just">
              <a:buFont typeface="Arial"/>
              <a:buChar char="•"/>
              <a:defRPr/>
            </a:pPr>
            <a:endParaRPr lang="en-US" altLang="ko-KR" sz="2800" b="1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직선 연결선 61"/>
          <p:cNvCxnSpPr/>
          <p:nvPr/>
        </p:nvCxnSpPr>
        <p:spPr>
          <a:xfrm rot="16200000" flipV="1">
            <a:off x="6391403" y="852925"/>
            <a:ext cx="0" cy="7185423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193763" y="779239"/>
            <a:ext cx="8926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xmlns:mc="http://schemas.openxmlformats.org/markup-compatibility/2006" xmlns:hp="http://schemas.haansoft.com/office/presentation/8.0" lang="en-US" altLang="ko-KR" sz="4800" kern="0" mc:Ignorable="hp" hp:hslEmbossed="0"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/>
                <a:ea typeface="HS봄바람체 2.0"/>
              </a:rPr>
              <a:t>3.</a:t>
            </a:r>
            <a:r>
              <a:rPr xmlns:mc="http://schemas.openxmlformats.org/markup-compatibility/2006" xmlns:hp="http://schemas.haansoft.com/office/presentation/8.0" lang="ko-KR" altLang="en-US" sz="4800" kern="0" mc:Ignorable="hp" hp:hslEmbossed="0"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/>
                <a:ea typeface="HS봄바람체 2.0"/>
              </a:rPr>
              <a:t>난학의 시작과 발전</a:t>
            </a:r>
            <a:endParaRPr xmlns:mc="http://schemas.openxmlformats.org/markup-compatibility/2006" xmlns:hp="http://schemas.haansoft.com/office/presentation/8.0" lang="en-US" altLang="ko-KR" sz="4800" kern="0" mc:Ignorable="hp" hp:hslEmbossed="0"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/>
              <a:ea typeface="HS봄바람체 2.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6381" y="1740135"/>
            <a:ext cx="86477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9707" y="1282648"/>
            <a:ext cx="1020339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en-US" altLang="ko-KR" sz="2800" b="1">
              <a:latin typeface="한컴산뜻돋움"/>
              <a:ea typeface="한컴산뜻돋움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ko-KR" altLang="en-US" sz="3000" b="1">
                <a:latin typeface="MD개성체"/>
                <a:ea typeface="MD개성체"/>
              </a:rPr>
              <a:t>난학</a:t>
            </a:r>
            <a:r>
              <a:rPr lang="en-US" altLang="ko-KR" sz="3000" b="1">
                <a:latin typeface="MD개성체"/>
                <a:ea typeface="MD개성체"/>
              </a:rPr>
              <a:t> </a:t>
            </a:r>
            <a:endParaRPr lang="en-US" altLang="ko-KR" sz="3000" b="1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3000" b="1">
                <a:latin typeface="MD개성체"/>
                <a:ea typeface="MD개성체"/>
              </a:rPr>
              <a:t>  </a:t>
            </a:r>
            <a:r>
              <a:rPr lang="en-US" altLang="ko-KR" sz="2800">
                <a:latin typeface="MD개성체"/>
                <a:ea typeface="MD개성체"/>
              </a:rPr>
              <a:t>-</a:t>
            </a:r>
            <a:r>
              <a:rPr lang="ko-KR" altLang="en-US" sz="2800">
                <a:latin typeface="MD개성체"/>
                <a:ea typeface="MD개성체"/>
              </a:rPr>
              <a:t>네덜란드 및 유럽 지식체계가 일본에 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 </a:t>
            </a:r>
            <a:r>
              <a:rPr lang="ko-KR" altLang="en-US" sz="2800">
                <a:latin typeface="MD개성체"/>
                <a:ea typeface="MD개성체"/>
              </a:rPr>
              <a:t>전해지는 과정에</a:t>
            </a:r>
            <a:r>
              <a:rPr lang="en-US" altLang="ko-KR" sz="2800">
                <a:latin typeface="MD개성체"/>
                <a:ea typeface="MD개성체"/>
              </a:rPr>
              <a:t> </a:t>
            </a:r>
            <a:r>
              <a:rPr lang="ko-KR" altLang="en-US" sz="2800">
                <a:latin typeface="MD개성체"/>
                <a:ea typeface="MD개성체"/>
              </a:rPr>
              <a:t>성립한 학문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-</a:t>
            </a:r>
            <a:r>
              <a:rPr lang="ko-KR" altLang="en-US" sz="2800">
                <a:latin typeface="MD개성체"/>
                <a:ea typeface="MD개성체"/>
              </a:rPr>
              <a:t>네덜란드어 통역관에 의해 어학이 보급</a:t>
            </a:r>
            <a:r>
              <a:rPr lang="en-US" altLang="ko-KR" sz="2800">
                <a:latin typeface="MD개성체"/>
                <a:ea typeface="MD개성체"/>
              </a:rPr>
              <a:t>,</a:t>
            </a:r>
            <a:r>
              <a:rPr lang="ko-KR" altLang="en-US" sz="2800">
                <a:latin typeface="MD개성체"/>
                <a:ea typeface="MD개성체"/>
              </a:rPr>
              <a:t>난학서가</a:t>
            </a:r>
            <a:r>
              <a:rPr lang="en-US" altLang="ko-KR" sz="2800">
                <a:latin typeface="MD개성체"/>
                <a:ea typeface="MD개성체"/>
              </a:rPr>
              <a:t> </a:t>
            </a:r>
            <a:r>
              <a:rPr lang="ko-KR" altLang="en-US" sz="2800">
                <a:latin typeface="MD개성체"/>
                <a:ea typeface="MD개성체"/>
              </a:rPr>
              <a:t>번역됨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-</a:t>
            </a:r>
            <a:r>
              <a:rPr lang="ko-KR" altLang="en-US" sz="2800">
                <a:latin typeface="MD개성체"/>
                <a:ea typeface="MD개성체"/>
              </a:rPr>
              <a:t>에도막부는 통역사를 고용 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 -&gt;</a:t>
            </a:r>
            <a:r>
              <a:rPr lang="ko-KR" altLang="en-US" sz="2800">
                <a:latin typeface="MD개성체"/>
                <a:ea typeface="MD개성체"/>
              </a:rPr>
              <a:t>통역사는 모든행사에 네덜란드인과 동행</a:t>
            </a:r>
            <a:r>
              <a:rPr lang="en-US" altLang="ko-KR" sz="2800">
                <a:latin typeface="MD개성체"/>
                <a:ea typeface="MD개성체"/>
              </a:rPr>
              <a:t>, </a:t>
            </a:r>
            <a:endParaRPr lang="en-US" altLang="ko-KR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   </a:t>
            </a:r>
            <a:r>
              <a:rPr lang="ko-KR" altLang="en-US" sz="2800">
                <a:latin typeface="MD개성체"/>
                <a:ea typeface="MD개성체"/>
              </a:rPr>
              <a:t>점차 난학 연구에도 중요한</a:t>
            </a:r>
            <a:r>
              <a:rPr lang="en-US" altLang="ko-KR" sz="2800">
                <a:latin typeface="MD개성체"/>
                <a:ea typeface="MD개성체"/>
              </a:rPr>
              <a:t> </a:t>
            </a:r>
            <a:r>
              <a:rPr lang="ko-KR" altLang="en-US" sz="2800">
                <a:latin typeface="MD개성체"/>
                <a:ea typeface="MD개성체"/>
              </a:rPr>
              <a:t>역할 함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>
              <a:latin typeface="MD개성체"/>
              <a:ea typeface="MD개성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직선 연결선 61"/>
          <p:cNvCxnSpPr/>
          <p:nvPr/>
        </p:nvCxnSpPr>
        <p:spPr>
          <a:xfrm rot="16200000" flipV="1">
            <a:off x="6391403" y="852925"/>
            <a:ext cx="0" cy="7185423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193763" y="779239"/>
            <a:ext cx="8926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xmlns:mc="http://schemas.openxmlformats.org/markup-compatibility/2006" xmlns:hp="http://schemas.haansoft.com/office/presentation/8.0" lang="en-US" altLang="ko-KR" sz="4800" kern="0" mc:Ignorable="hp" hp:hslEmbossed="0"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/>
                <a:ea typeface="HS봄바람체 2.0"/>
              </a:rPr>
              <a:t>3.</a:t>
            </a:r>
            <a:r>
              <a:rPr xmlns:mc="http://schemas.openxmlformats.org/markup-compatibility/2006" xmlns:hp="http://schemas.haansoft.com/office/presentation/8.0" lang="ko-KR" altLang="en-US" sz="4800" kern="0" mc:Ignorable="hp" hp:hslEmbossed="0"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/>
                <a:ea typeface="HS봄바람체 2.0"/>
              </a:rPr>
              <a:t>난학의 시작과 발전</a:t>
            </a:r>
            <a:endParaRPr xmlns:mc="http://schemas.openxmlformats.org/markup-compatibility/2006" xmlns:hp="http://schemas.haansoft.com/office/presentation/8.0" lang="en-US" altLang="ko-KR" sz="4800" kern="0" mc:Ignorable="hp" hp:hslEmbossed="0"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/>
              <a:ea typeface="HS봄바람체 2.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6381" y="1740135"/>
            <a:ext cx="86477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  <a:p>
            <a:pPr algn="just">
              <a:defRPr/>
            </a:pPr>
            <a:endParaRPr lang="en-US" altLang="ko-KR" sz="2800" b="1">
              <a:latin typeface="MD개성체"/>
              <a:ea typeface="MD개성체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46826" y="1030414"/>
            <a:ext cx="1020339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en-US" altLang="ko-KR" sz="2800" b="1">
              <a:latin typeface="한컴산뜻돋움"/>
              <a:ea typeface="한컴산뜻돋움"/>
            </a:endParaRPr>
          </a:p>
          <a:p>
            <a:pPr marL="342900" indent="-342900" algn="just">
              <a:buFont typeface="Arial"/>
              <a:buChar char="•"/>
              <a:defRPr/>
            </a:pPr>
            <a:endParaRPr lang="en-US" altLang="ko-KR" sz="3000" b="1">
              <a:latin typeface="MD개성체"/>
              <a:ea typeface="MD개성체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ko-KR" altLang="en-US" sz="3000" b="1">
                <a:latin typeface="MD개성체"/>
                <a:ea typeface="MD개성체"/>
              </a:rPr>
              <a:t>난학의 발전</a:t>
            </a:r>
            <a:endParaRPr lang="ko-KR" altLang="en-US" sz="3000" b="1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3000" b="1">
                <a:latin typeface="MD개성체"/>
                <a:ea typeface="MD개성체"/>
              </a:rPr>
              <a:t>  </a:t>
            </a:r>
            <a:r>
              <a:rPr lang="en-US" altLang="ko-KR" sz="2800">
                <a:latin typeface="MD개성체"/>
                <a:ea typeface="MD개성체"/>
              </a:rPr>
              <a:t>-</a:t>
            </a:r>
            <a:r>
              <a:rPr lang="ko-KR" altLang="en-US" sz="2800">
                <a:latin typeface="MD개성체"/>
                <a:ea typeface="MD개성체"/>
              </a:rPr>
              <a:t>데지마에 네덜란드인 통해 서양의 의학</a:t>
            </a:r>
            <a:r>
              <a:rPr lang="en-US" altLang="ko-KR" sz="2800">
                <a:latin typeface="MD개성체"/>
                <a:ea typeface="MD개성체"/>
              </a:rPr>
              <a:t>,</a:t>
            </a:r>
            <a:r>
              <a:rPr lang="ko-KR" altLang="en-US" sz="2800">
                <a:latin typeface="MD개성체"/>
                <a:ea typeface="MD개성체"/>
              </a:rPr>
              <a:t>수학</a:t>
            </a:r>
            <a:r>
              <a:rPr lang="en-US" altLang="ko-KR" sz="2800">
                <a:latin typeface="MD개성체"/>
                <a:ea typeface="MD개성체"/>
              </a:rPr>
              <a:t>,</a:t>
            </a:r>
            <a:endParaRPr lang="en-US" altLang="ko-KR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 </a:t>
            </a:r>
            <a:r>
              <a:rPr lang="ko-KR" altLang="en-US" sz="2800">
                <a:latin typeface="MD개성체"/>
                <a:ea typeface="MD개성체"/>
              </a:rPr>
              <a:t>문학</a:t>
            </a:r>
            <a:r>
              <a:rPr lang="en-US" altLang="ko-KR" sz="2800">
                <a:latin typeface="MD개성체"/>
                <a:ea typeface="MD개성체"/>
              </a:rPr>
              <a:t>,</a:t>
            </a:r>
            <a:r>
              <a:rPr lang="ko-KR" altLang="en-US" sz="2800">
                <a:latin typeface="MD개성체"/>
                <a:ea typeface="MD개성체"/>
              </a:rPr>
              <a:t>군사학 등 최신과학 지식 소개하는 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 </a:t>
            </a:r>
            <a:r>
              <a:rPr lang="ko-KR" altLang="en-US" sz="2800">
                <a:latin typeface="MD개성체"/>
                <a:ea typeface="MD개성체"/>
              </a:rPr>
              <a:t>서적 들어오기 시작 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 -&gt;</a:t>
            </a:r>
            <a:r>
              <a:rPr lang="ko-KR" altLang="en-US" sz="2800">
                <a:latin typeface="MD개성체"/>
                <a:ea typeface="MD개성체"/>
              </a:rPr>
              <a:t>점차 일본 젊은이들 신지식 배우기 위해 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   </a:t>
            </a:r>
            <a:r>
              <a:rPr lang="ko-KR" altLang="en-US" sz="2800">
                <a:latin typeface="MD개성체"/>
                <a:ea typeface="MD개성체"/>
              </a:rPr>
              <a:t>나가사키로 유학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ko-KR" altLang="en-US" sz="2800">
                <a:latin typeface="MD개성체"/>
                <a:ea typeface="MD개성체"/>
              </a:rPr>
              <a:t> 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-</a:t>
            </a:r>
            <a:r>
              <a:rPr lang="ko-KR" altLang="en-US" sz="2800">
                <a:latin typeface="MD개성체"/>
                <a:ea typeface="MD개성체"/>
              </a:rPr>
              <a:t>이들은 초기에 어학 배우고 점차 자신의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ko-KR" altLang="en-US" sz="2800">
                <a:latin typeface="MD개성체"/>
                <a:ea typeface="MD개성체"/>
              </a:rPr>
              <a:t>   관심분야로 연구 확대하며 난학이 하나의 </a:t>
            </a:r>
            <a:endParaRPr lang="ko-KR" altLang="en-US" sz="2800">
              <a:latin typeface="MD개성체"/>
              <a:ea typeface="MD개성체"/>
            </a:endParaRPr>
          </a:p>
          <a:p>
            <a:pPr algn="just">
              <a:defRPr/>
            </a:pPr>
            <a:r>
              <a:rPr lang="en-US" altLang="ko-KR" sz="2800">
                <a:latin typeface="MD개성체"/>
                <a:ea typeface="MD개성체"/>
              </a:rPr>
              <a:t>   </a:t>
            </a:r>
            <a:r>
              <a:rPr lang="ko-KR" altLang="en-US" sz="2800">
                <a:latin typeface="MD개성체"/>
                <a:ea typeface="MD개성체"/>
              </a:rPr>
              <a:t>학문으로 성립</a:t>
            </a:r>
            <a:r>
              <a:rPr lang="en-US" altLang="ko-KR" sz="2800">
                <a:latin typeface="MD개성체"/>
                <a:ea typeface="MD개성체"/>
              </a:rPr>
              <a:t> </a:t>
            </a:r>
            <a:r>
              <a:rPr lang="ko-KR" altLang="en-US" sz="2800">
                <a:latin typeface="MD개성체"/>
                <a:ea typeface="MD개성체"/>
              </a:rPr>
              <a:t>및 발전 함</a:t>
            </a:r>
            <a:endParaRPr lang="en-US" altLang="ko-KR" sz="2800">
              <a:latin typeface="MD개성체"/>
              <a:ea typeface="MD개성체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96481" y="1718522"/>
            <a:ext cx="4884420" cy="30403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898601" y="1146014"/>
            <a:ext cx="3818792" cy="4185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041016" y="1161414"/>
            <a:ext cx="8109967" cy="4535172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lnSpc>
                  <a:spcPct val="200000"/>
                </a:lnSpc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3048761" y="3097201"/>
            <a:ext cx="6094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4800" kern="0" mc:Ignorable="hp" hp:hslEmbossed="0"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/>
                <a:ea typeface="HS봄바람체 2.0"/>
              </a:rPr>
              <a:t>감사합니다</a:t>
            </a:r>
            <a:endParaRPr xmlns:mc="http://schemas.openxmlformats.org/markup-compatibility/2006" xmlns:hp="http://schemas.haansoft.com/office/presentation/8.0" lang="en-US" altLang="ko-KR" sz="4800" kern="0" mc:Ignorable="hp" hp:hslEmbossed="0"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/>
              <a:ea typeface="HS봄바람체 2.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041016" y="1161414"/>
            <a:ext cx="8109967" cy="4535172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lnSpc>
                  <a:spcPct val="200000"/>
                </a:lnSpc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3048762" y="3080271"/>
            <a:ext cx="6094476" cy="69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000" i="1" kern="0">
                <a:solidFill>
                  <a:srgbClr val="959ad2"/>
                </a:solidFill>
                <a:latin typeface="Tmon몬소리 Black"/>
                <a:ea typeface="Tmon몬소리 Black"/>
              </a:rPr>
              <a:t>에도시대 문화</a:t>
            </a:r>
            <a:endParaRPr lang="ko-KR" altLang="en-US" sz="4000" i="1" kern="0">
              <a:solidFill>
                <a:srgbClr val="959ad2"/>
              </a:solidFill>
              <a:latin typeface="Tmon몬소리 Black"/>
              <a:ea typeface="Tmon몬소리 Black"/>
            </a:endParaRPr>
          </a:p>
        </p:txBody>
      </p:sp>
      <p:sp>
        <p:nvSpPr>
          <p:cNvPr id="52" name="직사각형 68"/>
          <p:cNvSpPr/>
          <p:nvPr/>
        </p:nvSpPr>
        <p:spPr>
          <a:xfrm>
            <a:off x="7408144" y="4588909"/>
            <a:ext cx="2442970" cy="4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22201909</a:t>
            </a:r>
            <a:r>
              <a:rPr lang="ko-KR" altLang="en-US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 강민영</a:t>
            </a: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ko-KR" altLang="en-US" sz="9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1" grpId="1" animBg="1"/>
      <p:bldP spid="52" grpId="2" animBg="1"/>
    </p:bldLst>
  </p:timing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2500" i="1" kern="0">
                  <a:solidFill>
                    <a:srgbClr val="959ad2"/>
                  </a:solidFill>
                  <a:latin typeface="Tmon몬소리 Black"/>
                  <a:ea typeface="Tmon몬소리 Black"/>
                </a:rPr>
                <a:t>목차</a:t>
              </a:r>
              <a:endParaRPr lang="ko-KR" altLang="en-US" sz="25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타원 4"/>
          <p:cNvSpPr/>
          <p:nvPr/>
        </p:nvSpPr>
        <p:spPr>
          <a:xfrm>
            <a:off x="1597786" y="1987759"/>
            <a:ext cx="2044282" cy="20442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88900" dir="2700000" algn="tl" rotWithShape="0">
              <a:srgbClr val="42469f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5000" b="1" mc:Ignorable="hp" hp:hslEmbossed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cs typeface="Aharoni"/>
              </a:rPr>
              <a:t>1</a:t>
            </a:r>
            <a:endParaRPr xmlns:mc="http://schemas.openxmlformats.org/markup-compatibility/2006" xmlns:hp="http://schemas.haansoft.com/office/presentation/8.0" lang="en-US" altLang="ko-KR" sz="5000" b="1" mc:Ignorable="hp" hp:hslEmbossed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cs typeface="Aharoni"/>
            </a:endParaRPr>
          </a:p>
        </p:txBody>
      </p:sp>
      <p:sp>
        <p:nvSpPr>
          <p:cNvPr id="37" name="원호 36"/>
          <p:cNvSpPr/>
          <p:nvPr/>
        </p:nvSpPr>
        <p:spPr>
          <a:xfrm>
            <a:off x="1392961" y="1782934"/>
            <a:ext cx="2453932" cy="2453932"/>
          </a:xfrm>
          <a:prstGeom prst="arc">
            <a:avLst>
              <a:gd name="adj1" fmla="val 5384123"/>
              <a:gd name="adj2" fmla="val 16148387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38" name="원호 37"/>
          <p:cNvSpPr/>
          <p:nvPr/>
        </p:nvSpPr>
        <p:spPr>
          <a:xfrm>
            <a:off x="1392961" y="1782934"/>
            <a:ext cx="2453932" cy="2453932"/>
          </a:xfrm>
          <a:prstGeom prst="arc">
            <a:avLst>
              <a:gd name="adj1" fmla="val 21587805"/>
              <a:gd name="adj2" fmla="val 5385223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39" name="원호 38"/>
          <p:cNvSpPr/>
          <p:nvPr/>
        </p:nvSpPr>
        <p:spPr>
          <a:xfrm>
            <a:off x="3846893" y="1782934"/>
            <a:ext cx="2453932" cy="2453932"/>
          </a:xfrm>
          <a:prstGeom prst="arc">
            <a:avLst>
              <a:gd name="adj1" fmla="val 10785125"/>
              <a:gd name="adj2" fmla="val 16222424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olid"/>
            <a:tailEnd type="triangle" w="lg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4051718" y="1987759"/>
            <a:ext cx="2044282" cy="20442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88900" dir="2700000" algn="tl" rotWithShape="0">
              <a:srgbClr val="42469f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5000" b="1" mc:Ignorable="hp" hp:hslEmbossed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cs typeface="Aharoni"/>
              </a:rPr>
              <a:t>2</a:t>
            </a:r>
            <a:endParaRPr xmlns:mc="http://schemas.openxmlformats.org/markup-compatibility/2006" xmlns:hp="http://schemas.haansoft.com/office/presentation/8.0" lang="en-US" altLang="ko-KR" sz="5000" b="1" mc:Ignorable="hp" hp:hslEmbossed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cs typeface="Aharoni"/>
            </a:endParaRPr>
          </a:p>
        </p:txBody>
      </p:sp>
      <p:sp>
        <p:nvSpPr>
          <p:cNvPr id="41" name="원호 40"/>
          <p:cNvSpPr/>
          <p:nvPr/>
        </p:nvSpPr>
        <p:spPr>
          <a:xfrm>
            <a:off x="3846893" y="1782934"/>
            <a:ext cx="2453932" cy="2453932"/>
          </a:xfrm>
          <a:prstGeom prst="arc">
            <a:avLst>
              <a:gd name="adj1" fmla="val 5384123"/>
              <a:gd name="adj2" fmla="val 8713473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2" name="원호 41"/>
          <p:cNvSpPr/>
          <p:nvPr/>
        </p:nvSpPr>
        <p:spPr>
          <a:xfrm>
            <a:off x="3846893" y="1782934"/>
            <a:ext cx="2453932" cy="2453932"/>
          </a:xfrm>
          <a:prstGeom prst="arc">
            <a:avLst>
              <a:gd name="adj1" fmla="val 21587805"/>
              <a:gd name="adj2" fmla="val 5385223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3" name="원호 42"/>
          <p:cNvSpPr/>
          <p:nvPr/>
        </p:nvSpPr>
        <p:spPr>
          <a:xfrm>
            <a:off x="6300825" y="1782934"/>
            <a:ext cx="2453932" cy="2453932"/>
          </a:xfrm>
          <a:prstGeom prst="arc">
            <a:avLst>
              <a:gd name="adj1" fmla="val 10785125"/>
              <a:gd name="adj2" fmla="val 16222424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olid"/>
            <a:tailEnd type="triangle" w="lg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6505650" y="1987759"/>
            <a:ext cx="2044282" cy="20442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88900" dir="2700000" algn="tl" rotWithShape="0">
              <a:srgbClr val="42469f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5000" b="1" mc:Ignorable="hp" hp:hslEmbossed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cs typeface="Aharoni"/>
              </a:rPr>
              <a:t>3</a:t>
            </a:r>
            <a:endParaRPr xmlns:mc="http://schemas.openxmlformats.org/markup-compatibility/2006" xmlns:hp="http://schemas.haansoft.com/office/presentation/8.0" lang="en-US" altLang="ko-KR" sz="5000" b="1" mc:Ignorable="hp" hp:hslEmbossed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cs typeface="Aharoni"/>
            </a:endParaRPr>
          </a:p>
        </p:txBody>
      </p:sp>
      <p:sp>
        <p:nvSpPr>
          <p:cNvPr id="45" name="원호 44"/>
          <p:cNvSpPr/>
          <p:nvPr/>
        </p:nvSpPr>
        <p:spPr>
          <a:xfrm>
            <a:off x="6300825" y="1782934"/>
            <a:ext cx="2453932" cy="2453932"/>
          </a:xfrm>
          <a:prstGeom prst="arc">
            <a:avLst>
              <a:gd name="adj1" fmla="val 16284385"/>
              <a:gd name="adj2" fmla="val 5385223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grpSp>
        <p:nvGrpSpPr>
          <p:cNvPr id="46" name="그룹 45"/>
          <p:cNvGrpSpPr/>
          <p:nvPr/>
        </p:nvGrpSpPr>
        <p:grpSpPr>
          <a:xfrm rot="0">
            <a:off x="2510390" y="1673396"/>
            <a:ext cx="219075" cy="219075"/>
            <a:chOff x="8105775" y="1819275"/>
            <a:chExt cx="219075" cy="219075"/>
          </a:xfrm>
        </p:grpSpPr>
        <p:sp>
          <p:nvSpPr>
            <p:cNvPr id="47" name="타원 46"/>
            <p:cNvSpPr/>
            <p:nvPr/>
          </p:nvSpPr>
          <p:spPr>
            <a:xfrm>
              <a:off x="8105775" y="1819275"/>
              <a:ext cx="219075" cy="21907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타원 47"/>
            <p:cNvSpPr/>
            <p:nvPr/>
          </p:nvSpPr>
          <p:spPr>
            <a:xfrm>
              <a:off x="8161312" y="1874812"/>
              <a:ext cx="108000" cy="108000"/>
            </a:xfrm>
            <a:prstGeom prst="ellipse">
              <a:avLst/>
            </a:prstGeom>
            <a:solidFill>
              <a:srgbClr val="ff919c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 rot="0">
            <a:off x="3980280" y="3645071"/>
            <a:ext cx="219075" cy="219075"/>
            <a:chOff x="8105775" y="1819275"/>
            <a:chExt cx="219075" cy="219075"/>
          </a:xfrm>
        </p:grpSpPr>
        <p:sp>
          <p:nvSpPr>
            <p:cNvPr id="63" name="타원 62"/>
            <p:cNvSpPr/>
            <p:nvPr/>
          </p:nvSpPr>
          <p:spPr>
            <a:xfrm>
              <a:off x="8105775" y="1819275"/>
              <a:ext cx="219075" cy="21907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타원 63"/>
            <p:cNvSpPr/>
            <p:nvPr/>
          </p:nvSpPr>
          <p:spPr>
            <a:xfrm>
              <a:off x="8161312" y="1874812"/>
              <a:ext cx="108000" cy="108000"/>
            </a:xfrm>
            <a:prstGeom prst="ellipse">
              <a:avLst/>
            </a:prstGeom>
            <a:solidFill>
              <a:srgbClr val="42469f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"/>
          <p:cNvGrpSpPr/>
          <p:nvPr/>
        </p:nvGrpSpPr>
        <p:grpSpPr>
          <a:xfrm rot="0">
            <a:off x="7389095" y="4117608"/>
            <a:ext cx="219075" cy="219075"/>
            <a:chOff x="5231391" y="5206180"/>
            <a:chExt cx="219075" cy="219075"/>
          </a:xfrm>
        </p:grpSpPr>
        <p:sp>
          <p:nvSpPr>
            <p:cNvPr id="66" name="타원 65"/>
            <p:cNvSpPr/>
            <p:nvPr/>
          </p:nvSpPr>
          <p:spPr>
            <a:xfrm>
              <a:off x="5231391" y="5206180"/>
              <a:ext cx="219075" cy="219075"/>
            </a:xfrm>
            <a:prstGeom prst="ellipse">
              <a:avLst/>
            </a:prstGeom>
            <a:solidFill>
              <a:schemeClr val="lt1"/>
            </a:solidFill>
            <a:ln w="6350"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타원 66"/>
            <p:cNvSpPr/>
            <p:nvPr/>
          </p:nvSpPr>
          <p:spPr>
            <a:xfrm>
              <a:off x="5285373" y="5267355"/>
              <a:ext cx="108000" cy="108000"/>
            </a:xfrm>
            <a:prstGeom prst="ellipse">
              <a:avLst/>
            </a:prstGeom>
            <a:solidFill>
              <a:srgbClr val="ff919c"/>
            </a:solidFill>
            <a:ln w="6350"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1" name="원호 70"/>
          <p:cNvSpPr/>
          <p:nvPr/>
        </p:nvSpPr>
        <p:spPr>
          <a:xfrm>
            <a:off x="1710495" y="2095661"/>
            <a:ext cx="1828477" cy="1828477"/>
          </a:xfrm>
          <a:prstGeom prst="arc">
            <a:avLst>
              <a:gd name="adj1" fmla="val 16200000"/>
              <a:gd name="adj2" fmla="val 0"/>
            </a:avLst>
          </a:prstGeom>
          <a:noFill/>
          <a:ln w="25400">
            <a:solidFill>
              <a:srgbClr val="ff91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500" b="1">
              <a:solidFill>
                <a:prstClr val="black">
                  <a:lumMod val="75000"/>
                  <a:lumOff val="25000"/>
                </a:prstClr>
              </a:solidFill>
              <a:cs typeface="Aharoni"/>
            </a:endParaRPr>
          </a:p>
        </p:txBody>
      </p:sp>
      <p:sp>
        <p:nvSpPr>
          <p:cNvPr id="72" name="원호 71"/>
          <p:cNvSpPr/>
          <p:nvPr/>
        </p:nvSpPr>
        <p:spPr>
          <a:xfrm>
            <a:off x="4159620" y="2095661"/>
            <a:ext cx="1828477" cy="1828477"/>
          </a:xfrm>
          <a:prstGeom prst="arc">
            <a:avLst>
              <a:gd name="adj1" fmla="val 16200000"/>
              <a:gd name="adj2" fmla="val 10718179"/>
            </a:avLst>
          </a:prstGeom>
          <a:noFill/>
          <a:ln w="25400">
            <a:solidFill>
              <a:srgbClr val="4246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500" b="1">
              <a:solidFill>
                <a:prstClr val="black">
                  <a:lumMod val="75000"/>
                  <a:lumOff val="25000"/>
                </a:prstClr>
              </a:solidFill>
              <a:cs typeface="Aharoni"/>
            </a:endParaRPr>
          </a:p>
        </p:txBody>
      </p:sp>
      <p:sp>
        <p:nvSpPr>
          <p:cNvPr id="73" name="원호 72"/>
          <p:cNvSpPr/>
          <p:nvPr/>
        </p:nvSpPr>
        <p:spPr>
          <a:xfrm>
            <a:off x="6613552" y="2106827"/>
            <a:ext cx="1828477" cy="1828477"/>
          </a:xfrm>
          <a:prstGeom prst="arc">
            <a:avLst>
              <a:gd name="adj1" fmla="val 16200000"/>
              <a:gd name="adj2" fmla="val 2832053"/>
            </a:avLst>
          </a:prstGeom>
          <a:noFill/>
          <a:ln w="25400">
            <a:solidFill>
              <a:srgbClr val="4246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500" b="1">
              <a:solidFill>
                <a:prstClr val="black">
                  <a:lumMod val="75000"/>
                  <a:lumOff val="25000"/>
                </a:prstClr>
              </a:solidFill>
              <a:cs typeface="Aharoni"/>
            </a:endParaRPr>
          </a:p>
        </p:txBody>
      </p:sp>
      <p:sp>
        <p:nvSpPr>
          <p:cNvPr id="88" name="원호 41"/>
          <p:cNvSpPr/>
          <p:nvPr/>
        </p:nvSpPr>
        <p:spPr>
          <a:xfrm>
            <a:off x="6299871" y="1779943"/>
            <a:ext cx="2453932" cy="2453932"/>
          </a:xfrm>
          <a:prstGeom prst="arc">
            <a:avLst>
              <a:gd name="adj1" fmla="val 21587805"/>
              <a:gd name="adj2" fmla="val 5385223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89" name="원호 42"/>
          <p:cNvSpPr/>
          <p:nvPr/>
        </p:nvSpPr>
        <p:spPr>
          <a:xfrm>
            <a:off x="8744278" y="1751368"/>
            <a:ext cx="2453932" cy="2453932"/>
          </a:xfrm>
          <a:prstGeom prst="arc">
            <a:avLst>
              <a:gd name="adj1" fmla="val 10785125"/>
              <a:gd name="adj2" fmla="val 16222424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olid"/>
            <a:tailEnd type="triangle" w="lg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90" name="원호 44"/>
          <p:cNvSpPr/>
          <p:nvPr/>
        </p:nvSpPr>
        <p:spPr>
          <a:xfrm>
            <a:off x="8734753" y="1751368"/>
            <a:ext cx="2453932" cy="2453932"/>
          </a:xfrm>
          <a:prstGeom prst="arc">
            <a:avLst>
              <a:gd name="adj1" fmla="val 16284385"/>
              <a:gd name="adj2" fmla="val 5385223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grpSp>
        <p:nvGrpSpPr>
          <p:cNvPr id="94" name="그룹 64"/>
          <p:cNvGrpSpPr/>
          <p:nvPr/>
        </p:nvGrpSpPr>
        <p:grpSpPr>
          <a:xfrm rot="0">
            <a:off x="9899806" y="4076712"/>
            <a:ext cx="219075" cy="219075"/>
            <a:chOff x="8105775" y="1819275"/>
            <a:chExt cx="219075" cy="219075"/>
          </a:xfrm>
        </p:grpSpPr>
        <p:sp>
          <p:nvSpPr>
            <p:cNvPr id="95" name="타원 65"/>
            <p:cNvSpPr/>
            <p:nvPr/>
          </p:nvSpPr>
          <p:spPr>
            <a:xfrm>
              <a:off x="8105775" y="1819275"/>
              <a:ext cx="219075" cy="21907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타원 66"/>
            <p:cNvSpPr/>
            <p:nvPr/>
          </p:nvSpPr>
          <p:spPr>
            <a:xfrm>
              <a:off x="8161312" y="1874812"/>
              <a:ext cx="108000" cy="108000"/>
            </a:xfrm>
            <a:prstGeom prst="ellipse">
              <a:avLst/>
            </a:prstGeom>
            <a:solidFill>
              <a:srgbClr val="42469f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타원 4"/>
          <p:cNvSpPr/>
          <p:nvPr/>
        </p:nvSpPr>
        <p:spPr>
          <a:xfrm>
            <a:off x="8988799" y="1976096"/>
            <a:ext cx="2044282" cy="20442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88900" dir="2700000" algn="tl" rotWithShape="0">
              <a:srgbClr val="42469f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5000" b="1" mc:Ignorable="hp" hp:hslEmbossed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cs typeface="Aharoni"/>
              </a:rPr>
              <a:t>4</a:t>
            </a:r>
            <a:endParaRPr xmlns:mc="http://schemas.openxmlformats.org/markup-compatibility/2006" xmlns:hp="http://schemas.haansoft.com/office/presentation/8.0" lang="en-US" altLang="ko-KR" sz="5000" b="1" mc:Ignorable="hp" hp:hslEmbossed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cs typeface="Aharoni"/>
            </a:endParaRPr>
          </a:p>
        </p:txBody>
      </p:sp>
      <p:sp>
        <p:nvSpPr>
          <p:cNvPr id="98" name="원호 72"/>
          <p:cNvSpPr/>
          <p:nvPr/>
        </p:nvSpPr>
        <p:spPr>
          <a:xfrm rot="8158323">
            <a:off x="9099577" y="2082722"/>
            <a:ext cx="1828477" cy="1828477"/>
          </a:xfrm>
          <a:prstGeom prst="arc">
            <a:avLst>
              <a:gd name="adj1" fmla="val 16200000"/>
              <a:gd name="adj2" fmla="val 2832053"/>
            </a:avLst>
          </a:prstGeom>
          <a:noFill/>
          <a:ln w="25400">
            <a:solidFill>
              <a:srgbClr val="ff91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500" b="1">
              <a:solidFill>
                <a:prstClr val="black">
                  <a:lumMod val="75000"/>
                  <a:lumOff val="25000"/>
                </a:prstClr>
              </a:solidFill>
              <a:cs typeface="Aharoni"/>
            </a:endParaRPr>
          </a:p>
        </p:txBody>
      </p:sp>
      <p:sp>
        <p:nvSpPr>
          <p:cNvPr id="99" name="직사각형 68"/>
          <p:cNvSpPr/>
          <p:nvPr/>
        </p:nvSpPr>
        <p:spPr>
          <a:xfrm>
            <a:off x="1304175" y="4462555"/>
            <a:ext cx="2442970" cy="54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prstClr val="black">
                    <a:lumMod val="75000"/>
                    <a:lumOff val="25000"/>
                  </a:prstClr>
                </a:solidFill>
              </a:rPr>
              <a:t>식문화</a:t>
            </a:r>
            <a:endParaRPr lang="ko-KR" altLang="en-US" sz="20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0" name="직사각형 68"/>
          <p:cNvSpPr/>
          <p:nvPr/>
        </p:nvSpPr>
        <p:spPr>
          <a:xfrm>
            <a:off x="3844240" y="4453030"/>
            <a:ext cx="2442970" cy="54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prstClr val="black">
                    <a:lumMod val="75000"/>
                    <a:lumOff val="25000"/>
                  </a:prstClr>
                </a:solidFill>
              </a:rPr>
              <a:t>교육</a:t>
            </a:r>
            <a:endParaRPr lang="ko-KR" altLang="en-US" sz="20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1" name="직사각형 68"/>
          <p:cNvSpPr/>
          <p:nvPr/>
        </p:nvSpPr>
        <p:spPr>
          <a:xfrm>
            <a:off x="6348731" y="4462555"/>
            <a:ext cx="2442971" cy="54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prstClr val="black">
                    <a:lumMod val="75000"/>
                    <a:lumOff val="25000"/>
                  </a:prstClr>
                </a:solidFill>
              </a:rPr>
              <a:t>철학과 과학</a:t>
            </a:r>
            <a:endParaRPr lang="ko-KR" altLang="en-US" sz="20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2" name="직사각형 68"/>
          <p:cNvSpPr/>
          <p:nvPr/>
        </p:nvSpPr>
        <p:spPr>
          <a:xfrm>
            <a:off x="8897154" y="4433980"/>
            <a:ext cx="2442970" cy="54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prstClr val="black">
                    <a:lumMod val="75000"/>
                    <a:lumOff val="25000"/>
                  </a:prstClr>
                </a:solidFill>
              </a:rPr>
              <a:t>그림</a:t>
            </a:r>
            <a:endParaRPr lang="en-US" altLang="ko-KR" sz="20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1" animBg="1"/>
      <p:bldP spid="101" grpId="2" animBg="1"/>
      <p:bldP spid="102" grpId="3" animBg="1"/>
    </p:bldLst>
  </p:timing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endParaRPr lang="en-US" altLang="ko-KR" sz="25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타원 4"/>
          <p:cNvSpPr/>
          <p:nvPr/>
        </p:nvSpPr>
        <p:spPr>
          <a:xfrm>
            <a:off x="3200227" y="2406859"/>
            <a:ext cx="2044282" cy="20442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88900" dir="2700000" algn="tl" rotWithShape="0">
              <a:srgbClr val="42469f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5000" b="1" mc:Ignorable="hp" hp:hslEmbossed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cs typeface="Aharoni"/>
              </a:rPr>
              <a:t>1</a:t>
            </a:r>
            <a:endParaRPr xmlns:mc="http://schemas.openxmlformats.org/markup-compatibility/2006" xmlns:hp="http://schemas.haansoft.com/office/presentation/8.0" lang="en-US" altLang="ko-KR" sz="5000" b="1" mc:Ignorable="hp" hp:hslEmbossed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cs typeface="Aharoni"/>
            </a:endParaRPr>
          </a:p>
        </p:txBody>
      </p:sp>
      <p:sp>
        <p:nvSpPr>
          <p:cNvPr id="37" name="원호 36"/>
          <p:cNvSpPr/>
          <p:nvPr/>
        </p:nvSpPr>
        <p:spPr>
          <a:xfrm>
            <a:off x="2995402" y="2202034"/>
            <a:ext cx="2453932" cy="2453932"/>
          </a:xfrm>
          <a:prstGeom prst="arc">
            <a:avLst>
              <a:gd name="adj1" fmla="val 5384123"/>
              <a:gd name="adj2" fmla="val 16148387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38" name="원호 37"/>
          <p:cNvSpPr/>
          <p:nvPr/>
        </p:nvSpPr>
        <p:spPr>
          <a:xfrm>
            <a:off x="2995402" y="2202034"/>
            <a:ext cx="2453932" cy="2453932"/>
          </a:xfrm>
          <a:prstGeom prst="arc">
            <a:avLst>
              <a:gd name="adj1" fmla="val 21587805"/>
              <a:gd name="adj2" fmla="val 5385223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grpSp>
        <p:nvGrpSpPr>
          <p:cNvPr id="46" name="그룹 45"/>
          <p:cNvGrpSpPr/>
          <p:nvPr/>
        </p:nvGrpSpPr>
        <p:grpSpPr>
          <a:xfrm rot="0">
            <a:off x="4112831" y="2092495"/>
            <a:ext cx="219075" cy="219075"/>
            <a:chOff x="8105775" y="1819275"/>
            <a:chExt cx="219075" cy="219075"/>
          </a:xfrm>
        </p:grpSpPr>
        <p:sp>
          <p:nvSpPr>
            <p:cNvPr id="47" name="타원 46"/>
            <p:cNvSpPr/>
            <p:nvPr/>
          </p:nvSpPr>
          <p:spPr>
            <a:xfrm>
              <a:off x="8105775" y="1819275"/>
              <a:ext cx="219075" cy="21907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타원 47"/>
            <p:cNvSpPr/>
            <p:nvPr/>
          </p:nvSpPr>
          <p:spPr>
            <a:xfrm>
              <a:off x="8161312" y="1874812"/>
              <a:ext cx="108000" cy="108000"/>
            </a:xfrm>
            <a:prstGeom prst="ellipse">
              <a:avLst/>
            </a:prstGeom>
            <a:solidFill>
              <a:srgbClr val="ff919c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1" name="원호 70"/>
          <p:cNvSpPr/>
          <p:nvPr/>
        </p:nvSpPr>
        <p:spPr>
          <a:xfrm>
            <a:off x="3312936" y="2514761"/>
            <a:ext cx="1828477" cy="1828477"/>
          </a:xfrm>
          <a:prstGeom prst="arc">
            <a:avLst>
              <a:gd name="adj1" fmla="val 16200000"/>
              <a:gd name="adj2" fmla="val 0"/>
            </a:avLst>
          </a:prstGeom>
          <a:noFill/>
          <a:ln w="25400">
            <a:solidFill>
              <a:srgbClr val="ff91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500" b="1">
              <a:solidFill>
                <a:prstClr val="black">
                  <a:lumMod val="75000"/>
                  <a:lumOff val="25000"/>
                </a:prstClr>
              </a:solidFill>
              <a:cs typeface="Aharoni"/>
            </a:endParaRPr>
          </a:p>
        </p:txBody>
      </p:sp>
      <p:sp>
        <p:nvSpPr>
          <p:cNvPr id="99" name="직사각형 68"/>
          <p:cNvSpPr/>
          <p:nvPr/>
        </p:nvSpPr>
        <p:spPr>
          <a:xfrm>
            <a:off x="6096000" y="2814207"/>
            <a:ext cx="2442971" cy="1229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5000" b="1">
                <a:solidFill>
                  <a:prstClr val="black">
                    <a:lumMod val="75000"/>
                    <a:lumOff val="25000"/>
                  </a:prstClr>
                </a:solidFill>
              </a:rPr>
              <a:t>식문화</a:t>
            </a:r>
            <a:endParaRPr lang="ko-KR" altLang="en-US" sz="50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2500" i="1" kern="0">
                  <a:solidFill>
                    <a:srgbClr val="959ad2"/>
                  </a:solidFill>
                  <a:latin typeface="Tmon몬소리 Black"/>
                  <a:ea typeface="Tmon몬소리 Black"/>
                </a:rPr>
                <a:t>식문화</a:t>
              </a:r>
              <a:endParaRPr lang="ko-KR" altLang="en-US" sz="25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"/>
          <p:cNvSpPr/>
          <p:nvPr/>
        </p:nvSpPr>
        <p:spPr>
          <a:xfrm>
            <a:off x="1048335" y="2811818"/>
            <a:ext cx="2381249" cy="1214923"/>
          </a:xfrm>
          <a:prstGeom prst="homePlate">
            <a:avLst>
              <a:gd name="adj" fmla="val 41406"/>
            </a:avLst>
          </a:prstGeom>
          <a:solidFill>
            <a:srgbClr val="959ad2"/>
          </a:solidFill>
          <a:ln>
            <a:solidFill>
              <a:srgbClr val="959ad2"/>
            </a:solidFill>
          </a:ln>
          <a:effectLst>
            <a:outerShdw blurRad="76200" dist="76200" dir="81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200"/>
              <a:t>대도시들은 빠른 발전을 거듭</a:t>
            </a:r>
            <a:endParaRPr lang="ko-KR" altLang="en-US" sz="2200"/>
          </a:p>
        </p:txBody>
      </p:sp>
      <p:sp>
        <p:nvSpPr>
          <p:cNvPr id="130" name=""/>
          <p:cNvSpPr/>
          <p:nvPr/>
        </p:nvSpPr>
        <p:spPr>
          <a:xfrm>
            <a:off x="3714751" y="2821538"/>
            <a:ext cx="2381249" cy="1214923"/>
          </a:xfrm>
          <a:prstGeom prst="homePlate">
            <a:avLst>
              <a:gd name="adj" fmla="val 41406"/>
            </a:avLst>
          </a:prstGeom>
          <a:solidFill>
            <a:srgbClr val="959ad2"/>
          </a:solidFill>
          <a:ln>
            <a:solidFill>
              <a:srgbClr val="959ad2"/>
            </a:solidFill>
          </a:ln>
          <a:effectLst>
            <a:outerShdw blurRad="76200" dist="76200" dir="81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200"/>
              <a:t>대규모 공사 등 한밑천 잡아낼 건덕지가 많음</a:t>
            </a:r>
            <a:endParaRPr lang="ko-KR" altLang="en-US" sz="2200"/>
          </a:p>
        </p:txBody>
      </p:sp>
      <p:sp>
        <p:nvSpPr>
          <p:cNvPr id="131" name=""/>
          <p:cNvSpPr/>
          <p:nvPr/>
        </p:nvSpPr>
        <p:spPr>
          <a:xfrm>
            <a:off x="6517822" y="2802099"/>
            <a:ext cx="2381249" cy="1214923"/>
          </a:xfrm>
          <a:prstGeom prst="homePlate">
            <a:avLst>
              <a:gd name="adj" fmla="val 41406"/>
            </a:avLst>
          </a:prstGeom>
          <a:solidFill>
            <a:srgbClr val="959ad2"/>
          </a:solidFill>
          <a:ln>
            <a:solidFill>
              <a:srgbClr val="959ad2"/>
            </a:solidFill>
          </a:ln>
          <a:effectLst>
            <a:outerShdw blurRad="76200" dist="76200" dir="81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200"/>
              <a:t>전국에서 청년들이 상경</a:t>
            </a:r>
            <a:endParaRPr lang="ko-KR" altLang="en-US" sz="2200"/>
          </a:p>
        </p:txBody>
      </p:sp>
      <p:sp>
        <p:nvSpPr>
          <p:cNvPr id="132" name=""/>
          <p:cNvSpPr/>
          <p:nvPr/>
        </p:nvSpPr>
        <p:spPr>
          <a:xfrm>
            <a:off x="9181908" y="2802098"/>
            <a:ext cx="2381249" cy="1214923"/>
          </a:xfrm>
          <a:prstGeom prst="homePlate">
            <a:avLst>
              <a:gd name="adj" fmla="val 0"/>
            </a:avLst>
          </a:prstGeom>
          <a:solidFill>
            <a:srgbClr val="959ad2"/>
          </a:solidFill>
          <a:ln>
            <a:solidFill>
              <a:srgbClr val="959ad2"/>
            </a:solidFill>
          </a:ln>
          <a:effectLst>
            <a:outerShdw blurRad="76200" dist="76200" dir="81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000"/>
              <a:t>독신남 많이 거주</a:t>
            </a:r>
            <a:r>
              <a:rPr lang="en-US" altLang="ko-KR" sz="2000"/>
              <a:t>,</a:t>
            </a:r>
            <a:endParaRPr lang="en-US" altLang="ko-KR" sz="2000"/>
          </a:p>
          <a:p>
            <a:pPr algn="ctr">
              <a:defRPr/>
            </a:pPr>
            <a:r>
              <a:rPr lang="ko-KR" altLang="en-US" sz="2000"/>
              <a:t>패스트푸드와 비슷한 요식업이 발전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500">
        <p:checker dir="vert"/>
      </p:transition>
    </mc:Choice>
    <mc:Fallback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30" grpId="1" animBg="1"/>
      <p:bldP spid="131" grpId="2" animBg="1"/>
      <p:bldP spid="132" grpId="3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3000" b="1" kern="0">
                  <a:solidFill>
                    <a:schemeClr val="accent1">
                      <a:lumMod val="75000"/>
                    </a:schemeClr>
                  </a:solidFill>
                  <a:latin typeface="한컴산뜻돋움"/>
                  <a:ea typeface="한컴산뜻돋움"/>
                </a:rPr>
                <a:t>아즈치모모야마 시대의 설립</a:t>
              </a:r>
              <a:endParaRPr lang="ko-KR" altLang="en-US" sz="2800" b="1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직사각형 40"/>
          <p:cNvSpPr/>
          <p:nvPr/>
        </p:nvSpPr>
        <p:spPr>
          <a:xfrm>
            <a:off x="1208945" y="1560668"/>
            <a:ext cx="97253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800" b="1">
                <a:solidFill>
                  <a:schemeClr val="accent1">
                    <a:lumMod val="75000"/>
                  </a:schemeClr>
                </a:solidFill>
                <a:latin typeface="한컴산뜻돋움"/>
                <a:ea typeface="한컴산뜻돋움"/>
              </a:rPr>
              <a:t>아즈치모모야마 시대 </a:t>
            </a:r>
            <a:r>
              <a:rPr lang="ja-JP" altLang="en-US" sz="2800" b="1">
                <a:solidFill>
                  <a:schemeClr val="accent1">
                    <a:lumMod val="75000"/>
                  </a:schemeClr>
                </a:solidFill>
                <a:latin typeface="한컴산뜻돋움"/>
                <a:ea typeface="한컴산뜻돋움"/>
              </a:rPr>
              <a:t>安土桃山　</a:t>
            </a:r>
            <a:r>
              <a:rPr lang="ko-KR" altLang="en-US" sz="2800" b="1">
                <a:solidFill>
                  <a:schemeClr val="accent1">
                    <a:lumMod val="75000"/>
                  </a:schemeClr>
                </a:solidFill>
                <a:latin typeface="한컴산뜻돋움"/>
                <a:ea typeface="한컴산뜻돋움"/>
              </a:rPr>
              <a:t>    </a:t>
            </a:r>
            <a:endParaRPr lang="ko-KR" altLang="en-US" sz="2800" b="1">
              <a:solidFill>
                <a:schemeClr val="accent1">
                  <a:lumMod val="75000"/>
                </a:schemeClr>
              </a:solidFill>
              <a:latin typeface="한컴산뜻돋움"/>
              <a:ea typeface="한컴산뜻돋움"/>
            </a:endParaRPr>
          </a:p>
          <a:p>
            <a:pPr algn="ctr">
              <a:defRPr/>
            </a:pPr>
            <a:r>
              <a:rPr lang="en-US" altLang="ko-KR" sz="1600" b="1">
                <a:solidFill>
                  <a:prstClr val="black">
                    <a:lumMod val="65000"/>
                    <a:lumOff val="35000"/>
                  </a:prstClr>
                </a:solidFill>
                <a:latin typeface="한컴산뜻돋움"/>
                <a:ea typeface="한컴산뜻돋움"/>
              </a:rPr>
              <a:t>1573</a:t>
            </a:r>
            <a:r>
              <a:rPr lang="ko-KR" altLang="en-US" sz="1600" b="1">
                <a:solidFill>
                  <a:prstClr val="black">
                    <a:lumMod val="65000"/>
                    <a:lumOff val="35000"/>
                  </a:prstClr>
                </a:solidFill>
                <a:latin typeface="한컴산뜻돋움"/>
                <a:ea typeface="한컴산뜻돋움"/>
              </a:rPr>
              <a:t>년 </a:t>
            </a:r>
            <a:r>
              <a:rPr lang="en-US" altLang="ko-KR" sz="1600" b="1">
                <a:solidFill>
                  <a:prstClr val="black">
                    <a:lumMod val="65000"/>
                    <a:lumOff val="35000"/>
                  </a:prstClr>
                </a:solidFill>
                <a:latin typeface="한컴산뜻돋움"/>
                <a:ea typeface="한컴산뜻돋움"/>
              </a:rPr>
              <a:t>– 1603</a:t>
            </a:r>
            <a:r>
              <a:rPr lang="ko-KR" altLang="en-US" sz="1600" b="1">
                <a:solidFill>
                  <a:prstClr val="black">
                    <a:lumMod val="65000"/>
                    <a:lumOff val="35000"/>
                  </a:prstClr>
                </a:solidFill>
                <a:latin typeface="한컴산뜻돋움"/>
                <a:ea typeface="한컴산뜻돋움"/>
              </a:rPr>
              <a:t>년</a:t>
            </a:r>
            <a:endParaRPr lang="en-US" altLang="ko-KR" sz="1600" b="1">
              <a:solidFill>
                <a:prstClr val="black">
                  <a:lumMod val="65000"/>
                  <a:lumOff val="35000"/>
                </a:prstClr>
              </a:solidFill>
              <a:latin typeface="한컴산뜻돋움"/>
              <a:ea typeface="한컴산뜻돋움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0487" y="2840305"/>
            <a:ext cx="63580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r>
              <a:rPr lang="ko-KR" altLang="en-US" sz="2400" b="1">
                <a:latin typeface="한컴산뜻돋움"/>
                <a:ea typeface="한컴산뜻돋움"/>
              </a:rPr>
              <a:t>오다 노부나가와 도요토미 히데요시가 </a:t>
            </a:r>
            <a:endParaRPr lang="ko-KR" altLang="en-US" sz="2400" b="1">
              <a:latin typeface="한컴산뜻돋움"/>
              <a:ea typeface="한컴산뜻돋움"/>
            </a:endParaRPr>
          </a:p>
          <a:p>
            <a:pPr algn="just">
              <a:defRPr/>
            </a:pPr>
            <a:r>
              <a:rPr lang="ko-KR" altLang="en-US" sz="2400" b="1">
                <a:latin typeface="한컴산뜻돋움"/>
                <a:ea typeface="한컴산뜻돋움"/>
              </a:rPr>
              <a:t>     정권을 장악한 시대</a:t>
            </a:r>
            <a:endParaRPr lang="ko-KR" altLang="en-US" sz="2400" b="1">
              <a:latin typeface="한컴산뜻돋움"/>
              <a:ea typeface="한컴산뜻돋움"/>
            </a:endParaRPr>
          </a:p>
          <a:p>
            <a:pPr algn="just">
              <a:defRPr/>
            </a:pPr>
            <a:endParaRPr lang="en-US" altLang="ko-KR" sz="2400" b="1">
              <a:latin typeface="한컴산뜻돋움"/>
              <a:ea typeface="한컴산뜻돋움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ko-KR" altLang="en-US" sz="2400" b="1">
                <a:latin typeface="한컴산뜻돋움"/>
                <a:ea typeface="한컴산뜻돋움"/>
              </a:rPr>
              <a:t>오다 노부나가 교토 상경</a:t>
            </a:r>
            <a:r>
              <a:rPr lang="en-US" altLang="ko-KR" sz="2400" b="1">
                <a:latin typeface="한컴산뜻돋움"/>
                <a:ea typeface="한컴산뜻돋움"/>
              </a:rPr>
              <a:t>~</a:t>
            </a:r>
            <a:r>
              <a:rPr lang="ko-KR" altLang="en-US" sz="2400" b="1">
                <a:latin typeface="한컴산뜻돋움"/>
                <a:ea typeface="한컴산뜻돋움"/>
              </a:rPr>
              <a:t>세키가하라 전투</a:t>
            </a:r>
            <a:endParaRPr lang="ko-KR" altLang="en-US" sz="2400" b="1">
              <a:latin typeface="한컴산뜻돋움"/>
              <a:ea typeface="한컴산뜻돋움"/>
            </a:endParaRPr>
          </a:p>
          <a:p>
            <a:pPr algn="just">
              <a:defRPr/>
            </a:pPr>
            <a:endParaRPr lang="en-US" altLang="ko-KR" sz="2400" b="1">
              <a:latin typeface="한컴산뜻돋움"/>
              <a:ea typeface="한컴산뜻돋움"/>
            </a:endParaRPr>
          </a:p>
          <a:p>
            <a:pPr algn="just">
              <a:defRPr/>
            </a:pPr>
            <a:endParaRPr lang="en-US" altLang="ko-KR" sz="2400" b="1">
              <a:latin typeface="한컴산뜻돋움"/>
              <a:ea typeface="한컴산뜻돋움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ko-KR" altLang="en-US" sz="2400" b="1">
                <a:latin typeface="한컴산뜻돋움"/>
                <a:ea typeface="한컴산뜻돋움"/>
              </a:rPr>
              <a:t>그들의 거성의 이름에서 유래되었음</a:t>
            </a:r>
            <a:endParaRPr lang="ko-KR" altLang="en-US" sz="2400" b="1">
              <a:latin typeface="한컴산뜻돋움"/>
              <a:ea typeface="한컴산뜻돋움"/>
            </a:endParaRPr>
          </a:p>
          <a:p>
            <a:pPr algn="just">
              <a:defRPr/>
            </a:pPr>
            <a:r>
              <a:rPr lang="en-US" altLang="ko-KR" sz="2400" b="1">
                <a:latin typeface="한컴산뜻돋움"/>
                <a:ea typeface="한컴산뜻돋움"/>
              </a:rPr>
              <a:t>    ( </a:t>
            </a:r>
            <a:r>
              <a:rPr lang="ko-KR" altLang="en-US" sz="2400" b="1">
                <a:latin typeface="한컴산뜻돋움"/>
                <a:ea typeface="한컴산뜻돋움"/>
              </a:rPr>
              <a:t>아즈치성과 후시미성의 별칭인 모모야마성 </a:t>
            </a:r>
            <a:r>
              <a:rPr lang="en-US" altLang="ko-KR" sz="2400" b="1">
                <a:latin typeface="한컴산뜻돋움"/>
                <a:ea typeface="한컴산뜻돋움"/>
              </a:rPr>
              <a:t>)</a:t>
            </a:r>
            <a:endParaRPr lang="ko-KR" altLang="en-US" sz="2400" b="1">
              <a:latin typeface="한컴산뜻돋움"/>
              <a:ea typeface="한컴산뜻돋움"/>
            </a:endParaRPr>
          </a:p>
        </p:txBody>
      </p:sp>
      <p:pic>
        <p:nvPicPr>
          <p:cNvPr id="34" name="그림 33" descr="야외, 하늘, 건물, 나무이(가) 표시된 사진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149787" y="1714301"/>
            <a:ext cx="3143250" cy="2095500"/>
          </a:xfrm>
          <a:prstGeom prst="rect">
            <a:avLst/>
          </a:prstGeom>
        </p:spPr>
      </p:pic>
      <p:pic>
        <p:nvPicPr>
          <p:cNvPr id="38" name="그림 37" descr="야외, 하늘, 중국 건축, 일본 건축이(가) 표시된 사진  자동 생성된 설명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156469" y="4156860"/>
            <a:ext cx="3143250" cy="2077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2500" i="1" kern="0">
                  <a:solidFill>
                    <a:srgbClr val="959ad2"/>
                  </a:solidFill>
                  <a:latin typeface="Tmon몬소리 Black"/>
                  <a:ea typeface="Tmon몬소리 Black"/>
                </a:rPr>
                <a:t>식문화</a:t>
              </a:r>
              <a:endParaRPr lang="ko-KR" altLang="en-US" sz="25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직사각형 39"/>
          <p:cNvSpPr/>
          <p:nvPr/>
        </p:nvSpPr>
        <p:spPr>
          <a:xfrm>
            <a:off x="1070627" y="2019689"/>
            <a:ext cx="5542583" cy="393700"/>
          </a:xfrm>
          <a:prstGeom prst="rect">
            <a:avLst/>
          </a:prstGeom>
          <a:solidFill>
            <a:srgbClr val="ff919c"/>
          </a:solidFill>
          <a:ln>
            <a:noFill/>
          </a:ln>
          <a:effectLst>
            <a:outerShdw blurRad="76200" dist="762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>
                <a:solidFill>
                  <a:prstClr val="white"/>
                </a:solidFill>
              </a:rPr>
              <a:t>17</a:t>
            </a:r>
            <a:r>
              <a:rPr lang="ko-KR" altLang="en-US" sz="2000" b="1">
                <a:solidFill>
                  <a:prstClr val="white"/>
                </a:solidFill>
              </a:rPr>
              <a:t>세기 에도</a:t>
            </a:r>
            <a:r>
              <a:rPr lang="en-US" altLang="ko-KR" sz="2000" b="1">
                <a:solidFill>
                  <a:prstClr val="white"/>
                </a:solidFill>
              </a:rPr>
              <a:t>,</a:t>
            </a:r>
            <a:r>
              <a:rPr lang="ko-KR" altLang="en-US" sz="2000" b="1">
                <a:solidFill>
                  <a:prstClr val="white"/>
                </a:solidFill>
              </a:rPr>
              <a:t> 서민 대상의 요리전문점 첫 등장</a:t>
            </a:r>
            <a:endParaRPr lang="ko-KR" altLang="en-US" sz="2000" b="1">
              <a:solidFill>
                <a:prstClr val="white"/>
              </a:solidFill>
            </a:endParaRPr>
          </a:p>
        </p:txBody>
      </p:sp>
      <p:sp>
        <p:nvSpPr>
          <p:cNvPr id="135" name="직사각형 39"/>
          <p:cNvSpPr/>
          <p:nvPr/>
        </p:nvSpPr>
        <p:spPr>
          <a:xfrm>
            <a:off x="1070627" y="2736865"/>
            <a:ext cx="5542583" cy="393700"/>
          </a:xfrm>
          <a:prstGeom prst="rect">
            <a:avLst/>
          </a:prstGeom>
          <a:solidFill>
            <a:srgbClr val="ff919c"/>
          </a:solidFill>
          <a:ln>
            <a:noFill/>
          </a:ln>
          <a:effectLst>
            <a:outerShdw blurRad="76200" dist="762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000" b="1">
                <a:solidFill>
                  <a:prstClr val="white"/>
                </a:solidFill>
              </a:rPr>
              <a:t>에도 시대 대도시</a:t>
            </a:r>
            <a:r>
              <a:rPr lang="en-US" altLang="ko-KR" sz="2000" b="1">
                <a:solidFill>
                  <a:prstClr val="white"/>
                </a:solidFill>
              </a:rPr>
              <a:t>,</a:t>
            </a:r>
            <a:r>
              <a:rPr lang="ko-KR" altLang="en-US" sz="2000" b="1">
                <a:solidFill>
                  <a:prstClr val="white"/>
                </a:solidFill>
              </a:rPr>
              <a:t> 노점 음식 천국</a:t>
            </a:r>
            <a:endParaRPr lang="ko-KR" altLang="en-US" sz="2000" b="1">
              <a:solidFill>
                <a:prstClr val="white"/>
              </a:solidFill>
            </a:endParaRPr>
          </a:p>
        </p:txBody>
      </p:sp>
      <p:grpSp>
        <p:nvGrpSpPr>
          <p:cNvPr id="140" name=""/>
          <p:cNvGrpSpPr/>
          <p:nvPr/>
        </p:nvGrpSpPr>
        <p:grpSpPr>
          <a:xfrm rot="0">
            <a:off x="7005030" y="2019688"/>
            <a:ext cx="4637557" cy="2874076"/>
            <a:chOff x="6975571" y="3428999"/>
            <a:chExt cx="4637557" cy="2874076"/>
          </a:xfrm>
        </p:grpSpPr>
        <p:sp>
          <p:nvSpPr>
            <p:cNvPr id="136" name="자유형: 도형 49"/>
            <p:cNvSpPr/>
            <p:nvPr/>
          </p:nvSpPr>
          <p:spPr>
            <a:xfrm>
              <a:off x="6975571" y="3428999"/>
              <a:ext cx="4621978" cy="2874076"/>
            </a:xfrm>
            <a:custGeom>
              <a:avLst/>
              <a:gdLst>
                <a:gd name="connsiteX0" fmla="*/ 826318 w 2851449"/>
                <a:gd name="connsiteY0" fmla="*/ 0 h 1652636"/>
                <a:gd name="connsiteX1" fmla="*/ 2025131 w 2851449"/>
                <a:gd name="connsiteY1" fmla="*/ 0 h 1652636"/>
                <a:gd name="connsiteX2" fmla="*/ 2851449 w 2851449"/>
                <a:gd name="connsiteY2" fmla="*/ 826318 h 1652636"/>
                <a:gd name="connsiteX3" fmla="*/ 2849373 w 2851449"/>
                <a:gd name="connsiteY3" fmla="*/ 846914 h 1652636"/>
                <a:gd name="connsiteX4" fmla="*/ 2851448 w 2851449"/>
                <a:gd name="connsiteY4" fmla="*/ 844839 h 1652636"/>
                <a:gd name="connsiteX5" fmla="*/ 2851448 w 2851449"/>
                <a:gd name="connsiteY5" fmla="*/ 1652636 h 1652636"/>
                <a:gd name="connsiteX6" fmla="*/ 2043651 w 2851449"/>
                <a:gd name="connsiteY6" fmla="*/ 1652636 h 1652636"/>
                <a:gd name="connsiteX7" fmla="*/ 2044636 w 2851449"/>
                <a:gd name="connsiteY7" fmla="*/ 1651651 h 1652636"/>
                <a:gd name="connsiteX8" fmla="*/ 2025131 w 2851449"/>
                <a:gd name="connsiteY8" fmla="*/ 1652636 h 1652636"/>
                <a:gd name="connsiteX9" fmla="*/ 826318 w 2851449"/>
                <a:gd name="connsiteY9" fmla="*/ 1652636 h 1652636"/>
                <a:gd name="connsiteX10" fmla="*/ 0 w 2851449"/>
                <a:gd name="connsiteY10" fmla="*/ 826318 h 1652636"/>
                <a:gd name="connsiteX11" fmla="*/ 826318 w 2851449"/>
                <a:gd name="connsiteY11" fmla="*/ 0 h 16526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1449" h="1652636">
                  <a:moveTo>
                    <a:pt x="826318" y="0"/>
                  </a:moveTo>
                  <a:lnTo>
                    <a:pt x="2025131" y="0"/>
                  </a:lnTo>
                  <a:cubicBezTo>
                    <a:pt x="2481494" y="0"/>
                    <a:pt x="2851449" y="369955"/>
                    <a:pt x="2851449" y="826318"/>
                  </a:cubicBezTo>
                  <a:lnTo>
                    <a:pt x="2849373" y="846914"/>
                  </a:lnTo>
                  <a:lnTo>
                    <a:pt x="2851448" y="844839"/>
                  </a:lnTo>
                  <a:lnTo>
                    <a:pt x="2851448" y="1652636"/>
                  </a:lnTo>
                  <a:lnTo>
                    <a:pt x="2043651" y="1652636"/>
                  </a:lnTo>
                  <a:lnTo>
                    <a:pt x="2044636" y="1651651"/>
                  </a:lnTo>
                  <a:lnTo>
                    <a:pt x="2025131" y="1652636"/>
                  </a:lnTo>
                  <a:lnTo>
                    <a:pt x="826318" y="1652636"/>
                  </a:lnTo>
                  <a:cubicBezTo>
                    <a:pt x="369955" y="1652636"/>
                    <a:pt x="0" y="1282681"/>
                    <a:pt x="0" y="826318"/>
                  </a:cubicBezTo>
                  <a:cubicBezTo>
                    <a:pt x="0" y="369955"/>
                    <a:pt x="369955" y="0"/>
                    <a:pt x="826318" y="0"/>
                  </a:cubicBezTo>
                  <a:close/>
                </a:path>
              </a:pathLst>
            </a:custGeom>
            <a:blipFill rotWithShape="1">
              <a:blip r:embed="rId3">
                <a:alphaModFix/>
                <a:lum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90500" dist="127000" dir="2700000" algn="tl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latinLnBrk="0">
                <a:defRPr/>
              </a:pPr>
              <a:endParaRPr lang="ko-KR" altLang="en-US" sz="14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37" name="직각 삼각형 56"/>
            <p:cNvSpPr/>
            <p:nvPr/>
          </p:nvSpPr>
          <p:spPr>
            <a:xfrm flipH="1">
              <a:off x="10507419" y="5535810"/>
              <a:ext cx="1105709" cy="758325"/>
            </a:xfrm>
            <a:prstGeom prst="rtTriangle">
              <a:avLst/>
            </a:prstGeom>
            <a:solidFill>
              <a:srgbClr val="ff9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anchor="ctr"/>
            <a:lstStyle/>
            <a:p>
              <a:pPr algn="ctr">
                <a:defRPr/>
              </a:pPr>
              <a:r>
                <a:rPr lang="ko-KR" altLang="en-US" sz="1200" b="1">
                  <a:solidFill>
                    <a:prstClr val="white"/>
                  </a:solidFill>
                </a:rPr>
                <a:t>장어꼬치</a:t>
              </a:r>
              <a:endParaRPr lang="ko-KR" altLang="en-US" sz="12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143" name=""/>
          <p:cNvGrpSpPr/>
          <p:nvPr/>
        </p:nvGrpSpPr>
        <p:grpSpPr>
          <a:xfrm rot="0">
            <a:off x="7005225" y="2019689"/>
            <a:ext cx="4621978" cy="2874076"/>
            <a:chOff x="988428" y="3428999"/>
            <a:chExt cx="4621978" cy="2874076"/>
          </a:xfrm>
        </p:grpSpPr>
        <p:sp>
          <p:nvSpPr>
            <p:cNvPr id="138" name="자유형: 도형 49"/>
            <p:cNvSpPr/>
            <p:nvPr/>
          </p:nvSpPr>
          <p:spPr>
            <a:xfrm>
              <a:off x="988428" y="3428999"/>
              <a:ext cx="4621978" cy="2874076"/>
            </a:xfrm>
            <a:custGeom>
              <a:avLst/>
              <a:gdLst>
                <a:gd name="connsiteX0" fmla="*/ 826318 w 2851449"/>
                <a:gd name="connsiteY0" fmla="*/ 0 h 1652636"/>
                <a:gd name="connsiteX1" fmla="*/ 2025131 w 2851449"/>
                <a:gd name="connsiteY1" fmla="*/ 0 h 1652636"/>
                <a:gd name="connsiteX2" fmla="*/ 2851449 w 2851449"/>
                <a:gd name="connsiteY2" fmla="*/ 826318 h 1652636"/>
                <a:gd name="connsiteX3" fmla="*/ 2849373 w 2851449"/>
                <a:gd name="connsiteY3" fmla="*/ 846914 h 1652636"/>
                <a:gd name="connsiteX4" fmla="*/ 2851448 w 2851449"/>
                <a:gd name="connsiteY4" fmla="*/ 844839 h 1652636"/>
                <a:gd name="connsiteX5" fmla="*/ 2851448 w 2851449"/>
                <a:gd name="connsiteY5" fmla="*/ 1652636 h 1652636"/>
                <a:gd name="connsiteX6" fmla="*/ 2043651 w 2851449"/>
                <a:gd name="connsiteY6" fmla="*/ 1652636 h 1652636"/>
                <a:gd name="connsiteX7" fmla="*/ 2044636 w 2851449"/>
                <a:gd name="connsiteY7" fmla="*/ 1651651 h 1652636"/>
                <a:gd name="connsiteX8" fmla="*/ 2025131 w 2851449"/>
                <a:gd name="connsiteY8" fmla="*/ 1652636 h 1652636"/>
                <a:gd name="connsiteX9" fmla="*/ 826318 w 2851449"/>
                <a:gd name="connsiteY9" fmla="*/ 1652636 h 1652636"/>
                <a:gd name="connsiteX10" fmla="*/ 0 w 2851449"/>
                <a:gd name="connsiteY10" fmla="*/ 826318 h 1652636"/>
                <a:gd name="connsiteX11" fmla="*/ 826318 w 2851449"/>
                <a:gd name="connsiteY11" fmla="*/ 0 h 16526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1449" h="1652636">
                  <a:moveTo>
                    <a:pt x="826318" y="0"/>
                  </a:moveTo>
                  <a:lnTo>
                    <a:pt x="2025131" y="0"/>
                  </a:lnTo>
                  <a:cubicBezTo>
                    <a:pt x="2481494" y="0"/>
                    <a:pt x="2851449" y="369955"/>
                    <a:pt x="2851449" y="826318"/>
                  </a:cubicBezTo>
                  <a:lnTo>
                    <a:pt x="2849373" y="846914"/>
                  </a:lnTo>
                  <a:lnTo>
                    <a:pt x="2851448" y="844839"/>
                  </a:lnTo>
                  <a:lnTo>
                    <a:pt x="2851448" y="1652636"/>
                  </a:lnTo>
                  <a:lnTo>
                    <a:pt x="2043651" y="1652636"/>
                  </a:lnTo>
                  <a:lnTo>
                    <a:pt x="2044636" y="1651651"/>
                  </a:lnTo>
                  <a:lnTo>
                    <a:pt x="2025131" y="1652636"/>
                  </a:lnTo>
                  <a:lnTo>
                    <a:pt x="826318" y="1652636"/>
                  </a:lnTo>
                  <a:cubicBezTo>
                    <a:pt x="369955" y="1652636"/>
                    <a:pt x="0" y="1282681"/>
                    <a:pt x="0" y="826318"/>
                  </a:cubicBezTo>
                  <a:cubicBezTo>
                    <a:pt x="0" y="369955"/>
                    <a:pt x="369955" y="0"/>
                    <a:pt x="826318" y="0"/>
                  </a:cubicBezTo>
                  <a:close/>
                </a:path>
              </a:pathLst>
            </a:custGeom>
            <a:blipFill rotWithShape="1">
              <a:blip r:embed="rId4">
                <a:alphaModFix/>
                <a:lum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90500" dist="127000" dir="2700000" algn="tl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latinLnBrk="0">
                <a:defRPr/>
              </a:pPr>
              <a:endParaRPr lang="ko-KR" altLang="en-US" sz="14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39" name="직각 삼각형 56"/>
            <p:cNvSpPr/>
            <p:nvPr/>
          </p:nvSpPr>
          <p:spPr>
            <a:xfrm flipH="1">
              <a:off x="4229082" y="5535810"/>
              <a:ext cx="1377852" cy="758325"/>
            </a:xfrm>
            <a:prstGeom prst="rtTriangle">
              <a:avLst/>
            </a:prstGeom>
            <a:solidFill>
              <a:srgbClr val="ff9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anchor="ctr"/>
            <a:lstStyle/>
            <a:p>
              <a:pPr algn="ctr">
                <a:defRPr/>
              </a:pPr>
              <a:r>
                <a:rPr lang="ko-KR" altLang="en-US" sz="1200" b="1">
                  <a:solidFill>
                    <a:prstClr val="white"/>
                  </a:solidFill>
                </a:rPr>
                <a:t>오징어</a:t>
              </a:r>
              <a:endParaRPr lang="ko-KR" altLang="en-US" sz="1200" b="1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ko-KR" altLang="en-US" sz="1200" b="1">
                  <a:solidFill>
                    <a:prstClr val="white"/>
                  </a:solidFill>
                </a:rPr>
                <a:t>구이</a:t>
              </a:r>
              <a:endParaRPr lang="ko-KR" altLang="en-US" sz="12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159" name=""/>
          <p:cNvGrpSpPr/>
          <p:nvPr/>
        </p:nvGrpSpPr>
        <p:grpSpPr>
          <a:xfrm rot="0">
            <a:off x="7014749" y="2000639"/>
            <a:ext cx="4621978" cy="2874076"/>
            <a:chOff x="988428" y="563864"/>
            <a:chExt cx="4621978" cy="2874076"/>
          </a:xfrm>
        </p:grpSpPr>
        <p:sp>
          <p:nvSpPr>
            <p:cNvPr id="141" name="자유형: 도형 49"/>
            <p:cNvSpPr/>
            <p:nvPr/>
          </p:nvSpPr>
          <p:spPr>
            <a:xfrm>
              <a:off x="988428" y="563864"/>
              <a:ext cx="4621978" cy="2874076"/>
            </a:xfrm>
            <a:custGeom>
              <a:avLst/>
              <a:gdLst>
                <a:gd name="connsiteX0" fmla="*/ 826318 w 2851449"/>
                <a:gd name="connsiteY0" fmla="*/ 0 h 1652636"/>
                <a:gd name="connsiteX1" fmla="*/ 2025131 w 2851449"/>
                <a:gd name="connsiteY1" fmla="*/ 0 h 1652636"/>
                <a:gd name="connsiteX2" fmla="*/ 2851449 w 2851449"/>
                <a:gd name="connsiteY2" fmla="*/ 826318 h 1652636"/>
                <a:gd name="connsiteX3" fmla="*/ 2849373 w 2851449"/>
                <a:gd name="connsiteY3" fmla="*/ 846914 h 1652636"/>
                <a:gd name="connsiteX4" fmla="*/ 2851448 w 2851449"/>
                <a:gd name="connsiteY4" fmla="*/ 844839 h 1652636"/>
                <a:gd name="connsiteX5" fmla="*/ 2851448 w 2851449"/>
                <a:gd name="connsiteY5" fmla="*/ 1652636 h 1652636"/>
                <a:gd name="connsiteX6" fmla="*/ 2043651 w 2851449"/>
                <a:gd name="connsiteY6" fmla="*/ 1652636 h 1652636"/>
                <a:gd name="connsiteX7" fmla="*/ 2044636 w 2851449"/>
                <a:gd name="connsiteY7" fmla="*/ 1651651 h 1652636"/>
                <a:gd name="connsiteX8" fmla="*/ 2025131 w 2851449"/>
                <a:gd name="connsiteY8" fmla="*/ 1652636 h 1652636"/>
                <a:gd name="connsiteX9" fmla="*/ 826318 w 2851449"/>
                <a:gd name="connsiteY9" fmla="*/ 1652636 h 1652636"/>
                <a:gd name="connsiteX10" fmla="*/ 0 w 2851449"/>
                <a:gd name="connsiteY10" fmla="*/ 826318 h 1652636"/>
                <a:gd name="connsiteX11" fmla="*/ 826318 w 2851449"/>
                <a:gd name="connsiteY11" fmla="*/ 0 h 16526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1449" h="1652636">
                  <a:moveTo>
                    <a:pt x="826318" y="0"/>
                  </a:moveTo>
                  <a:lnTo>
                    <a:pt x="2025131" y="0"/>
                  </a:lnTo>
                  <a:cubicBezTo>
                    <a:pt x="2481494" y="0"/>
                    <a:pt x="2851449" y="369955"/>
                    <a:pt x="2851449" y="826318"/>
                  </a:cubicBezTo>
                  <a:lnTo>
                    <a:pt x="2849373" y="846914"/>
                  </a:lnTo>
                  <a:lnTo>
                    <a:pt x="2851448" y="844839"/>
                  </a:lnTo>
                  <a:lnTo>
                    <a:pt x="2851448" y="1652636"/>
                  </a:lnTo>
                  <a:lnTo>
                    <a:pt x="2043651" y="1652636"/>
                  </a:lnTo>
                  <a:lnTo>
                    <a:pt x="2044636" y="1651651"/>
                  </a:lnTo>
                  <a:lnTo>
                    <a:pt x="2025131" y="1652636"/>
                  </a:lnTo>
                  <a:lnTo>
                    <a:pt x="826318" y="1652636"/>
                  </a:lnTo>
                  <a:cubicBezTo>
                    <a:pt x="369955" y="1652636"/>
                    <a:pt x="0" y="1282681"/>
                    <a:pt x="0" y="826318"/>
                  </a:cubicBezTo>
                  <a:cubicBezTo>
                    <a:pt x="0" y="369955"/>
                    <a:pt x="369955" y="0"/>
                    <a:pt x="826318" y="0"/>
                  </a:cubicBezTo>
                  <a:close/>
                </a:path>
              </a:pathLst>
            </a:custGeom>
            <a:blipFill rotWithShape="1">
              <a:blip r:embed="rId5">
                <a:alphaModFix/>
                <a:lum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90500" dist="127000" dir="2700000" algn="tl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latinLnBrk="0">
                <a:defRPr/>
              </a:pPr>
              <a:endParaRPr lang="ko-KR" altLang="en-US" sz="14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42" name="직각 삼각형 56"/>
            <p:cNvSpPr/>
            <p:nvPr/>
          </p:nvSpPr>
          <p:spPr>
            <a:xfrm flipH="1">
              <a:off x="4277680" y="2670675"/>
              <a:ext cx="1329255" cy="758325"/>
            </a:xfrm>
            <a:prstGeom prst="rtTriangle">
              <a:avLst/>
            </a:prstGeom>
            <a:solidFill>
              <a:srgbClr val="ff9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anchor="ctr"/>
            <a:lstStyle/>
            <a:p>
              <a:pPr algn="ctr">
                <a:defRPr/>
              </a:pPr>
              <a:r>
                <a:rPr lang="ko-KR" altLang="en-US" sz="1200" b="1">
                  <a:solidFill>
                    <a:prstClr val="white"/>
                  </a:solidFill>
                </a:rPr>
                <a:t>오뎅</a:t>
              </a:r>
              <a:endParaRPr lang="ko-KR" altLang="en-US" sz="12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146" name=""/>
          <p:cNvGrpSpPr/>
          <p:nvPr/>
        </p:nvGrpSpPr>
        <p:grpSpPr>
          <a:xfrm rot="0">
            <a:off x="7004641" y="2000639"/>
            <a:ext cx="4621978" cy="2874076"/>
            <a:chOff x="988428" y="3314450"/>
            <a:chExt cx="4621978" cy="2874076"/>
          </a:xfrm>
        </p:grpSpPr>
        <p:sp>
          <p:nvSpPr>
            <p:cNvPr id="144" name="자유형: 도형 49"/>
            <p:cNvSpPr/>
            <p:nvPr/>
          </p:nvSpPr>
          <p:spPr>
            <a:xfrm>
              <a:off x="988428" y="3314450"/>
              <a:ext cx="4621978" cy="2874076"/>
            </a:xfrm>
            <a:custGeom>
              <a:avLst/>
              <a:gdLst>
                <a:gd name="connsiteX0" fmla="*/ 826318 w 2851449"/>
                <a:gd name="connsiteY0" fmla="*/ 0 h 1652636"/>
                <a:gd name="connsiteX1" fmla="*/ 2025131 w 2851449"/>
                <a:gd name="connsiteY1" fmla="*/ 0 h 1652636"/>
                <a:gd name="connsiteX2" fmla="*/ 2851449 w 2851449"/>
                <a:gd name="connsiteY2" fmla="*/ 826318 h 1652636"/>
                <a:gd name="connsiteX3" fmla="*/ 2849373 w 2851449"/>
                <a:gd name="connsiteY3" fmla="*/ 846914 h 1652636"/>
                <a:gd name="connsiteX4" fmla="*/ 2851448 w 2851449"/>
                <a:gd name="connsiteY4" fmla="*/ 844839 h 1652636"/>
                <a:gd name="connsiteX5" fmla="*/ 2851448 w 2851449"/>
                <a:gd name="connsiteY5" fmla="*/ 1652636 h 1652636"/>
                <a:gd name="connsiteX6" fmla="*/ 2043651 w 2851449"/>
                <a:gd name="connsiteY6" fmla="*/ 1652636 h 1652636"/>
                <a:gd name="connsiteX7" fmla="*/ 2044636 w 2851449"/>
                <a:gd name="connsiteY7" fmla="*/ 1651651 h 1652636"/>
                <a:gd name="connsiteX8" fmla="*/ 2025131 w 2851449"/>
                <a:gd name="connsiteY8" fmla="*/ 1652636 h 1652636"/>
                <a:gd name="connsiteX9" fmla="*/ 826318 w 2851449"/>
                <a:gd name="connsiteY9" fmla="*/ 1652636 h 1652636"/>
                <a:gd name="connsiteX10" fmla="*/ 0 w 2851449"/>
                <a:gd name="connsiteY10" fmla="*/ 826318 h 1652636"/>
                <a:gd name="connsiteX11" fmla="*/ 826318 w 2851449"/>
                <a:gd name="connsiteY11" fmla="*/ 0 h 16526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1449" h="1652636">
                  <a:moveTo>
                    <a:pt x="826318" y="0"/>
                  </a:moveTo>
                  <a:lnTo>
                    <a:pt x="2025131" y="0"/>
                  </a:lnTo>
                  <a:cubicBezTo>
                    <a:pt x="2481494" y="0"/>
                    <a:pt x="2851449" y="369955"/>
                    <a:pt x="2851449" y="826318"/>
                  </a:cubicBezTo>
                  <a:lnTo>
                    <a:pt x="2849373" y="846914"/>
                  </a:lnTo>
                  <a:lnTo>
                    <a:pt x="2851448" y="844839"/>
                  </a:lnTo>
                  <a:lnTo>
                    <a:pt x="2851448" y="1652636"/>
                  </a:lnTo>
                  <a:lnTo>
                    <a:pt x="2043651" y="1652636"/>
                  </a:lnTo>
                  <a:lnTo>
                    <a:pt x="2044636" y="1651651"/>
                  </a:lnTo>
                  <a:lnTo>
                    <a:pt x="2025131" y="1652636"/>
                  </a:lnTo>
                  <a:lnTo>
                    <a:pt x="826318" y="1652636"/>
                  </a:lnTo>
                  <a:cubicBezTo>
                    <a:pt x="369955" y="1652636"/>
                    <a:pt x="0" y="1282681"/>
                    <a:pt x="0" y="826318"/>
                  </a:cubicBezTo>
                  <a:cubicBezTo>
                    <a:pt x="0" y="369955"/>
                    <a:pt x="369955" y="0"/>
                    <a:pt x="826318" y="0"/>
                  </a:cubicBezTo>
                  <a:close/>
                </a:path>
              </a:pathLst>
            </a:custGeom>
            <a:blipFill rotWithShape="1">
              <a:blip r:embed="rId6">
                <a:alphaModFix/>
                <a:lum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90500" dist="127000" dir="2700000" algn="tl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latinLnBrk="0">
                <a:defRPr/>
              </a:pPr>
              <a:endParaRPr lang="ko-KR" altLang="en-US" sz="14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45" name="직각 삼각형 56"/>
            <p:cNvSpPr/>
            <p:nvPr/>
          </p:nvSpPr>
          <p:spPr>
            <a:xfrm flipH="1">
              <a:off x="4501226" y="5421261"/>
              <a:ext cx="1105709" cy="758325"/>
            </a:xfrm>
            <a:prstGeom prst="rtTriangle">
              <a:avLst/>
            </a:prstGeom>
            <a:solidFill>
              <a:srgbClr val="ff9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anchor="ctr"/>
            <a:lstStyle/>
            <a:p>
              <a:pPr algn="ctr">
                <a:defRPr/>
              </a:pPr>
              <a:r>
                <a:rPr lang="ko-KR" altLang="en-US" sz="1200" b="1">
                  <a:solidFill>
                    <a:prstClr val="white"/>
                  </a:solidFill>
                </a:rPr>
                <a:t>우동</a:t>
              </a:r>
              <a:endParaRPr lang="ko-KR" altLang="en-US" sz="12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149" name=""/>
          <p:cNvGrpSpPr/>
          <p:nvPr/>
        </p:nvGrpSpPr>
        <p:grpSpPr>
          <a:xfrm rot="0">
            <a:off x="7005029" y="2010164"/>
            <a:ext cx="4621978" cy="2874076"/>
            <a:chOff x="6615954" y="563864"/>
            <a:chExt cx="4621978" cy="2874076"/>
          </a:xfrm>
        </p:grpSpPr>
        <p:sp>
          <p:nvSpPr>
            <p:cNvPr id="147" name="자유형: 도형 49"/>
            <p:cNvSpPr/>
            <p:nvPr/>
          </p:nvSpPr>
          <p:spPr>
            <a:xfrm>
              <a:off x="6615954" y="563864"/>
              <a:ext cx="4621978" cy="2874076"/>
            </a:xfrm>
            <a:custGeom>
              <a:avLst/>
              <a:gdLst>
                <a:gd name="connsiteX0" fmla="*/ 826318 w 2851449"/>
                <a:gd name="connsiteY0" fmla="*/ 0 h 1652636"/>
                <a:gd name="connsiteX1" fmla="*/ 2025131 w 2851449"/>
                <a:gd name="connsiteY1" fmla="*/ 0 h 1652636"/>
                <a:gd name="connsiteX2" fmla="*/ 2851449 w 2851449"/>
                <a:gd name="connsiteY2" fmla="*/ 826318 h 1652636"/>
                <a:gd name="connsiteX3" fmla="*/ 2849373 w 2851449"/>
                <a:gd name="connsiteY3" fmla="*/ 846914 h 1652636"/>
                <a:gd name="connsiteX4" fmla="*/ 2851448 w 2851449"/>
                <a:gd name="connsiteY4" fmla="*/ 844839 h 1652636"/>
                <a:gd name="connsiteX5" fmla="*/ 2851448 w 2851449"/>
                <a:gd name="connsiteY5" fmla="*/ 1652636 h 1652636"/>
                <a:gd name="connsiteX6" fmla="*/ 2043651 w 2851449"/>
                <a:gd name="connsiteY6" fmla="*/ 1652636 h 1652636"/>
                <a:gd name="connsiteX7" fmla="*/ 2044636 w 2851449"/>
                <a:gd name="connsiteY7" fmla="*/ 1651651 h 1652636"/>
                <a:gd name="connsiteX8" fmla="*/ 2025131 w 2851449"/>
                <a:gd name="connsiteY8" fmla="*/ 1652636 h 1652636"/>
                <a:gd name="connsiteX9" fmla="*/ 826318 w 2851449"/>
                <a:gd name="connsiteY9" fmla="*/ 1652636 h 1652636"/>
                <a:gd name="connsiteX10" fmla="*/ 0 w 2851449"/>
                <a:gd name="connsiteY10" fmla="*/ 826318 h 1652636"/>
                <a:gd name="connsiteX11" fmla="*/ 826318 w 2851449"/>
                <a:gd name="connsiteY11" fmla="*/ 0 h 16526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1449" h="1652636">
                  <a:moveTo>
                    <a:pt x="826318" y="0"/>
                  </a:moveTo>
                  <a:lnTo>
                    <a:pt x="2025131" y="0"/>
                  </a:lnTo>
                  <a:cubicBezTo>
                    <a:pt x="2481494" y="0"/>
                    <a:pt x="2851449" y="369955"/>
                    <a:pt x="2851449" y="826318"/>
                  </a:cubicBezTo>
                  <a:lnTo>
                    <a:pt x="2849373" y="846914"/>
                  </a:lnTo>
                  <a:lnTo>
                    <a:pt x="2851448" y="844839"/>
                  </a:lnTo>
                  <a:lnTo>
                    <a:pt x="2851448" y="1652636"/>
                  </a:lnTo>
                  <a:lnTo>
                    <a:pt x="2043651" y="1652636"/>
                  </a:lnTo>
                  <a:lnTo>
                    <a:pt x="2044636" y="1651651"/>
                  </a:lnTo>
                  <a:lnTo>
                    <a:pt x="2025131" y="1652636"/>
                  </a:lnTo>
                  <a:lnTo>
                    <a:pt x="826318" y="1652636"/>
                  </a:lnTo>
                  <a:cubicBezTo>
                    <a:pt x="369955" y="1652636"/>
                    <a:pt x="0" y="1282681"/>
                    <a:pt x="0" y="826318"/>
                  </a:cubicBezTo>
                  <a:cubicBezTo>
                    <a:pt x="0" y="369955"/>
                    <a:pt x="369955" y="0"/>
                    <a:pt x="826318" y="0"/>
                  </a:cubicBezTo>
                  <a:close/>
                </a:path>
              </a:pathLst>
            </a:custGeom>
            <a:blipFill rotWithShape="1">
              <a:blip r:embed="rId7">
                <a:alphaModFix/>
                <a:lum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90500" dist="127000" dir="2700000" algn="tl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latinLnBrk="0">
                <a:defRPr/>
              </a:pPr>
              <a:endParaRPr lang="ko-KR" altLang="en-US" sz="14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48" name="직각 삼각형 56"/>
            <p:cNvSpPr/>
            <p:nvPr/>
          </p:nvSpPr>
          <p:spPr>
            <a:xfrm flipH="1">
              <a:off x="9905206" y="2670675"/>
              <a:ext cx="1329255" cy="758325"/>
            </a:xfrm>
            <a:prstGeom prst="rtTriangle">
              <a:avLst/>
            </a:prstGeom>
            <a:solidFill>
              <a:srgbClr val="ff9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anchor="ctr"/>
            <a:lstStyle/>
            <a:p>
              <a:pPr algn="ctr">
                <a:defRPr/>
              </a:pPr>
              <a:r>
                <a:rPr lang="ko-KR" altLang="en-US" sz="1200" b="1">
                  <a:solidFill>
                    <a:prstClr val="white"/>
                  </a:solidFill>
                </a:rPr>
                <a:t>덴뿌라</a:t>
              </a:r>
              <a:endParaRPr lang="ko-KR" altLang="en-US" sz="12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152" name=""/>
          <p:cNvGrpSpPr/>
          <p:nvPr/>
        </p:nvGrpSpPr>
        <p:grpSpPr>
          <a:xfrm rot="0">
            <a:off x="7004836" y="2019689"/>
            <a:ext cx="4621977" cy="2874076"/>
            <a:chOff x="6295214" y="563864"/>
            <a:chExt cx="4621977" cy="2874076"/>
          </a:xfrm>
        </p:grpSpPr>
        <p:sp>
          <p:nvSpPr>
            <p:cNvPr id="150" name="자유형: 도형 49"/>
            <p:cNvSpPr/>
            <p:nvPr/>
          </p:nvSpPr>
          <p:spPr>
            <a:xfrm>
              <a:off x="6295214" y="563864"/>
              <a:ext cx="4621978" cy="2874076"/>
            </a:xfrm>
            <a:custGeom>
              <a:avLst/>
              <a:gdLst>
                <a:gd name="connsiteX0" fmla="*/ 826318 w 2851449"/>
                <a:gd name="connsiteY0" fmla="*/ 0 h 1652636"/>
                <a:gd name="connsiteX1" fmla="*/ 2025131 w 2851449"/>
                <a:gd name="connsiteY1" fmla="*/ 0 h 1652636"/>
                <a:gd name="connsiteX2" fmla="*/ 2851449 w 2851449"/>
                <a:gd name="connsiteY2" fmla="*/ 826318 h 1652636"/>
                <a:gd name="connsiteX3" fmla="*/ 2849373 w 2851449"/>
                <a:gd name="connsiteY3" fmla="*/ 846914 h 1652636"/>
                <a:gd name="connsiteX4" fmla="*/ 2851448 w 2851449"/>
                <a:gd name="connsiteY4" fmla="*/ 844839 h 1652636"/>
                <a:gd name="connsiteX5" fmla="*/ 2851448 w 2851449"/>
                <a:gd name="connsiteY5" fmla="*/ 1652636 h 1652636"/>
                <a:gd name="connsiteX6" fmla="*/ 2043651 w 2851449"/>
                <a:gd name="connsiteY6" fmla="*/ 1652636 h 1652636"/>
                <a:gd name="connsiteX7" fmla="*/ 2044636 w 2851449"/>
                <a:gd name="connsiteY7" fmla="*/ 1651651 h 1652636"/>
                <a:gd name="connsiteX8" fmla="*/ 2025131 w 2851449"/>
                <a:gd name="connsiteY8" fmla="*/ 1652636 h 1652636"/>
                <a:gd name="connsiteX9" fmla="*/ 826318 w 2851449"/>
                <a:gd name="connsiteY9" fmla="*/ 1652636 h 1652636"/>
                <a:gd name="connsiteX10" fmla="*/ 0 w 2851449"/>
                <a:gd name="connsiteY10" fmla="*/ 826318 h 1652636"/>
                <a:gd name="connsiteX11" fmla="*/ 826318 w 2851449"/>
                <a:gd name="connsiteY11" fmla="*/ 0 h 16526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1449" h="1652636">
                  <a:moveTo>
                    <a:pt x="826318" y="0"/>
                  </a:moveTo>
                  <a:lnTo>
                    <a:pt x="2025131" y="0"/>
                  </a:lnTo>
                  <a:cubicBezTo>
                    <a:pt x="2481494" y="0"/>
                    <a:pt x="2851449" y="369955"/>
                    <a:pt x="2851449" y="826318"/>
                  </a:cubicBezTo>
                  <a:lnTo>
                    <a:pt x="2849373" y="846914"/>
                  </a:lnTo>
                  <a:lnTo>
                    <a:pt x="2851448" y="844839"/>
                  </a:lnTo>
                  <a:lnTo>
                    <a:pt x="2851448" y="1652636"/>
                  </a:lnTo>
                  <a:lnTo>
                    <a:pt x="2043651" y="1652636"/>
                  </a:lnTo>
                  <a:lnTo>
                    <a:pt x="2044636" y="1651651"/>
                  </a:lnTo>
                  <a:lnTo>
                    <a:pt x="2025131" y="1652636"/>
                  </a:lnTo>
                  <a:lnTo>
                    <a:pt x="826318" y="1652636"/>
                  </a:lnTo>
                  <a:cubicBezTo>
                    <a:pt x="369955" y="1652636"/>
                    <a:pt x="0" y="1282681"/>
                    <a:pt x="0" y="826318"/>
                  </a:cubicBezTo>
                  <a:cubicBezTo>
                    <a:pt x="0" y="369955"/>
                    <a:pt x="369955" y="0"/>
                    <a:pt x="826318" y="0"/>
                  </a:cubicBezTo>
                  <a:close/>
                </a:path>
              </a:pathLst>
            </a:custGeom>
            <a:blipFill rotWithShape="1">
              <a:blip r:embed="rId8">
                <a:alphaModFix/>
                <a:lum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90500" dist="127000" dir="2700000" algn="tl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latinLnBrk="0">
                <a:defRPr/>
              </a:pPr>
              <a:endParaRPr lang="ko-KR" altLang="en-US" sz="14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51" name="직각 삼각형 56"/>
            <p:cNvSpPr/>
            <p:nvPr/>
          </p:nvSpPr>
          <p:spPr>
            <a:xfrm flipH="1">
              <a:off x="9584467" y="2670675"/>
              <a:ext cx="1329255" cy="758325"/>
            </a:xfrm>
            <a:prstGeom prst="rtTriangle">
              <a:avLst/>
            </a:prstGeom>
            <a:solidFill>
              <a:srgbClr val="ff9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anchor="ctr"/>
            <a:lstStyle/>
            <a:p>
              <a:pPr algn="ctr">
                <a:defRPr/>
              </a:pPr>
              <a:r>
                <a:rPr lang="ko-KR" altLang="en-US" sz="1200" b="1">
                  <a:solidFill>
                    <a:prstClr val="white"/>
                  </a:solidFill>
                </a:rPr>
                <a:t>스시</a:t>
              </a:r>
              <a:endParaRPr lang="ko-KR" altLang="en-US" sz="12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155" name=""/>
          <p:cNvGrpSpPr/>
          <p:nvPr/>
        </p:nvGrpSpPr>
        <p:grpSpPr>
          <a:xfrm rot="0">
            <a:off x="7009923" y="2010164"/>
            <a:ext cx="4621978" cy="2874076"/>
            <a:chOff x="6096000" y="563864"/>
            <a:chExt cx="4621978" cy="2874076"/>
          </a:xfrm>
        </p:grpSpPr>
        <p:sp>
          <p:nvSpPr>
            <p:cNvPr id="153" name="자유형: 도형 49"/>
            <p:cNvSpPr/>
            <p:nvPr/>
          </p:nvSpPr>
          <p:spPr>
            <a:xfrm>
              <a:off x="6096000" y="563864"/>
              <a:ext cx="4621978" cy="2874076"/>
            </a:xfrm>
            <a:custGeom>
              <a:avLst/>
              <a:gdLst>
                <a:gd name="connsiteX0" fmla="*/ 826318 w 2851449"/>
                <a:gd name="connsiteY0" fmla="*/ 0 h 1652636"/>
                <a:gd name="connsiteX1" fmla="*/ 2025131 w 2851449"/>
                <a:gd name="connsiteY1" fmla="*/ 0 h 1652636"/>
                <a:gd name="connsiteX2" fmla="*/ 2851449 w 2851449"/>
                <a:gd name="connsiteY2" fmla="*/ 826318 h 1652636"/>
                <a:gd name="connsiteX3" fmla="*/ 2849373 w 2851449"/>
                <a:gd name="connsiteY3" fmla="*/ 846914 h 1652636"/>
                <a:gd name="connsiteX4" fmla="*/ 2851448 w 2851449"/>
                <a:gd name="connsiteY4" fmla="*/ 844839 h 1652636"/>
                <a:gd name="connsiteX5" fmla="*/ 2851448 w 2851449"/>
                <a:gd name="connsiteY5" fmla="*/ 1652636 h 1652636"/>
                <a:gd name="connsiteX6" fmla="*/ 2043651 w 2851449"/>
                <a:gd name="connsiteY6" fmla="*/ 1652636 h 1652636"/>
                <a:gd name="connsiteX7" fmla="*/ 2044636 w 2851449"/>
                <a:gd name="connsiteY7" fmla="*/ 1651651 h 1652636"/>
                <a:gd name="connsiteX8" fmla="*/ 2025131 w 2851449"/>
                <a:gd name="connsiteY8" fmla="*/ 1652636 h 1652636"/>
                <a:gd name="connsiteX9" fmla="*/ 826318 w 2851449"/>
                <a:gd name="connsiteY9" fmla="*/ 1652636 h 1652636"/>
                <a:gd name="connsiteX10" fmla="*/ 0 w 2851449"/>
                <a:gd name="connsiteY10" fmla="*/ 826318 h 1652636"/>
                <a:gd name="connsiteX11" fmla="*/ 826318 w 2851449"/>
                <a:gd name="connsiteY11" fmla="*/ 0 h 16526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1449" h="1652636">
                  <a:moveTo>
                    <a:pt x="826318" y="0"/>
                  </a:moveTo>
                  <a:lnTo>
                    <a:pt x="2025131" y="0"/>
                  </a:lnTo>
                  <a:cubicBezTo>
                    <a:pt x="2481494" y="0"/>
                    <a:pt x="2851449" y="369955"/>
                    <a:pt x="2851449" y="826318"/>
                  </a:cubicBezTo>
                  <a:lnTo>
                    <a:pt x="2849373" y="846914"/>
                  </a:lnTo>
                  <a:lnTo>
                    <a:pt x="2851448" y="844839"/>
                  </a:lnTo>
                  <a:lnTo>
                    <a:pt x="2851448" y="1652636"/>
                  </a:lnTo>
                  <a:lnTo>
                    <a:pt x="2043651" y="1652636"/>
                  </a:lnTo>
                  <a:lnTo>
                    <a:pt x="2044636" y="1651651"/>
                  </a:lnTo>
                  <a:lnTo>
                    <a:pt x="2025131" y="1652636"/>
                  </a:lnTo>
                  <a:lnTo>
                    <a:pt x="826318" y="1652636"/>
                  </a:lnTo>
                  <a:cubicBezTo>
                    <a:pt x="369955" y="1652636"/>
                    <a:pt x="0" y="1282681"/>
                    <a:pt x="0" y="826318"/>
                  </a:cubicBezTo>
                  <a:cubicBezTo>
                    <a:pt x="0" y="369955"/>
                    <a:pt x="369955" y="0"/>
                    <a:pt x="826318" y="0"/>
                  </a:cubicBezTo>
                  <a:close/>
                </a:path>
              </a:pathLst>
            </a:custGeom>
            <a:blipFill rotWithShape="1">
              <a:blip r:embed="rId9">
                <a:alphaModFix/>
                <a:lum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90500" dist="127000" dir="2700000" algn="tl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latinLnBrk="0">
                <a:defRPr/>
              </a:pPr>
              <a:endParaRPr lang="ko-KR" altLang="en-US" sz="14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54" name="직각 삼각형 56"/>
            <p:cNvSpPr/>
            <p:nvPr/>
          </p:nvSpPr>
          <p:spPr>
            <a:xfrm flipH="1">
              <a:off x="9385252" y="2670675"/>
              <a:ext cx="1329255" cy="758325"/>
            </a:xfrm>
            <a:prstGeom prst="rtTriangle">
              <a:avLst/>
            </a:prstGeom>
            <a:solidFill>
              <a:srgbClr val="ff9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anchor="ctr"/>
            <a:lstStyle/>
            <a:p>
              <a:pPr algn="ctr">
                <a:defRPr/>
              </a:pPr>
              <a:r>
                <a:rPr lang="ko-KR" altLang="en-US" sz="1200" b="1">
                  <a:solidFill>
                    <a:prstClr val="white"/>
                  </a:solidFill>
                </a:rPr>
                <a:t>모찌</a:t>
              </a:r>
              <a:endParaRPr lang="ko-KR" altLang="en-US" sz="12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158" name=""/>
          <p:cNvGrpSpPr/>
          <p:nvPr/>
        </p:nvGrpSpPr>
        <p:grpSpPr>
          <a:xfrm rot="0">
            <a:off x="7005030" y="2019689"/>
            <a:ext cx="4621977" cy="2874076"/>
            <a:chOff x="6703428" y="563864"/>
            <a:chExt cx="4621977" cy="2874076"/>
          </a:xfrm>
        </p:grpSpPr>
        <p:sp>
          <p:nvSpPr>
            <p:cNvPr id="156" name="자유형: 도형 49"/>
            <p:cNvSpPr/>
            <p:nvPr/>
          </p:nvSpPr>
          <p:spPr>
            <a:xfrm>
              <a:off x="6703428" y="563864"/>
              <a:ext cx="4621978" cy="2874076"/>
            </a:xfrm>
            <a:custGeom>
              <a:avLst/>
              <a:gdLst>
                <a:gd name="connsiteX0" fmla="*/ 826318 w 2851449"/>
                <a:gd name="connsiteY0" fmla="*/ 0 h 1652636"/>
                <a:gd name="connsiteX1" fmla="*/ 2025131 w 2851449"/>
                <a:gd name="connsiteY1" fmla="*/ 0 h 1652636"/>
                <a:gd name="connsiteX2" fmla="*/ 2851449 w 2851449"/>
                <a:gd name="connsiteY2" fmla="*/ 826318 h 1652636"/>
                <a:gd name="connsiteX3" fmla="*/ 2849373 w 2851449"/>
                <a:gd name="connsiteY3" fmla="*/ 846914 h 1652636"/>
                <a:gd name="connsiteX4" fmla="*/ 2851448 w 2851449"/>
                <a:gd name="connsiteY4" fmla="*/ 844839 h 1652636"/>
                <a:gd name="connsiteX5" fmla="*/ 2851448 w 2851449"/>
                <a:gd name="connsiteY5" fmla="*/ 1652636 h 1652636"/>
                <a:gd name="connsiteX6" fmla="*/ 2043651 w 2851449"/>
                <a:gd name="connsiteY6" fmla="*/ 1652636 h 1652636"/>
                <a:gd name="connsiteX7" fmla="*/ 2044636 w 2851449"/>
                <a:gd name="connsiteY7" fmla="*/ 1651651 h 1652636"/>
                <a:gd name="connsiteX8" fmla="*/ 2025131 w 2851449"/>
                <a:gd name="connsiteY8" fmla="*/ 1652636 h 1652636"/>
                <a:gd name="connsiteX9" fmla="*/ 826318 w 2851449"/>
                <a:gd name="connsiteY9" fmla="*/ 1652636 h 1652636"/>
                <a:gd name="connsiteX10" fmla="*/ 0 w 2851449"/>
                <a:gd name="connsiteY10" fmla="*/ 826318 h 1652636"/>
                <a:gd name="connsiteX11" fmla="*/ 826318 w 2851449"/>
                <a:gd name="connsiteY11" fmla="*/ 0 h 16526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1449" h="1652636">
                  <a:moveTo>
                    <a:pt x="826318" y="0"/>
                  </a:moveTo>
                  <a:lnTo>
                    <a:pt x="2025131" y="0"/>
                  </a:lnTo>
                  <a:cubicBezTo>
                    <a:pt x="2481494" y="0"/>
                    <a:pt x="2851449" y="369955"/>
                    <a:pt x="2851449" y="826318"/>
                  </a:cubicBezTo>
                  <a:lnTo>
                    <a:pt x="2849373" y="846914"/>
                  </a:lnTo>
                  <a:lnTo>
                    <a:pt x="2851448" y="844839"/>
                  </a:lnTo>
                  <a:lnTo>
                    <a:pt x="2851448" y="1652636"/>
                  </a:lnTo>
                  <a:lnTo>
                    <a:pt x="2043651" y="1652636"/>
                  </a:lnTo>
                  <a:lnTo>
                    <a:pt x="2044636" y="1651651"/>
                  </a:lnTo>
                  <a:lnTo>
                    <a:pt x="2025131" y="1652636"/>
                  </a:lnTo>
                  <a:lnTo>
                    <a:pt x="826318" y="1652636"/>
                  </a:lnTo>
                  <a:cubicBezTo>
                    <a:pt x="369955" y="1652636"/>
                    <a:pt x="0" y="1282681"/>
                    <a:pt x="0" y="826318"/>
                  </a:cubicBezTo>
                  <a:cubicBezTo>
                    <a:pt x="0" y="369955"/>
                    <a:pt x="369955" y="0"/>
                    <a:pt x="826318" y="0"/>
                  </a:cubicBezTo>
                  <a:close/>
                </a:path>
              </a:pathLst>
            </a:custGeom>
            <a:blipFill rotWithShape="1">
              <a:blip r:embed="rId10">
                <a:alphaModFix/>
                <a:lum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90500" dist="127000" dir="2700000" algn="tl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latinLnBrk="0">
                <a:defRPr/>
              </a:pPr>
              <a:endParaRPr lang="ko-KR" altLang="en-US" sz="14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57" name="직각 삼각형 56"/>
            <p:cNvSpPr/>
            <p:nvPr/>
          </p:nvSpPr>
          <p:spPr>
            <a:xfrm flipH="1">
              <a:off x="9992681" y="2670675"/>
              <a:ext cx="1329255" cy="758325"/>
            </a:xfrm>
            <a:prstGeom prst="rtTriangle">
              <a:avLst/>
            </a:prstGeom>
            <a:solidFill>
              <a:srgbClr val="ff9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anchor="ctr"/>
            <a:lstStyle/>
            <a:p>
              <a:pPr algn="ctr">
                <a:defRPr/>
              </a:pPr>
              <a:r>
                <a:rPr lang="ko-KR" altLang="en-US" sz="1200" b="1">
                  <a:solidFill>
                    <a:prstClr val="white"/>
                  </a:solidFill>
                </a:rPr>
                <a:t>소바</a:t>
              </a:r>
              <a:endParaRPr lang="ko-KR" altLang="en-US" sz="1200" b="1">
                <a:solidFill>
                  <a:prstClr val="white"/>
                </a:solidFill>
              </a:endParaRPr>
            </a:p>
          </p:txBody>
        </p:sp>
      </p:grpSp>
      <p:sp>
        <p:nvSpPr>
          <p:cNvPr id="160" name="직사각형 39"/>
          <p:cNvSpPr/>
          <p:nvPr/>
        </p:nvSpPr>
        <p:spPr>
          <a:xfrm>
            <a:off x="1070627" y="3429000"/>
            <a:ext cx="5542583" cy="393700"/>
          </a:xfrm>
          <a:prstGeom prst="rect">
            <a:avLst/>
          </a:prstGeom>
          <a:solidFill>
            <a:srgbClr val="ff919c"/>
          </a:solidFill>
          <a:ln>
            <a:noFill/>
          </a:ln>
          <a:effectLst>
            <a:outerShdw blurRad="76200" dist="762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000" b="1">
                <a:solidFill>
                  <a:prstClr val="white"/>
                </a:solidFill>
              </a:rPr>
              <a:t>스시는 에도 시대에 현재와 비슷한 모양이 됨</a:t>
            </a:r>
            <a:endParaRPr lang="ko-KR" altLang="en-US" sz="2000" b="1">
              <a:solidFill>
                <a:prstClr val="white"/>
              </a:solidFill>
            </a:endParaRPr>
          </a:p>
        </p:txBody>
      </p:sp>
      <p:sp>
        <p:nvSpPr>
          <p:cNvPr id="161" name="직사각형 39"/>
          <p:cNvSpPr/>
          <p:nvPr/>
        </p:nvSpPr>
        <p:spPr>
          <a:xfrm>
            <a:off x="1070627" y="4146176"/>
            <a:ext cx="5542583" cy="393700"/>
          </a:xfrm>
          <a:prstGeom prst="rect">
            <a:avLst/>
          </a:prstGeom>
          <a:solidFill>
            <a:srgbClr val="ff919c"/>
          </a:solidFill>
          <a:ln>
            <a:noFill/>
          </a:ln>
          <a:effectLst>
            <a:outerShdw blurRad="76200" dist="762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000" b="1">
                <a:solidFill>
                  <a:prstClr val="white"/>
                </a:solidFill>
              </a:rPr>
              <a:t>다도 발전과 함께 설탕 수입으로 화과자도 발전</a:t>
            </a:r>
            <a:endParaRPr lang="ko-KR" altLang="en-US" sz="2000" b="1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500">
        <p:checker dir="vert"/>
      </p:transition>
    </mc:Choice>
    <mc:Fallback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1" animBg="1"/>
      <p:bldP spid="140" grpId="2" animBg="1"/>
      <p:bldP spid="143" grpId="3" animBg="1"/>
      <p:bldP spid="146" grpId="4" animBg="1"/>
      <p:bldP spid="149" grpId="5" animBg="1"/>
      <p:bldP spid="152" grpId="6" animBg="1"/>
      <p:bldP spid="160" grpId="7" animBg="1"/>
      <p:bldP spid="155" grpId="8" animBg="1"/>
      <p:bldP spid="161" grpId="9" animBg="1"/>
      <p:bldP spid="158" grpId="10" animBg="1"/>
      <p:bldP spid="159" grpId="11" animBg="1"/>
    </p:bldLst>
  </p:timing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 sz="25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타원 39"/>
          <p:cNvSpPr/>
          <p:nvPr/>
        </p:nvSpPr>
        <p:spPr>
          <a:xfrm>
            <a:off x="3370085" y="2406859"/>
            <a:ext cx="2044282" cy="20442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88900" dir="2700000" algn="tl" rotWithShape="0">
              <a:srgbClr val="42469f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5000" b="1" mc:Ignorable="hp" hp:hslEmbossed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cs typeface="Aharoni"/>
              </a:rPr>
              <a:t>2</a:t>
            </a:r>
            <a:endParaRPr xmlns:mc="http://schemas.openxmlformats.org/markup-compatibility/2006" xmlns:hp="http://schemas.haansoft.com/office/presentation/8.0" lang="en-US" altLang="ko-KR" sz="5000" b="1" mc:Ignorable="hp" hp:hslEmbossed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cs typeface="Aharoni"/>
            </a:endParaRPr>
          </a:p>
        </p:txBody>
      </p:sp>
      <p:sp>
        <p:nvSpPr>
          <p:cNvPr id="41" name="원호 40"/>
          <p:cNvSpPr/>
          <p:nvPr/>
        </p:nvSpPr>
        <p:spPr>
          <a:xfrm rot="7444817">
            <a:off x="3165260" y="2202034"/>
            <a:ext cx="2453932" cy="2453932"/>
          </a:xfrm>
          <a:prstGeom prst="arc">
            <a:avLst>
              <a:gd name="adj1" fmla="val 5384123"/>
              <a:gd name="adj2" fmla="val 8713473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2" name="원호 41"/>
          <p:cNvSpPr/>
          <p:nvPr/>
        </p:nvSpPr>
        <p:spPr>
          <a:xfrm rot="7444817">
            <a:off x="3165260" y="2202034"/>
            <a:ext cx="2453932" cy="2453932"/>
          </a:xfrm>
          <a:prstGeom prst="arc">
            <a:avLst>
              <a:gd name="adj1" fmla="val 21587805"/>
              <a:gd name="adj2" fmla="val 5385223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grpSp>
        <p:nvGrpSpPr>
          <p:cNvPr id="49" name="그룹 48"/>
          <p:cNvGrpSpPr/>
          <p:nvPr/>
        </p:nvGrpSpPr>
        <p:grpSpPr>
          <a:xfrm rot="7444817">
            <a:off x="4284766" y="2116029"/>
            <a:ext cx="219075" cy="219075"/>
            <a:chOff x="8105775" y="1819275"/>
            <a:chExt cx="219075" cy="219075"/>
          </a:xfrm>
        </p:grpSpPr>
        <p:sp>
          <p:nvSpPr>
            <p:cNvPr id="63" name="타원 62"/>
            <p:cNvSpPr/>
            <p:nvPr/>
          </p:nvSpPr>
          <p:spPr>
            <a:xfrm>
              <a:off x="8105775" y="1819275"/>
              <a:ext cx="219075" cy="21907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타원 63"/>
            <p:cNvSpPr/>
            <p:nvPr/>
          </p:nvSpPr>
          <p:spPr>
            <a:xfrm>
              <a:off x="8161312" y="1874812"/>
              <a:ext cx="108000" cy="108000"/>
            </a:xfrm>
            <a:prstGeom prst="ellipse">
              <a:avLst/>
            </a:prstGeom>
            <a:solidFill>
              <a:srgbClr val="42469f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2" name="원호 71"/>
          <p:cNvSpPr/>
          <p:nvPr/>
        </p:nvSpPr>
        <p:spPr>
          <a:xfrm>
            <a:off x="3477987" y="2514761"/>
            <a:ext cx="1828477" cy="1828477"/>
          </a:xfrm>
          <a:prstGeom prst="arc">
            <a:avLst>
              <a:gd name="adj1" fmla="val 16200000"/>
              <a:gd name="adj2" fmla="val 10718179"/>
            </a:avLst>
          </a:prstGeom>
          <a:noFill/>
          <a:ln w="25400">
            <a:solidFill>
              <a:srgbClr val="4246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500" b="1">
              <a:solidFill>
                <a:prstClr val="black">
                  <a:lumMod val="75000"/>
                  <a:lumOff val="25000"/>
                </a:prstClr>
              </a:solidFill>
              <a:cs typeface="Aharoni"/>
            </a:endParaRPr>
          </a:p>
        </p:txBody>
      </p:sp>
      <p:sp>
        <p:nvSpPr>
          <p:cNvPr id="100" name="직사각형 68"/>
          <p:cNvSpPr/>
          <p:nvPr/>
        </p:nvSpPr>
        <p:spPr>
          <a:xfrm>
            <a:off x="6096000" y="2812517"/>
            <a:ext cx="2442970" cy="123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5000" b="1">
                <a:solidFill>
                  <a:prstClr val="black">
                    <a:lumMod val="75000"/>
                    <a:lumOff val="25000"/>
                  </a:prstClr>
                </a:solidFill>
              </a:rPr>
              <a:t>교육</a:t>
            </a:r>
            <a:endParaRPr lang="ko-KR" altLang="en-US" sz="50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2500" i="1" kern="0">
                  <a:solidFill>
                    <a:srgbClr val="959ad2"/>
                  </a:solidFill>
                  <a:latin typeface="Tmon몬소리 Black"/>
                  <a:ea typeface="Tmon몬소리 Black"/>
                </a:rPr>
                <a:t>교육</a:t>
              </a:r>
              <a:endParaRPr lang="ko-KR" altLang="en-US" sz="25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직사각형 39"/>
          <p:cNvSpPr/>
          <p:nvPr/>
        </p:nvSpPr>
        <p:spPr>
          <a:xfrm>
            <a:off x="3687477" y="1284637"/>
            <a:ext cx="4881437" cy="393700"/>
          </a:xfrm>
          <a:prstGeom prst="rect">
            <a:avLst/>
          </a:prstGeom>
          <a:solidFill>
            <a:srgbClr val="ff919c"/>
          </a:solidFill>
          <a:ln>
            <a:noFill/>
          </a:ln>
          <a:effectLst>
            <a:outerShdw blurRad="76200" dist="76200" dir="81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300" b="1">
                <a:solidFill>
                  <a:prstClr val="white"/>
                </a:solidFill>
              </a:rPr>
              <a:t>테라코야</a:t>
            </a:r>
            <a:r>
              <a:rPr lang="en-US" altLang="ko-KR" sz="2300" b="1">
                <a:solidFill>
                  <a:prstClr val="white"/>
                </a:solidFill>
              </a:rPr>
              <a:t>(寺子屋)</a:t>
            </a:r>
            <a:endParaRPr lang="en-US" altLang="ko-KR" sz="2300" b="1">
              <a:solidFill>
                <a:prstClr val="white"/>
              </a:solidFill>
            </a:endParaRPr>
          </a:p>
        </p:txBody>
      </p:sp>
      <p:sp>
        <p:nvSpPr>
          <p:cNvPr id="62" name="직사각형 40"/>
          <p:cNvSpPr/>
          <p:nvPr/>
        </p:nvSpPr>
        <p:spPr>
          <a:xfrm>
            <a:off x="3570307" y="1876125"/>
            <a:ext cx="5051385" cy="4427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500" b="1">
                <a:solidFill>
                  <a:srgbClr val="44546a">
                    <a:lumMod val="75000"/>
                  </a:srgbClr>
                </a:solidFill>
              </a:rPr>
              <a:t> 테라코야</a:t>
            </a:r>
            <a:endParaRPr lang="ko-KR" altLang="en-US" sz="1500" b="1">
              <a:solidFill>
                <a:srgbClr val="44546a">
                  <a:lumMod val="75000"/>
                </a:srgbClr>
              </a:solidFill>
            </a:endParaRPr>
          </a:p>
          <a:p>
            <a:pPr marL="357000" indent="-3570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2500">
                <a:solidFill>
                  <a:prstClr val="black">
                    <a:lumMod val="65000"/>
                    <a:lumOff val="35000"/>
                  </a:prstClr>
                </a:solidFill>
              </a:rPr>
              <a:t>초등 서민교육기관</a:t>
            </a:r>
            <a:endParaRPr lang="ko-KR" altLang="en-US" sz="25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57000" indent="-3570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2500">
                <a:solidFill>
                  <a:prstClr val="black">
                    <a:lumMod val="65000"/>
                    <a:lumOff val="35000"/>
                  </a:prstClr>
                </a:solidFill>
              </a:rPr>
              <a:t>교사는 주로 학식있는 평민들</a:t>
            </a:r>
            <a:endParaRPr lang="ko-KR" altLang="en-US" sz="25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57000" indent="-3570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2500">
                <a:solidFill>
                  <a:prstClr val="black">
                    <a:lumMod val="65000"/>
                    <a:lumOff val="35000"/>
                  </a:prstClr>
                </a:solidFill>
              </a:rPr>
              <a:t>전체 교사의 </a:t>
            </a:r>
            <a:r>
              <a:rPr lang="en-US" altLang="ko-KR" sz="2500">
                <a:solidFill>
                  <a:prstClr val="black">
                    <a:lumMod val="65000"/>
                    <a:lumOff val="35000"/>
                  </a:prstClr>
                </a:solidFill>
              </a:rPr>
              <a:t>10%</a:t>
            </a:r>
            <a:r>
              <a:rPr lang="ko-KR" altLang="en-US" sz="2500">
                <a:solidFill>
                  <a:prstClr val="black">
                    <a:lumMod val="65000"/>
                    <a:lumOff val="35000"/>
                  </a:prstClr>
                </a:solidFill>
              </a:rPr>
              <a:t>가 여성</a:t>
            </a:r>
            <a:endParaRPr lang="ko-KR" altLang="en-US" sz="25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57000" indent="-3570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2500">
                <a:solidFill>
                  <a:prstClr val="black">
                    <a:lumMod val="65000"/>
                    <a:lumOff val="35000"/>
                  </a:prstClr>
                </a:solidFill>
              </a:rPr>
              <a:t>거의 대부분 남녀공학</a:t>
            </a:r>
            <a:endParaRPr lang="ko-KR" altLang="en-US" sz="25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57000" indent="-3570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2500">
                <a:solidFill>
                  <a:prstClr val="black">
                    <a:lumMod val="65000"/>
                    <a:lumOff val="35000"/>
                  </a:prstClr>
                </a:solidFill>
              </a:rPr>
              <a:t>문자의 해독과 쓰기</a:t>
            </a:r>
            <a:r>
              <a:rPr lang="en-US" altLang="ko-KR" sz="2500">
                <a:solidFill>
                  <a:prstClr val="black">
                    <a:lumMod val="65000"/>
                    <a:lumOff val="35000"/>
                  </a:prstClr>
                </a:solidFill>
              </a:rPr>
              <a:t>,</a:t>
            </a:r>
            <a:r>
              <a:rPr lang="ko-KR" altLang="en-US" sz="2500">
                <a:solidFill>
                  <a:prstClr val="black">
                    <a:lumMod val="65000"/>
                    <a:lumOff val="35000"/>
                  </a:prstClr>
                </a:solidFill>
              </a:rPr>
              <a:t> 간단한 산수</a:t>
            </a:r>
            <a:r>
              <a:rPr lang="en-US" altLang="ko-KR" sz="2500">
                <a:solidFill>
                  <a:prstClr val="black">
                    <a:lumMod val="65000"/>
                    <a:lumOff val="35000"/>
                  </a:prstClr>
                </a:solidFill>
              </a:rPr>
              <a:t>,</a:t>
            </a:r>
            <a:r>
              <a:rPr lang="ko-KR" altLang="en-US" sz="2500">
                <a:solidFill>
                  <a:prstClr val="black">
                    <a:lumMod val="65000"/>
                    <a:lumOff val="35000"/>
                  </a:prstClr>
                </a:solidFill>
              </a:rPr>
              <a:t> 도덕</a:t>
            </a:r>
            <a:r>
              <a:rPr lang="en-US" altLang="ko-KR" sz="2500">
                <a:solidFill>
                  <a:prstClr val="black">
                    <a:lumMod val="65000"/>
                    <a:lumOff val="35000"/>
                  </a:prstClr>
                </a:solidFill>
              </a:rPr>
              <a:t>,</a:t>
            </a:r>
            <a:r>
              <a:rPr lang="ko-KR" altLang="en-US" sz="2500">
                <a:solidFill>
                  <a:prstClr val="black">
                    <a:lumMod val="65000"/>
                    <a:lumOff val="35000"/>
                  </a:prstClr>
                </a:solidFill>
              </a:rPr>
              <a:t> 일본과 동아시아와 역사 등을 배움</a:t>
            </a:r>
            <a:endParaRPr lang="ko-KR" altLang="en-US" sz="25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63" name="직선 화살표 연결선 41"/>
          <p:cNvCxnSpPr/>
          <p:nvPr/>
        </p:nvCxnSpPr>
        <p:spPr>
          <a:xfrm flipV="1">
            <a:off x="3721932" y="2250107"/>
            <a:ext cx="4657122" cy="18958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1" animBg="1"/>
      <p:bldP spid="63" grpId="2" animBg="1"/>
    </p:bldLst>
  </p:timing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2500" i="1" kern="0">
                  <a:solidFill>
                    <a:srgbClr val="959ad2"/>
                  </a:solidFill>
                  <a:latin typeface="Tmon몬소리 Black"/>
                  <a:ea typeface="Tmon몬소리 Black"/>
                </a:rPr>
                <a:t>교육</a:t>
              </a:r>
              <a:endParaRPr lang="ko-KR" altLang="en-US" sz="25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직사각형 38"/>
          <p:cNvSpPr/>
          <p:nvPr/>
        </p:nvSpPr>
        <p:spPr>
          <a:xfrm>
            <a:off x="3283273" y="1241698"/>
            <a:ext cx="5382097" cy="393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76200" dir="81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300">
                <a:solidFill>
                  <a:prstClr val="black">
                    <a:lumMod val="65000"/>
                    <a:lumOff val="35000"/>
                  </a:prstClr>
                </a:solidFill>
              </a:rPr>
              <a:t>번교(藩校)</a:t>
            </a:r>
            <a:endParaRPr lang="ko-KR" altLang="en-US" sz="23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4" name="직사각형 40"/>
          <p:cNvSpPr/>
          <p:nvPr/>
        </p:nvSpPr>
        <p:spPr>
          <a:xfrm>
            <a:off x="3207070" y="1759854"/>
            <a:ext cx="5777860" cy="2647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200" b="1">
                <a:solidFill>
                  <a:prstClr val="black">
                    <a:lumMod val="65000"/>
                    <a:lumOff val="35000"/>
                  </a:prstClr>
                </a:solidFill>
              </a:rPr>
              <a:t>번교</a:t>
            </a:r>
            <a:r>
              <a:rPr lang="en-US" altLang="ko-KR" sz="1200" b="1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ko-KR" altLang="en-US" sz="1200" b="1">
                <a:solidFill>
                  <a:prstClr val="black">
                    <a:lumMod val="65000"/>
                    <a:lumOff val="35000"/>
                  </a:prstClr>
                </a:solidFill>
              </a:rPr>
              <a:t>藩校</a:t>
            </a:r>
            <a:r>
              <a:rPr lang="en-US" altLang="ko-KR" sz="1200" b="1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endParaRPr lang="en-US" altLang="ko-KR" sz="1200" b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57000" indent="-3570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2500">
                <a:solidFill>
                  <a:prstClr val="black">
                    <a:lumMod val="65000"/>
                    <a:lumOff val="35000"/>
                  </a:prstClr>
                </a:solidFill>
              </a:rPr>
              <a:t>민간에서 운영하는 교육기관</a:t>
            </a:r>
            <a:endParaRPr lang="ko-KR" altLang="en-US" sz="25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57000" indent="-3570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2500">
                <a:solidFill>
                  <a:prstClr val="black">
                    <a:lumMod val="65000"/>
                    <a:lumOff val="35000"/>
                  </a:prstClr>
                </a:solidFill>
              </a:rPr>
              <a:t>사무라이 자제들을 교육시키기 위한 학교를 의미</a:t>
            </a:r>
            <a:endParaRPr lang="ko-KR" altLang="en-US" sz="25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57000" indent="-3570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2500">
                <a:solidFill>
                  <a:prstClr val="black">
                    <a:lumMod val="65000"/>
                    <a:lumOff val="35000"/>
                  </a:prstClr>
                </a:solidFill>
              </a:rPr>
              <a:t>유교</a:t>
            </a:r>
            <a:r>
              <a:rPr lang="en-US" altLang="ko-KR" sz="250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ko-KR" altLang="en-US" sz="2500">
                <a:solidFill>
                  <a:prstClr val="black">
                    <a:lumMod val="65000"/>
                    <a:lumOff val="35000"/>
                  </a:prstClr>
                </a:solidFill>
              </a:rPr>
              <a:t>성리학</a:t>
            </a:r>
            <a:r>
              <a:rPr lang="en-US" altLang="ko-KR" sz="250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r>
              <a:rPr lang="ko-KR" altLang="en-US" sz="2500">
                <a:solidFill>
                  <a:prstClr val="black">
                    <a:lumMod val="65000"/>
                    <a:lumOff val="35000"/>
                  </a:prstClr>
                </a:solidFill>
              </a:rPr>
              <a:t>위주의 교육</a:t>
            </a:r>
            <a:r>
              <a:rPr lang="en-US" altLang="ko-KR" sz="2500">
                <a:solidFill>
                  <a:prstClr val="black">
                    <a:lumMod val="65000"/>
                    <a:lumOff val="35000"/>
                  </a:prstClr>
                </a:solidFill>
              </a:rPr>
              <a:t>,</a:t>
            </a:r>
            <a:r>
              <a:rPr lang="ko-KR" altLang="en-US" sz="2500">
                <a:solidFill>
                  <a:prstClr val="black">
                    <a:lumMod val="65000"/>
                    <a:lumOff val="35000"/>
                  </a:prstClr>
                </a:solidFill>
              </a:rPr>
              <a:t> 무예 중시</a:t>
            </a:r>
            <a:endParaRPr lang="ko-KR" altLang="en-US" sz="25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75" name="직선 화살표 연결선 41"/>
          <p:cNvCxnSpPr/>
          <p:nvPr/>
        </p:nvCxnSpPr>
        <p:spPr>
          <a:xfrm flipV="1">
            <a:off x="4214209" y="1921731"/>
            <a:ext cx="4456125" cy="40611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직사각형 38"/>
          <p:cNvSpPr/>
          <p:nvPr/>
        </p:nvSpPr>
        <p:spPr>
          <a:xfrm>
            <a:off x="3283274" y="4377042"/>
            <a:ext cx="5443550" cy="393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76200" dir="81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300">
                <a:solidFill>
                  <a:prstClr val="black">
                    <a:lumMod val="65000"/>
                    <a:lumOff val="35000"/>
                  </a:prstClr>
                </a:solidFill>
              </a:rPr>
              <a:t>사숙(私塾)</a:t>
            </a:r>
            <a:endParaRPr lang="ko-KR" altLang="en-US" sz="23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7" name="직사각형 40"/>
          <p:cNvSpPr/>
          <p:nvPr/>
        </p:nvSpPr>
        <p:spPr>
          <a:xfrm>
            <a:off x="3207073" y="4907079"/>
            <a:ext cx="5357937" cy="1510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200" b="1">
                <a:solidFill>
                  <a:srgbClr val="44546a">
                    <a:lumMod val="75000"/>
                  </a:srgbClr>
                </a:solidFill>
              </a:rPr>
              <a:t>사숙</a:t>
            </a:r>
            <a:r>
              <a:rPr lang="en-US" altLang="ko-KR" sz="1200" b="1">
                <a:solidFill>
                  <a:srgbClr val="44546a">
                    <a:lumMod val="75000"/>
                  </a:srgbClr>
                </a:solidFill>
              </a:rPr>
              <a:t>(</a:t>
            </a:r>
            <a:r>
              <a:rPr lang="ko-KR" altLang="en-US" sz="1200" b="1">
                <a:solidFill>
                  <a:srgbClr val="44546a">
                    <a:lumMod val="75000"/>
                  </a:srgbClr>
                </a:solidFill>
              </a:rPr>
              <a:t>私塾</a:t>
            </a:r>
            <a:r>
              <a:rPr lang="en-US" altLang="ko-KR" sz="1200" b="1">
                <a:solidFill>
                  <a:srgbClr val="44546a">
                    <a:lumMod val="75000"/>
                  </a:srgbClr>
                </a:solidFill>
              </a:rPr>
              <a:t>)</a:t>
            </a:r>
            <a:endParaRPr lang="en-US" altLang="ko-KR" sz="1200" b="1">
              <a:solidFill>
                <a:srgbClr val="44546a">
                  <a:lumMod val="75000"/>
                </a:srgbClr>
              </a:solidFill>
            </a:endParaRPr>
          </a:p>
          <a:p>
            <a:pPr marL="357000" indent="-3570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2500">
                <a:solidFill>
                  <a:prstClr val="black">
                    <a:lumMod val="65000"/>
                    <a:lumOff val="35000"/>
                  </a:prstClr>
                </a:solidFill>
              </a:rPr>
              <a:t>각 번에서 설립한 학교</a:t>
            </a:r>
            <a:endParaRPr lang="ko-KR" altLang="en-US" sz="25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57000" indent="-3570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2500">
                <a:solidFill>
                  <a:prstClr val="black">
                    <a:lumMod val="65000"/>
                    <a:lumOff val="35000"/>
                  </a:prstClr>
                </a:solidFill>
              </a:rPr>
              <a:t>귀천에 관계없이 모두 입학 가능</a:t>
            </a:r>
            <a:endParaRPr lang="ko-KR" altLang="en-US" sz="25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78" name="직선 화살표 연결선 41"/>
          <p:cNvCxnSpPr/>
          <p:nvPr/>
        </p:nvCxnSpPr>
        <p:spPr>
          <a:xfrm>
            <a:off x="4193726" y="5072903"/>
            <a:ext cx="4527819" cy="3345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1" animBg="1"/>
      <p:bldP spid="75" grpId="2" animBg="1"/>
      <p:bldP spid="76" grpId="3" animBg="1"/>
      <p:bldP spid="77" grpId="4" animBg="1"/>
      <p:bldP spid="78" grpId="5" animBg="1"/>
    </p:bldLst>
  </p:timing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 sz="25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타원 43"/>
          <p:cNvSpPr/>
          <p:nvPr/>
        </p:nvSpPr>
        <p:spPr>
          <a:xfrm>
            <a:off x="3121473" y="2395693"/>
            <a:ext cx="2044282" cy="20442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88900" dir="2700000" algn="tl" rotWithShape="0">
              <a:srgbClr val="42469f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5000" b="1" mc:Ignorable="hp" hp:hslEmbossed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cs typeface="Aharoni"/>
              </a:rPr>
              <a:t>3</a:t>
            </a:r>
            <a:endParaRPr xmlns:mc="http://schemas.openxmlformats.org/markup-compatibility/2006" xmlns:hp="http://schemas.haansoft.com/office/presentation/8.0" lang="en-US" altLang="ko-KR" sz="5000" b="1" mc:Ignorable="hp" hp:hslEmbossed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cs typeface="Aharoni"/>
            </a:endParaRPr>
          </a:p>
        </p:txBody>
      </p:sp>
      <p:sp>
        <p:nvSpPr>
          <p:cNvPr id="45" name="원호 44"/>
          <p:cNvSpPr/>
          <p:nvPr/>
        </p:nvSpPr>
        <p:spPr>
          <a:xfrm>
            <a:off x="2916648" y="2190868"/>
            <a:ext cx="2453932" cy="2453932"/>
          </a:xfrm>
          <a:prstGeom prst="arc">
            <a:avLst>
              <a:gd name="adj1" fmla="val 16284385"/>
              <a:gd name="adj2" fmla="val 5385223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grpSp>
        <p:nvGrpSpPr>
          <p:cNvPr id="103" name=""/>
          <p:cNvGrpSpPr/>
          <p:nvPr/>
        </p:nvGrpSpPr>
        <p:grpSpPr>
          <a:xfrm rot="0">
            <a:off x="4004918" y="4525543"/>
            <a:ext cx="219075" cy="219075"/>
            <a:chOff x="5231391" y="5206180"/>
            <a:chExt cx="219075" cy="219075"/>
          </a:xfrm>
        </p:grpSpPr>
        <p:sp>
          <p:nvSpPr>
            <p:cNvPr id="66" name="타원 65"/>
            <p:cNvSpPr/>
            <p:nvPr/>
          </p:nvSpPr>
          <p:spPr>
            <a:xfrm>
              <a:off x="5231391" y="5206180"/>
              <a:ext cx="219075" cy="219075"/>
            </a:xfrm>
            <a:prstGeom prst="ellipse">
              <a:avLst/>
            </a:prstGeom>
            <a:solidFill>
              <a:schemeClr val="lt1"/>
            </a:solidFill>
            <a:ln w="6350"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타원 66"/>
            <p:cNvSpPr/>
            <p:nvPr/>
          </p:nvSpPr>
          <p:spPr>
            <a:xfrm>
              <a:off x="5285373" y="5267355"/>
              <a:ext cx="108000" cy="108000"/>
            </a:xfrm>
            <a:prstGeom prst="ellipse">
              <a:avLst/>
            </a:prstGeom>
            <a:solidFill>
              <a:srgbClr val="ff919c"/>
            </a:solidFill>
            <a:ln w="6350"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3" name="원호 72"/>
          <p:cNvSpPr/>
          <p:nvPr/>
        </p:nvSpPr>
        <p:spPr>
          <a:xfrm>
            <a:off x="3229375" y="2514761"/>
            <a:ext cx="1828477" cy="1828477"/>
          </a:xfrm>
          <a:prstGeom prst="arc">
            <a:avLst>
              <a:gd name="adj1" fmla="val 16200000"/>
              <a:gd name="adj2" fmla="val 2832053"/>
            </a:avLst>
          </a:prstGeom>
          <a:noFill/>
          <a:ln w="25400">
            <a:solidFill>
              <a:srgbClr val="4246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500" b="1">
              <a:solidFill>
                <a:prstClr val="black">
                  <a:lumMod val="75000"/>
                  <a:lumOff val="25000"/>
                </a:prstClr>
              </a:solidFill>
              <a:cs typeface="Aharoni"/>
            </a:endParaRPr>
          </a:p>
        </p:txBody>
      </p:sp>
      <p:sp>
        <p:nvSpPr>
          <p:cNvPr id="88" name="원호 41"/>
          <p:cNvSpPr/>
          <p:nvPr/>
        </p:nvSpPr>
        <p:spPr>
          <a:xfrm>
            <a:off x="2915694" y="2187877"/>
            <a:ext cx="2453932" cy="2453932"/>
          </a:xfrm>
          <a:prstGeom prst="arc">
            <a:avLst>
              <a:gd name="adj1" fmla="val 21587805"/>
              <a:gd name="adj2" fmla="val 5385223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1" name="직사각형 68"/>
          <p:cNvSpPr/>
          <p:nvPr/>
        </p:nvSpPr>
        <p:spPr>
          <a:xfrm>
            <a:off x="6096000" y="2812517"/>
            <a:ext cx="4224706" cy="123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5000" b="1">
                <a:solidFill>
                  <a:prstClr val="black">
                    <a:lumMod val="75000"/>
                    <a:lumOff val="25000"/>
                  </a:prstClr>
                </a:solidFill>
              </a:rPr>
              <a:t>철학과 과학</a:t>
            </a:r>
            <a:endParaRPr lang="ko-KR" altLang="en-US" sz="50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2500" i="1" kern="0">
                  <a:solidFill>
                    <a:srgbClr val="959ad2"/>
                  </a:solidFill>
                  <a:latin typeface="Tmon몬소리 Black"/>
                  <a:ea typeface="Tmon몬소리 Black"/>
                </a:rPr>
                <a:t>철학</a:t>
              </a:r>
              <a:endParaRPr lang="ko-KR" altLang="en-US" sz="25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직사각형 36"/>
          <p:cNvSpPr/>
          <p:nvPr/>
        </p:nvSpPr>
        <p:spPr>
          <a:xfrm>
            <a:off x="1136000" y="1794352"/>
            <a:ext cx="10277740" cy="393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2700000" sy="-25000" kx="-1500000" algn="b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300">
                <a:solidFill>
                  <a:prstClr val="black">
                    <a:lumMod val="65000"/>
                    <a:lumOff val="35000"/>
                  </a:prstClr>
                </a:solidFill>
              </a:rPr>
              <a:t>임진왜란 통한 조선 출신 포로를 통해서 </a:t>
            </a:r>
            <a:r>
              <a:rPr lang="ko-KR" altLang="en-US" sz="2300" b="1">
                <a:solidFill>
                  <a:prstClr val="black">
                    <a:lumMod val="65000"/>
                    <a:lumOff val="35000"/>
                  </a:prstClr>
                </a:solidFill>
              </a:rPr>
              <a:t>성리학</a:t>
            </a:r>
            <a:r>
              <a:rPr lang="ko-KR" altLang="en-US" sz="2300">
                <a:solidFill>
                  <a:prstClr val="black">
                    <a:lumMod val="65000"/>
                    <a:lumOff val="35000"/>
                  </a:prstClr>
                </a:solidFill>
              </a:rPr>
              <a:t> 발달</a:t>
            </a:r>
            <a:endParaRPr lang="ko-KR" altLang="en-US" sz="23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9" name="직사각형 36"/>
          <p:cNvSpPr/>
          <p:nvPr/>
        </p:nvSpPr>
        <p:spPr>
          <a:xfrm>
            <a:off x="1136000" y="2602236"/>
            <a:ext cx="10298226" cy="393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2700000" sy="-25000" kx="-1500000" algn="b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300">
                <a:solidFill>
                  <a:prstClr val="black">
                    <a:lumMod val="65000"/>
                    <a:lumOff val="35000"/>
                  </a:prstClr>
                </a:solidFill>
              </a:rPr>
              <a:t>신토와 불교 문화로 성리학이 주류를 차지하지 않음</a:t>
            </a:r>
            <a:endParaRPr lang="ko-KR" altLang="en-US" sz="23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2" name="직사각형 36"/>
          <p:cNvSpPr/>
          <p:nvPr/>
        </p:nvSpPr>
        <p:spPr>
          <a:xfrm>
            <a:off x="1136001" y="3354541"/>
            <a:ext cx="10298226" cy="393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2700000" sy="-25000" kx="-1500000" algn="b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300">
                <a:solidFill>
                  <a:prstClr val="black">
                    <a:lumMod val="65000"/>
                    <a:lumOff val="35000"/>
                  </a:prstClr>
                </a:solidFill>
              </a:rPr>
              <a:t>국가의 체제를 정비하는 데에서는 높은 권위를 가짐</a:t>
            </a:r>
            <a:endParaRPr lang="ko-KR" altLang="en-US" sz="23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3" name="직사각형 36"/>
          <p:cNvSpPr/>
          <p:nvPr/>
        </p:nvSpPr>
        <p:spPr>
          <a:xfrm>
            <a:off x="1145525" y="4067175"/>
            <a:ext cx="10277742" cy="393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2700000" sy="-25000" kx="-1500000" algn="b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300">
                <a:solidFill>
                  <a:prstClr val="black">
                    <a:lumMod val="65000"/>
                    <a:lumOff val="35000"/>
                  </a:prstClr>
                </a:solidFill>
              </a:rPr>
              <a:t>18~19</a:t>
            </a:r>
            <a:r>
              <a:rPr lang="ko-KR" altLang="en-US" sz="2300">
                <a:solidFill>
                  <a:prstClr val="black">
                    <a:lumMod val="65000"/>
                    <a:lumOff val="35000"/>
                  </a:prstClr>
                </a:solidFill>
              </a:rPr>
              <a:t>세기에는 과거 성인들의 유학으로 돌아가자는 </a:t>
            </a:r>
            <a:r>
              <a:rPr lang="ko-KR" altLang="en-US" sz="2300" b="1">
                <a:solidFill>
                  <a:prstClr val="black">
                    <a:lumMod val="65000"/>
                    <a:lumOff val="35000"/>
                  </a:prstClr>
                </a:solidFill>
              </a:rPr>
              <a:t>고학</a:t>
            </a:r>
            <a:r>
              <a:rPr lang="ko-KR" altLang="en-US" sz="2300">
                <a:solidFill>
                  <a:prstClr val="black">
                    <a:lumMod val="65000"/>
                    <a:lumOff val="35000"/>
                  </a:prstClr>
                </a:solidFill>
              </a:rPr>
              <a:t> 등장</a:t>
            </a:r>
            <a:endParaRPr lang="ko-KR" altLang="en-US" sz="23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4" name="직사각형 36"/>
          <p:cNvSpPr/>
          <p:nvPr/>
        </p:nvSpPr>
        <p:spPr>
          <a:xfrm>
            <a:off x="1135284" y="6016931"/>
            <a:ext cx="10267502" cy="393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2700000" sy="-25000" kx="-1500000" algn="b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300">
                <a:solidFill>
                  <a:prstClr val="black">
                    <a:lumMod val="65000"/>
                    <a:lumOff val="35000"/>
                  </a:prstClr>
                </a:solidFill>
              </a:rPr>
              <a:t>중국의 철학을 부정하고 일본 고유의 문화를 숭상하는 </a:t>
            </a:r>
            <a:r>
              <a:rPr lang="ko-KR" altLang="en-US" sz="2300" b="1">
                <a:solidFill>
                  <a:prstClr val="black">
                    <a:lumMod val="65000"/>
                    <a:lumOff val="35000"/>
                  </a:prstClr>
                </a:solidFill>
              </a:rPr>
              <a:t>국학</a:t>
            </a:r>
            <a:r>
              <a:rPr lang="ko-KR" altLang="en-US" sz="2300">
                <a:solidFill>
                  <a:prstClr val="black">
                    <a:lumMod val="65000"/>
                    <a:lumOff val="35000"/>
                  </a:prstClr>
                </a:solidFill>
              </a:rPr>
              <a:t> 발전</a:t>
            </a:r>
            <a:endParaRPr lang="ko-KR" altLang="en-US" sz="23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74" name=""/>
          <p:cNvGrpSpPr/>
          <p:nvPr/>
        </p:nvGrpSpPr>
        <p:grpSpPr>
          <a:xfrm rot="0">
            <a:off x="952828" y="655482"/>
            <a:ext cx="10491180" cy="5260794"/>
            <a:chOff x="1137183" y="604274"/>
            <a:chExt cx="10286342" cy="5260794"/>
          </a:xfrm>
        </p:grpSpPr>
        <p:pic>
          <p:nvPicPr>
            <p:cNvPr id="72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137183" y="604274"/>
              <a:ext cx="10286342" cy="4454094"/>
            </a:xfrm>
            <a:prstGeom prst="round2SameRect">
              <a:avLst>
                <a:gd name="adj1" fmla="val 16667"/>
                <a:gd name="adj2" fmla="val 0"/>
              </a:avLst>
            </a:prstGeom>
          </p:spPr>
        </p:pic>
        <p:grpSp>
          <p:nvGrpSpPr>
            <p:cNvPr id="73" name=""/>
            <p:cNvGrpSpPr/>
            <p:nvPr/>
          </p:nvGrpSpPr>
          <p:grpSpPr>
            <a:xfrm rot="0">
              <a:off x="6346336" y="4739859"/>
              <a:ext cx="4997424" cy="1125209"/>
              <a:chOff x="6418028" y="4282045"/>
              <a:chExt cx="4997424" cy="1125209"/>
            </a:xfrm>
          </p:grpSpPr>
          <p:sp>
            <p:nvSpPr>
              <p:cNvPr id="68" name="자유형 20"/>
              <p:cNvSpPr/>
              <p:nvPr/>
            </p:nvSpPr>
            <p:spPr>
              <a:xfrm>
                <a:off x="6418028" y="4818450"/>
                <a:ext cx="4997424" cy="588804"/>
              </a:xfrm>
              <a:custGeom>
                <a:avLst/>
                <a:gdLst>
                  <a:gd name="connsiteX0" fmla="*/ 287915 w 747021"/>
                  <a:gd name="connsiteY0" fmla="*/ 23839 h 455659"/>
                  <a:gd name="connsiteX1" fmla="*/ 46615 w 747021"/>
                  <a:gd name="connsiteY1" fmla="*/ 30189 h 455659"/>
                  <a:gd name="connsiteX2" fmla="*/ 8515 w 747021"/>
                  <a:gd name="connsiteY2" fmla="*/ 296889 h 455659"/>
                  <a:gd name="connsiteX3" fmla="*/ 154565 w 747021"/>
                  <a:gd name="connsiteY3" fmla="*/ 436589 h 455659"/>
                  <a:gd name="connsiteX4" fmla="*/ 694315 w 747021"/>
                  <a:gd name="connsiteY4" fmla="*/ 411189 h 455659"/>
                  <a:gd name="connsiteX5" fmla="*/ 700665 w 747021"/>
                  <a:gd name="connsiteY5" fmla="*/ 42889 h 455659"/>
                  <a:gd name="connsiteX6" fmla="*/ 465715 w 747021"/>
                  <a:gd name="connsiteY6" fmla="*/ 4789 h 455659"/>
                  <a:gd name="connsiteX7" fmla="*/ 287915 w 747021"/>
                  <a:gd name="connsiteY7" fmla="*/ 23839 h 45565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7021" h="455659">
                    <a:moveTo>
                      <a:pt x="287915" y="23839"/>
                    </a:moveTo>
                    <a:cubicBezTo>
                      <a:pt x="218065" y="28072"/>
                      <a:pt x="93182" y="-15319"/>
                      <a:pt x="46615" y="30189"/>
                    </a:cubicBezTo>
                    <a:cubicBezTo>
                      <a:pt x="48" y="75697"/>
                      <a:pt x="-9477" y="229156"/>
                      <a:pt x="8515" y="296889"/>
                    </a:cubicBezTo>
                    <a:cubicBezTo>
                      <a:pt x="26507" y="364622"/>
                      <a:pt x="40265" y="417539"/>
                      <a:pt x="154565" y="436589"/>
                    </a:cubicBezTo>
                    <a:cubicBezTo>
                      <a:pt x="268865" y="455639"/>
                      <a:pt x="603299" y="476806"/>
                      <a:pt x="694315" y="411189"/>
                    </a:cubicBezTo>
                    <a:cubicBezTo>
                      <a:pt x="785331" y="345572"/>
                      <a:pt x="738765" y="110622"/>
                      <a:pt x="700665" y="42889"/>
                    </a:cubicBezTo>
                    <a:cubicBezTo>
                      <a:pt x="662565" y="-24844"/>
                      <a:pt x="530273" y="9022"/>
                      <a:pt x="465715" y="4789"/>
                    </a:cubicBezTo>
                    <a:cubicBezTo>
                      <a:pt x="401157" y="556"/>
                      <a:pt x="357765" y="19606"/>
                      <a:pt x="287915" y="23839"/>
                    </a:cubicBezTo>
                    <a:close/>
                  </a:path>
                </a:pathLst>
              </a:custGeom>
              <a:solidFill>
                <a:srgbClr val="403f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o-KR" altLang="en-US">
                    <a:solidFill>
                      <a:prstClr val="white"/>
                    </a:solidFill>
                  </a:rPr>
                  <a:t>국학을 정비한 일본의 학자 모토오리 요리나가</a:t>
                </a: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9" name="구부러진 연결선 40"/>
              <p:cNvCxnSpPr/>
              <p:nvPr/>
            </p:nvCxnSpPr>
            <p:spPr>
              <a:xfrm rot="16200000" flipV="1">
                <a:off x="7204153" y="4397211"/>
                <a:ext cx="668833" cy="438501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500">
        <p:checker dir="vert"/>
      </p:transition>
    </mc:Choice>
    <mc:Fallback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1" animBg="1"/>
      <p:bldP spid="62" grpId="2" animBg="1"/>
      <p:bldP spid="63" grpId="3" animBg="1"/>
      <p:bldP spid="64" grpId="4" animBg="1"/>
      <p:bldP spid="74" grpId="5" animBg="1"/>
    </p:bldLst>
  </p:timing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4" y="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2500" i="1" kern="0">
                  <a:solidFill>
                    <a:srgbClr val="959ad2"/>
                  </a:solidFill>
                  <a:latin typeface="Tmon몬소리 Black"/>
                  <a:ea typeface="Tmon몬소리 Black"/>
                </a:rPr>
                <a:t>과학</a:t>
              </a:r>
              <a:endParaRPr lang="ko-KR" altLang="en-US" sz="25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직사각형 36"/>
          <p:cNvSpPr/>
          <p:nvPr/>
        </p:nvSpPr>
        <p:spPr>
          <a:xfrm>
            <a:off x="1945475" y="1445956"/>
            <a:ext cx="8301049" cy="393700"/>
          </a:xfrm>
          <a:prstGeom prst="rect">
            <a:avLst/>
          </a:prstGeom>
          <a:solidFill>
            <a:srgbClr val="959ad2"/>
          </a:solidFill>
          <a:ln>
            <a:noFill/>
          </a:ln>
          <a:effectLst>
            <a:outerShdw blurRad="76200" sx="104000" sy="10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300">
                <a:solidFill>
                  <a:schemeClr val="lt1"/>
                </a:solidFill>
              </a:rPr>
              <a:t>1661</a:t>
            </a:r>
            <a:r>
              <a:rPr lang="ko-KR" altLang="en-US" sz="2300">
                <a:solidFill>
                  <a:schemeClr val="lt1"/>
                </a:solidFill>
              </a:rPr>
              <a:t>년 네덜란드와의 데지마 무역 고착화</a:t>
            </a:r>
            <a:endParaRPr lang="ko-KR" altLang="en-US" sz="2300">
              <a:solidFill>
                <a:schemeClr val="lt1"/>
              </a:solidFill>
            </a:endParaRPr>
          </a:p>
        </p:txBody>
      </p:sp>
      <p:sp>
        <p:nvSpPr>
          <p:cNvPr id="61" name="직사각형 36"/>
          <p:cNvSpPr/>
          <p:nvPr/>
        </p:nvSpPr>
        <p:spPr>
          <a:xfrm>
            <a:off x="1945475" y="2357489"/>
            <a:ext cx="8301049" cy="393700"/>
          </a:xfrm>
          <a:prstGeom prst="rect">
            <a:avLst/>
          </a:prstGeom>
          <a:solidFill>
            <a:srgbClr val="959ad2"/>
          </a:solidFill>
          <a:ln>
            <a:noFill/>
          </a:ln>
          <a:effectLst>
            <a:outerShdw blurRad="76200" sx="104000" sy="10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300">
                <a:solidFill>
                  <a:schemeClr val="lt1"/>
                </a:solidFill>
              </a:rPr>
              <a:t>데지마를 통해 서양 학문 유입</a:t>
            </a:r>
            <a:endParaRPr lang="ko-KR" altLang="en-US" sz="2300">
              <a:solidFill>
                <a:schemeClr val="lt1"/>
              </a:solidFill>
            </a:endParaRPr>
          </a:p>
        </p:txBody>
      </p:sp>
      <p:sp>
        <p:nvSpPr>
          <p:cNvPr id="62" name="직사각형 36"/>
          <p:cNvSpPr/>
          <p:nvPr/>
        </p:nvSpPr>
        <p:spPr>
          <a:xfrm>
            <a:off x="1945475" y="3232150"/>
            <a:ext cx="8301049" cy="393700"/>
          </a:xfrm>
          <a:prstGeom prst="rect">
            <a:avLst/>
          </a:prstGeom>
          <a:solidFill>
            <a:srgbClr val="959ad2"/>
          </a:solidFill>
          <a:ln>
            <a:noFill/>
          </a:ln>
          <a:effectLst>
            <a:outerShdw blurRad="76200" sx="104000" sy="10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300">
                <a:solidFill>
                  <a:schemeClr val="lt1"/>
                </a:solidFill>
              </a:rPr>
              <a:t>홀란드</a:t>
            </a:r>
            <a:r>
              <a:rPr lang="en-US" altLang="ko-KR" sz="2300">
                <a:solidFill>
                  <a:schemeClr val="lt1"/>
                </a:solidFill>
              </a:rPr>
              <a:t>(</a:t>
            </a:r>
            <a:r>
              <a:rPr lang="ko-KR" altLang="en-US" sz="2300">
                <a:solidFill>
                  <a:schemeClr val="lt1"/>
                </a:solidFill>
              </a:rPr>
              <a:t>화란</a:t>
            </a:r>
            <a:r>
              <a:rPr lang="en-US" altLang="ko-KR" sz="2300">
                <a:solidFill>
                  <a:schemeClr val="lt1"/>
                </a:solidFill>
              </a:rPr>
              <a:t>)</a:t>
            </a:r>
            <a:r>
              <a:rPr lang="ko-KR" altLang="en-US" sz="2300">
                <a:solidFill>
                  <a:schemeClr val="lt1"/>
                </a:solidFill>
              </a:rPr>
              <a:t>에서 들어온 학문이라고 하여 </a:t>
            </a:r>
            <a:r>
              <a:rPr lang="ko-KR" altLang="en-US" sz="2300" b="1">
                <a:solidFill>
                  <a:schemeClr val="lt1"/>
                </a:solidFill>
              </a:rPr>
              <a:t>난학</a:t>
            </a:r>
            <a:r>
              <a:rPr lang="ko-KR" altLang="en-US" sz="2300">
                <a:solidFill>
                  <a:schemeClr val="lt1"/>
                </a:solidFill>
              </a:rPr>
              <a:t>이라 부름</a:t>
            </a:r>
            <a:endParaRPr lang="ko-KR" altLang="en-US" sz="2300">
              <a:solidFill>
                <a:schemeClr val="lt1"/>
              </a:solidFill>
            </a:endParaRPr>
          </a:p>
        </p:txBody>
      </p:sp>
      <p:sp>
        <p:nvSpPr>
          <p:cNvPr id="63" name="직사각형 36"/>
          <p:cNvSpPr/>
          <p:nvPr/>
        </p:nvSpPr>
        <p:spPr>
          <a:xfrm>
            <a:off x="1945476" y="4248524"/>
            <a:ext cx="8301048" cy="393700"/>
          </a:xfrm>
          <a:prstGeom prst="rect">
            <a:avLst/>
          </a:prstGeom>
          <a:solidFill>
            <a:srgbClr val="959ad2"/>
          </a:solidFill>
          <a:ln>
            <a:noFill/>
          </a:ln>
          <a:effectLst>
            <a:outerShdw blurRad="76200" sx="104000" sy="10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300">
                <a:solidFill>
                  <a:schemeClr val="lt1"/>
                </a:solidFill>
              </a:rPr>
              <a:t>의학</a:t>
            </a:r>
            <a:r>
              <a:rPr lang="en-US" altLang="ko-KR" sz="2300">
                <a:solidFill>
                  <a:schemeClr val="lt1"/>
                </a:solidFill>
              </a:rPr>
              <a:t>,</a:t>
            </a:r>
            <a:r>
              <a:rPr lang="ko-KR" altLang="en-US" sz="2300">
                <a:solidFill>
                  <a:schemeClr val="lt1"/>
                </a:solidFill>
              </a:rPr>
              <a:t> 물리학</a:t>
            </a:r>
            <a:r>
              <a:rPr lang="en-US" altLang="ko-KR" sz="2300">
                <a:solidFill>
                  <a:schemeClr val="lt1"/>
                </a:solidFill>
              </a:rPr>
              <a:t>,</a:t>
            </a:r>
            <a:r>
              <a:rPr lang="ko-KR" altLang="en-US" sz="2300">
                <a:solidFill>
                  <a:schemeClr val="lt1"/>
                </a:solidFill>
              </a:rPr>
              <a:t> 화학</a:t>
            </a:r>
            <a:r>
              <a:rPr lang="en-US" altLang="ko-KR" sz="2300">
                <a:solidFill>
                  <a:schemeClr val="lt1"/>
                </a:solidFill>
              </a:rPr>
              <a:t>,</a:t>
            </a:r>
            <a:r>
              <a:rPr lang="ko-KR" altLang="en-US" sz="2300">
                <a:solidFill>
                  <a:schemeClr val="lt1"/>
                </a:solidFill>
              </a:rPr>
              <a:t> 지질학</a:t>
            </a:r>
            <a:r>
              <a:rPr lang="en-US" altLang="ko-KR" sz="2300">
                <a:solidFill>
                  <a:schemeClr val="lt1"/>
                </a:solidFill>
              </a:rPr>
              <a:t>,</a:t>
            </a:r>
            <a:r>
              <a:rPr lang="ko-KR" altLang="en-US" sz="2300">
                <a:solidFill>
                  <a:schemeClr val="lt1"/>
                </a:solidFill>
              </a:rPr>
              <a:t> 천문학 등이 발전</a:t>
            </a:r>
            <a:endParaRPr lang="ko-KR" altLang="en-US" sz="2300">
              <a:solidFill>
                <a:schemeClr val="lt1"/>
              </a:solidFill>
            </a:endParaRPr>
          </a:p>
        </p:txBody>
      </p:sp>
      <p:sp>
        <p:nvSpPr>
          <p:cNvPr id="64" name="직사각형 36"/>
          <p:cNvSpPr/>
          <p:nvPr/>
        </p:nvSpPr>
        <p:spPr>
          <a:xfrm>
            <a:off x="1945474" y="5012880"/>
            <a:ext cx="8301049" cy="393700"/>
          </a:xfrm>
          <a:prstGeom prst="rect">
            <a:avLst/>
          </a:prstGeom>
          <a:solidFill>
            <a:srgbClr val="959ad2"/>
          </a:solidFill>
          <a:ln>
            <a:noFill/>
          </a:ln>
          <a:effectLst>
            <a:outerShdw blurRad="76200" sx="104000" sy="10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300">
                <a:solidFill>
                  <a:schemeClr val="lt1"/>
                </a:solidFill>
              </a:rPr>
              <a:t>18</a:t>
            </a:r>
            <a:r>
              <a:rPr lang="ko-KR" altLang="en-US" sz="2300">
                <a:solidFill>
                  <a:schemeClr val="lt1"/>
                </a:solidFill>
              </a:rPr>
              <a:t>세기</a:t>
            </a:r>
            <a:r>
              <a:rPr lang="en-US" altLang="ko-KR" sz="2300">
                <a:solidFill>
                  <a:schemeClr val="lt1"/>
                </a:solidFill>
              </a:rPr>
              <a:t>,</a:t>
            </a:r>
            <a:r>
              <a:rPr lang="ko-KR" altLang="en-US" sz="2300">
                <a:solidFill>
                  <a:schemeClr val="lt1"/>
                </a:solidFill>
              </a:rPr>
              <a:t> 에레키테루로 </a:t>
            </a:r>
            <a:r>
              <a:rPr lang="ko-KR" altLang="en-US" sz="2300" b="1">
                <a:solidFill>
                  <a:schemeClr val="lt1"/>
                </a:solidFill>
                <a:effectLst/>
              </a:rPr>
              <a:t>전기</a:t>
            </a:r>
            <a:r>
              <a:rPr lang="ko-KR" altLang="en-US" sz="2300">
                <a:solidFill>
                  <a:schemeClr val="lt1"/>
                </a:solidFill>
              </a:rPr>
              <a:t> 생산</a:t>
            </a:r>
            <a:endParaRPr lang="ko-KR" altLang="en-US" sz="2300">
              <a:solidFill>
                <a:schemeClr val="lt1"/>
              </a:solidFill>
            </a:endParaRPr>
          </a:p>
        </p:txBody>
      </p:sp>
      <p:pic>
        <p:nvPicPr>
          <p:cNvPr id="6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851345" y="809113"/>
            <a:ext cx="4918688" cy="3325003"/>
          </a:xfrm>
          <a:prstGeom prst="snip2DiagRect">
            <a:avLst>
              <a:gd name="adj1" fmla="val 0"/>
              <a:gd name="adj2" fmla="val 16667"/>
            </a:avLst>
          </a:prstGeom>
        </p:spPr>
      </p:pic>
      <p:pic>
        <p:nvPicPr>
          <p:cNvPr id="6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838649" y="2321590"/>
            <a:ext cx="4765059" cy="2214818"/>
          </a:xfrm>
          <a:prstGeom prst="wedgeRoundRectCallout">
            <a:avLst>
              <a:gd name="adj1" fmla="val -33631"/>
              <a:gd name="adj2" fmla="val 63779"/>
              <a:gd name="adj3" fmla="val 16667"/>
            </a:avLst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randomBar dir="vert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1" animBg="1"/>
      <p:bldP spid="62" grpId="2" animBg="1"/>
      <p:bldP spid="63" grpId="3" animBg="1"/>
      <p:bldP spid="64" grpId="4" animBg="1"/>
    </p:bldLst>
  </p:timing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 sz="25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원호 44"/>
          <p:cNvSpPr/>
          <p:nvPr/>
        </p:nvSpPr>
        <p:spPr>
          <a:xfrm rot="5413553">
            <a:off x="3210253" y="2106022"/>
            <a:ext cx="2453932" cy="2453932"/>
          </a:xfrm>
          <a:prstGeom prst="arc">
            <a:avLst>
              <a:gd name="adj1" fmla="val 16284385"/>
              <a:gd name="adj2" fmla="val 5385223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grpSp>
        <p:nvGrpSpPr>
          <p:cNvPr id="94" name="그룹 64"/>
          <p:cNvGrpSpPr/>
          <p:nvPr/>
        </p:nvGrpSpPr>
        <p:grpSpPr>
          <a:xfrm rot="0">
            <a:off x="3109042" y="3209925"/>
            <a:ext cx="219075" cy="219075"/>
            <a:chOff x="8105775" y="1819275"/>
            <a:chExt cx="219075" cy="219075"/>
          </a:xfrm>
        </p:grpSpPr>
        <p:sp>
          <p:nvSpPr>
            <p:cNvPr id="95" name="타원 65"/>
            <p:cNvSpPr/>
            <p:nvPr/>
          </p:nvSpPr>
          <p:spPr>
            <a:xfrm>
              <a:off x="8105775" y="1819275"/>
              <a:ext cx="219075" cy="21907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타원 66"/>
            <p:cNvSpPr/>
            <p:nvPr/>
          </p:nvSpPr>
          <p:spPr>
            <a:xfrm>
              <a:off x="8161312" y="1874812"/>
              <a:ext cx="108000" cy="108000"/>
            </a:xfrm>
            <a:prstGeom prst="ellipse">
              <a:avLst/>
            </a:prstGeom>
            <a:solidFill>
              <a:srgbClr val="42469f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타원 4"/>
          <p:cNvSpPr/>
          <p:nvPr/>
        </p:nvSpPr>
        <p:spPr>
          <a:xfrm>
            <a:off x="3464299" y="2330750"/>
            <a:ext cx="2044282" cy="20442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88900" dir="2700000" algn="tl" rotWithShape="0">
              <a:srgbClr val="42469f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5000" b="1" mc:Ignorable="hp" hp:hslEmbossed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cs typeface="Aharoni"/>
              </a:rPr>
              <a:t>4</a:t>
            </a:r>
            <a:endParaRPr xmlns:mc="http://schemas.openxmlformats.org/markup-compatibility/2006" xmlns:hp="http://schemas.haansoft.com/office/presentation/8.0" lang="en-US" altLang="ko-KR" sz="5000" b="1" mc:Ignorable="hp" hp:hslEmbossed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cs typeface="Aharoni"/>
            </a:endParaRPr>
          </a:p>
        </p:txBody>
      </p:sp>
      <p:sp>
        <p:nvSpPr>
          <p:cNvPr id="98" name="원호 72"/>
          <p:cNvSpPr/>
          <p:nvPr/>
        </p:nvSpPr>
        <p:spPr>
          <a:xfrm rot="8158323">
            <a:off x="3575077" y="2437376"/>
            <a:ext cx="1828477" cy="1828477"/>
          </a:xfrm>
          <a:prstGeom prst="arc">
            <a:avLst>
              <a:gd name="adj1" fmla="val 16200000"/>
              <a:gd name="adj2" fmla="val 2832053"/>
            </a:avLst>
          </a:prstGeom>
          <a:noFill/>
          <a:ln w="25400">
            <a:solidFill>
              <a:srgbClr val="ff91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500" b="1">
              <a:solidFill>
                <a:prstClr val="black">
                  <a:lumMod val="75000"/>
                  <a:lumOff val="25000"/>
                </a:prstClr>
              </a:solidFill>
              <a:cs typeface="Aharoni"/>
            </a:endParaRPr>
          </a:p>
        </p:txBody>
      </p:sp>
      <p:sp>
        <p:nvSpPr>
          <p:cNvPr id="102" name="직사각형 68"/>
          <p:cNvSpPr/>
          <p:nvPr/>
        </p:nvSpPr>
        <p:spPr>
          <a:xfrm>
            <a:off x="6096000" y="2813255"/>
            <a:ext cx="2442970" cy="12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5000" b="1">
                <a:solidFill>
                  <a:prstClr val="black">
                    <a:lumMod val="75000"/>
                    <a:lumOff val="25000"/>
                  </a:prstClr>
                </a:solidFill>
              </a:rPr>
              <a:t>그림</a:t>
            </a:r>
            <a:endParaRPr lang="en-US" altLang="ko-KR" sz="50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2500" i="1" kern="0">
                  <a:solidFill>
                    <a:srgbClr val="959ad2"/>
                  </a:solidFill>
                  <a:latin typeface="Tmon몬소리 Black"/>
                  <a:ea typeface="Tmon몬소리 Black"/>
                </a:rPr>
                <a:t>그림</a:t>
              </a:r>
              <a:endParaRPr lang="ko-KR" altLang="en-US" sz="25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직사각형 33"/>
          <p:cNvSpPr/>
          <p:nvPr/>
        </p:nvSpPr>
        <p:spPr>
          <a:xfrm>
            <a:off x="1954453" y="4755356"/>
            <a:ext cx="2851449" cy="65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500" b="1">
                <a:solidFill>
                  <a:prstClr val="black">
                    <a:lumMod val="75000"/>
                    <a:lumOff val="25000"/>
                  </a:prstClr>
                </a:solidFill>
              </a:rPr>
              <a:t>우키요에</a:t>
            </a:r>
            <a:endParaRPr lang="en-US" altLang="ko-KR" sz="25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0" name="자유형: 도형 49"/>
          <p:cNvSpPr/>
          <p:nvPr/>
        </p:nvSpPr>
        <p:spPr>
          <a:xfrm>
            <a:off x="1576784" y="2382480"/>
            <a:ext cx="3578626" cy="2093039"/>
          </a:xfrm>
          <a:custGeom>
            <a:avLst/>
            <a:gdLst>
              <a:gd name="connsiteX0" fmla="*/ 826318 w 2851449"/>
              <a:gd name="connsiteY0" fmla="*/ 0 h 1652636"/>
              <a:gd name="connsiteX1" fmla="*/ 2025131 w 2851449"/>
              <a:gd name="connsiteY1" fmla="*/ 0 h 1652636"/>
              <a:gd name="connsiteX2" fmla="*/ 2851449 w 2851449"/>
              <a:gd name="connsiteY2" fmla="*/ 826318 h 1652636"/>
              <a:gd name="connsiteX3" fmla="*/ 2849373 w 2851449"/>
              <a:gd name="connsiteY3" fmla="*/ 846914 h 1652636"/>
              <a:gd name="connsiteX4" fmla="*/ 2851448 w 2851449"/>
              <a:gd name="connsiteY4" fmla="*/ 844839 h 1652636"/>
              <a:gd name="connsiteX5" fmla="*/ 2851448 w 2851449"/>
              <a:gd name="connsiteY5" fmla="*/ 1652636 h 1652636"/>
              <a:gd name="connsiteX6" fmla="*/ 2043651 w 2851449"/>
              <a:gd name="connsiteY6" fmla="*/ 1652636 h 1652636"/>
              <a:gd name="connsiteX7" fmla="*/ 2044636 w 2851449"/>
              <a:gd name="connsiteY7" fmla="*/ 1651651 h 1652636"/>
              <a:gd name="connsiteX8" fmla="*/ 2025131 w 2851449"/>
              <a:gd name="connsiteY8" fmla="*/ 1652636 h 1652636"/>
              <a:gd name="connsiteX9" fmla="*/ 826318 w 2851449"/>
              <a:gd name="connsiteY9" fmla="*/ 1652636 h 1652636"/>
              <a:gd name="connsiteX10" fmla="*/ 0 w 2851449"/>
              <a:gd name="connsiteY10" fmla="*/ 826318 h 1652636"/>
              <a:gd name="connsiteX11" fmla="*/ 826318 w 2851449"/>
              <a:gd name="connsiteY11" fmla="*/ 0 h 16526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1449" h="1652636">
                <a:moveTo>
                  <a:pt x="826318" y="0"/>
                </a:moveTo>
                <a:lnTo>
                  <a:pt x="2025131" y="0"/>
                </a:lnTo>
                <a:cubicBezTo>
                  <a:pt x="2481494" y="0"/>
                  <a:pt x="2851449" y="369955"/>
                  <a:pt x="2851449" y="826318"/>
                </a:cubicBezTo>
                <a:lnTo>
                  <a:pt x="2849373" y="846914"/>
                </a:lnTo>
                <a:lnTo>
                  <a:pt x="2851448" y="844839"/>
                </a:lnTo>
                <a:lnTo>
                  <a:pt x="2851448" y="1652636"/>
                </a:lnTo>
                <a:lnTo>
                  <a:pt x="2043651" y="1652636"/>
                </a:lnTo>
                <a:lnTo>
                  <a:pt x="2044636" y="1651651"/>
                </a:lnTo>
                <a:lnTo>
                  <a:pt x="2025131" y="1652636"/>
                </a:lnTo>
                <a:lnTo>
                  <a:pt x="826318" y="1652636"/>
                </a:lnTo>
                <a:cubicBezTo>
                  <a:pt x="369955" y="1652636"/>
                  <a:pt x="0" y="1282681"/>
                  <a:pt x="0" y="826318"/>
                </a:cubicBezTo>
                <a:cubicBezTo>
                  <a:pt x="0" y="369955"/>
                  <a:pt x="369955" y="0"/>
                  <a:pt x="826318" y="0"/>
                </a:cubicBezTo>
                <a:close/>
              </a:path>
            </a:pathLst>
          </a:custGeom>
          <a:blipFill rotWithShape="1">
            <a:blip r:embed="rId3">
              <a:alphaModFix/>
              <a:lum/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127000" dir="2700000" algn="tl" rotWithShape="0">
              <a:srgbClr val="42469f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latinLnBrk="0">
              <a:defRPr/>
            </a:pPr>
            <a:endParaRPr lang="ko-KR" altLang="en-US" sz="14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1" name="직사각형 39"/>
          <p:cNvSpPr/>
          <p:nvPr/>
        </p:nvSpPr>
        <p:spPr>
          <a:xfrm>
            <a:off x="5805956" y="1314212"/>
            <a:ext cx="5775135" cy="393700"/>
          </a:xfrm>
          <a:prstGeom prst="rect">
            <a:avLst/>
          </a:prstGeom>
          <a:solidFill>
            <a:srgbClr val="ff919c"/>
          </a:solidFill>
          <a:ln>
            <a:noFill/>
          </a:ln>
          <a:effectLst>
            <a:outerShdw blurRad="76200" dist="76200" dir="189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350" b="1">
                <a:solidFill>
                  <a:prstClr val="white"/>
                </a:solidFill>
              </a:rPr>
              <a:t>에도시대 중기에서 후기에 유행한 판화</a:t>
            </a:r>
            <a:endParaRPr lang="ko-KR" altLang="en-US" sz="2350" b="1">
              <a:solidFill>
                <a:prstClr val="white"/>
              </a:solidFill>
            </a:endParaRPr>
          </a:p>
        </p:txBody>
      </p:sp>
      <p:sp>
        <p:nvSpPr>
          <p:cNvPr id="52" name="직사각형 39"/>
          <p:cNvSpPr/>
          <p:nvPr/>
        </p:nvSpPr>
        <p:spPr>
          <a:xfrm>
            <a:off x="5797176" y="1967889"/>
            <a:ext cx="5849843" cy="412376"/>
          </a:xfrm>
          <a:prstGeom prst="rect">
            <a:avLst/>
          </a:prstGeom>
          <a:solidFill>
            <a:srgbClr val="ff919c"/>
          </a:solidFill>
          <a:ln>
            <a:noFill/>
          </a:ln>
          <a:effectLst>
            <a:outerShdw blurRad="76200" dist="76200" dir="189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350" b="1">
                <a:solidFill>
                  <a:prstClr val="white"/>
                </a:solidFill>
              </a:rPr>
              <a:t>대도시의 대중을 상대로 출현한 예술 작품</a:t>
            </a:r>
            <a:endParaRPr lang="ko-KR" altLang="en-US" sz="2350" b="1">
              <a:solidFill>
                <a:prstClr val="white"/>
              </a:solidFill>
            </a:endParaRPr>
          </a:p>
        </p:txBody>
      </p:sp>
      <p:sp>
        <p:nvSpPr>
          <p:cNvPr id="53" name="직사각형 39"/>
          <p:cNvSpPr/>
          <p:nvPr/>
        </p:nvSpPr>
        <p:spPr>
          <a:xfrm>
            <a:off x="5797176" y="2658919"/>
            <a:ext cx="5849843" cy="412376"/>
          </a:xfrm>
          <a:prstGeom prst="rect">
            <a:avLst/>
          </a:prstGeom>
          <a:solidFill>
            <a:srgbClr val="ff919c"/>
          </a:solidFill>
          <a:ln>
            <a:noFill/>
          </a:ln>
          <a:effectLst>
            <a:outerShdw blurRad="76200" dist="76200" dir="189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350" b="1">
                <a:solidFill>
                  <a:prstClr val="white"/>
                </a:solidFill>
              </a:rPr>
              <a:t>대중에게 쉽게 수용되는 소재를 주로 다룸</a:t>
            </a:r>
            <a:endParaRPr lang="ko-KR" altLang="en-US" sz="2350" b="1">
              <a:solidFill>
                <a:prstClr val="white"/>
              </a:solidFill>
            </a:endParaRPr>
          </a:p>
        </p:txBody>
      </p:sp>
      <p:sp>
        <p:nvSpPr>
          <p:cNvPr id="54" name="직사각형 39"/>
          <p:cNvSpPr/>
          <p:nvPr/>
        </p:nvSpPr>
        <p:spPr>
          <a:xfrm>
            <a:off x="5797176" y="3429000"/>
            <a:ext cx="5849843" cy="2715166"/>
          </a:xfrm>
          <a:prstGeom prst="rect">
            <a:avLst/>
          </a:prstGeom>
          <a:solidFill>
            <a:srgbClr val="ff919c"/>
          </a:solidFill>
          <a:ln>
            <a:noFill/>
          </a:ln>
          <a:effectLst>
            <a:outerShdw blurRad="76200" dist="76200" dir="189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35580" indent="-335580" algn="ctr">
              <a:buFont typeface="Arial"/>
              <a:buChar char="•"/>
              <a:defRPr/>
            </a:pPr>
            <a:r>
              <a:rPr lang="ko-KR" altLang="en-US" sz="2350" b="1">
                <a:solidFill>
                  <a:prstClr val="white"/>
                </a:solidFill>
              </a:rPr>
              <a:t>우키요에는 여러 사람이 만듦</a:t>
            </a:r>
            <a:endParaRPr lang="ko-KR" altLang="en-US" sz="2350" b="1">
              <a:solidFill>
                <a:prstClr val="white"/>
              </a:solidFill>
            </a:endParaRPr>
          </a:p>
          <a:p>
            <a:pPr marL="335580" indent="-335580" algn="ctr">
              <a:buFont typeface="Arial"/>
              <a:buChar char="•"/>
              <a:defRPr/>
            </a:pPr>
            <a:r>
              <a:rPr lang="ko-KR" altLang="en-US" sz="2350" b="1">
                <a:solidFill>
                  <a:prstClr val="white"/>
                </a:solidFill>
              </a:rPr>
              <a:t>밑그림을 그리는 사람 </a:t>
            </a:r>
            <a:r>
              <a:rPr lang="en-US" altLang="ko-KR" sz="2350" b="1">
                <a:solidFill>
                  <a:prstClr val="white"/>
                </a:solidFill>
              </a:rPr>
              <a:t>:</a:t>
            </a:r>
            <a:r>
              <a:rPr lang="ko-KR" altLang="en-US" sz="2350" b="1">
                <a:solidFill>
                  <a:prstClr val="white"/>
                </a:solidFill>
              </a:rPr>
              <a:t> </a:t>
            </a:r>
            <a:r>
              <a:rPr lang="ko-KR" altLang="en-US" sz="2350" b="1">
                <a:solidFill>
                  <a:prstClr val="white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에시</a:t>
            </a:r>
            <a:endParaRPr lang="ko-KR" altLang="en-US" sz="2350" b="1">
              <a:solidFill>
                <a:prstClr val="white"/>
              </a:solidFill>
            </a:endParaRPr>
          </a:p>
          <a:p>
            <a:pPr marL="335580" indent="-335580" algn="ctr">
              <a:buFont typeface="Arial"/>
              <a:buChar char="•"/>
              <a:defRPr/>
            </a:pPr>
            <a:r>
              <a:rPr lang="ko-KR" altLang="en-US" sz="2350" b="1">
                <a:solidFill>
                  <a:prstClr val="white"/>
                </a:solidFill>
              </a:rPr>
              <a:t>밑그림을 목판에 붙여 칼로 파내던 </a:t>
            </a:r>
            <a:endParaRPr lang="ko-KR" altLang="en-US" sz="2350" b="1">
              <a:solidFill>
                <a:prstClr val="white"/>
              </a:solidFill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en-US" sz="2350" b="1">
                <a:solidFill>
                  <a:prstClr val="white"/>
                </a:solidFill>
              </a:rPr>
              <a:t>사람 </a:t>
            </a:r>
            <a:r>
              <a:rPr lang="en-US" altLang="ko-KR" sz="2350" b="1">
                <a:solidFill>
                  <a:prstClr val="white"/>
                </a:solidFill>
              </a:rPr>
              <a:t>:</a:t>
            </a:r>
            <a:r>
              <a:rPr lang="ko-KR" altLang="en-US" sz="2350" b="1">
                <a:solidFill>
                  <a:prstClr val="white"/>
                </a:solidFill>
              </a:rPr>
              <a:t> </a:t>
            </a:r>
            <a:r>
              <a:rPr lang="ko-KR" altLang="en-US" sz="2350" b="1">
                <a:solidFill>
                  <a:prstClr val="white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호리시</a:t>
            </a:r>
            <a:endParaRPr lang="ko-KR" altLang="en-US" sz="2350" b="1">
              <a:solidFill>
                <a:prstClr val="white"/>
              </a:solidFill>
            </a:endParaRPr>
          </a:p>
          <a:p>
            <a:pPr marL="335580" indent="-335580" algn="ctr">
              <a:buFont typeface="Arial"/>
              <a:buChar char="•"/>
              <a:defRPr/>
            </a:pPr>
            <a:r>
              <a:rPr lang="ko-KR" altLang="en-US" sz="2350" b="1">
                <a:solidFill>
                  <a:prstClr val="white"/>
                </a:solidFill>
              </a:rPr>
              <a:t>목판에 물감을 묻혀 찍어내던 사람 </a:t>
            </a:r>
            <a:r>
              <a:rPr lang="en-US" altLang="ko-KR" sz="2350" b="1">
                <a:solidFill>
                  <a:prstClr val="white"/>
                </a:solidFill>
              </a:rPr>
              <a:t>:</a:t>
            </a:r>
            <a:r>
              <a:rPr lang="ko-KR" altLang="en-US" sz="2350" b="1">
                <a:solidFill>
                  <a:prstClr val="white"/>
                </a:solidFill>
              </a:rPr>
              <a:t> </a:t>
            </a:r>
            <a:endParaRPr lang="ko-KR" altLang="en-US" sz="2350" b="1">
              <a:solidFill>
                <a:prstClr val="white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ko-KR" altLang="en-US" sz="2350" b="1">
                <a:solidFill>
                  <a:prstClr val="white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스리시</a:t>
            </a:r>
            <a:endParaRPr lang="en-US" altLang="ko-KR" sz="2350" b="1">
              <a:solidFill>
                <a:prstClr val="white"/>
              </a:solidFill>
            </a:endParaRPr>
          </a:p>
          <a:p>
            <a:pPr marL="335580" indent="-335580" algn="ctr">
              <a:buFont typeface="Arial"/>
              <a:buChar char="•"/>
              <a:defRPr/>
            </a:pPr>
            <a:r>
              <a:rPr lang="ko-KR" altLang="en-US" sz="2350" b="1">
                <a:solidFill>
                  <a:prstClr val="white"/>
                </a:solidFill>
              </a:rPr>
              <a:t>감독 및 총책임을 지던 사람 </a:t>
            </a:r>
            <a:r>
              <a:rPr lang="en-US" altLang="ko-KR" sz="2350" b="1">
                <a:solidFill>
                  <a:prstClr val="white"/>
                </a:solidFill>
              </a:rPr>
              <a:t>:</a:t>
            </a:r>
            <a:r>
              <a:rPr lang="ko-KR" altLang="en-US" sz="2350" b="1">
                <a:solidFill>
                  <a:prstClr val="white"/>
                </a:solidFill>
              </a:rPr>
              <a:t> </a:t>
            </a:r>
            <a:r>
              <a:rPr lang="ko-KR" altLang="en-US" sz="2350" b="1">
                <a:solidFill>
                  <a:prstClr val="white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한모토</a:t>
            </a:r>
            <a:endParaRPr lang="en-US" altLang="ko-KR" sz="2350" b="1">
              <a:solidFill>
                <a:prstClr val="white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heel spokes="1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Class="entr" presetSubtype="4" fill="hold" grpId="0" nodeType="clickEffect" mc:Ignorable="hp" hp:hslPresetID="200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xmlns:mc="http://schemas.openxmlformats.org/markup-compatibility/2006" xmlns:hp="http://schemas.haansoft.com/office/presentation/8.0" transition="in" filter="wipe(up)" mc:Ignorable="hp" hp:hslFilter="wav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" presetClass="entr" presetSubtype="4" fill="hold" grpId="1" nodeType="clickEffect" mc:Ignorable="hp" hp:hslPresetID="200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xmlns:mc="http://schemas.openxmlformats.org/markup-compatibility/2006" xmlns:hp="http://schemas.haansoft.com/office/presentation/8.0" transition="in" filter="wipe(up)" mc:Ignorable="hp" hp:hslFilter="wav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5" presetClass="entr" presetSubtype="4" fill="hold" grpId="2" nodeType="clickEffect" mc:Ignorable="hp" hp:hslPresetID="200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xmlns:mc="http://schemas.openxmlformats.org/markup-compatibility/2006" xmlns:hp="http://schemas.haansoft.com/office/presentation/8.0" transition="in" filter="wipe(up)" mc:Ignorable="hp" hp:hslFilter="wave(up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0" presetClass="entr" presetSubtype="4" fill="hold" grpId="3" nodeType="clickEffect" mc:Ignorable="hp" hp:hslPresetID="200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xmlns:mc="http://schemas.openxmlformats.org/markup-compatibility/2006" xmlns:hp="http://schemas.haansoft.com/office/presentation/8.0" transition="in" filter="wipe(up)" mc:Ignorable="hp" hp:hslFilter="wave(up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1" animBg="1"/>
      <p:bldP spid="53" grpId="2" animBg="1"/>
      <p:bldP spid="54" grpId="3" animBg="1"/>
    </p:bldLst>
  </p:timing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 sz="25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원호 44"/>
          <p:cNvSpPr/>
          <p:nvPr/>
        </p:nvSpPr>
        <p:spPr>
          <a:xfrm rot="5413553">
            <a:off x="3210253" y="2106022"/>
            <a:ext cx="2453932" cy="2453932"/>
          </a:xfrm>
          <a:prstGeom prst="arc">
            <a:avLst>
              <a:gd name="adj1" fmla="val 16284385"/>
              <a:gd name="adj2" fmla="val 5385223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grpSp>
        <p:nvGrpSpPr>
          <p:cNvPr id="94" name="그룹 64"/>
          <p:cNvGrpSpPr/>
          <p:nvPr/>
        </p:nvGrpSpPr>
        <p:grpSpPr>
          <a:xfrm rot="0">
            <a:off x="3109042" y="3209925"/>
            <a:ext cx="219075" cy="219075"/>
            <a:chOff x="8105775" y="1819275"/>
            <a:chExt cx="219075" cy="219075"/>
          </a:xfrm>
        </p:grpSpPr>
        <p:sp>
          <p:nvSpPr>
            <p:cNvPr id="95" name="타원 65"/>
            <p:cNvSpPr/>
            <p:nvPr/>
          </p:nvSpPr>
          <p:spPr>
            <a:xfrm>
              <a:off x="8105775" y="1819275"/>
              <a:ext cx="219075" cy="21907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타원 66"/>
            <p:cNvSpPr/>
            <p:nvPr/>
          </p:nvSpPr>
          <p:spPr>
            <a:xfrm>
              <a:off x="8161312" y="1874812"/>
              <a:ext cx="108000" cy="108000"/>
            </a:xfrm>
            <a:prstGeom prst="ellipse">
              <a:avLst/>
            </a:prstGeom>
            <a:solidFill>
              <a:srgbClr val="42469f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타원 4"/>
          <p:cNvSpPr/>
          <p:nvPr/>
        </p:nvSpPr>
        <p:spPr>
          <a:xfrm>
            <a:off x="3464299" y="2330750"/>
            <a:ext cx="2044282" cy="20442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88900" dir="2700000" algn="tl" rotWithShape="0">
              <a:srgbClr val="42469f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5000" b="1" mc:Ignorable="hp" hp:hslEmbossed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cs typeface="Aharoni"/>
              </a:rPr>
              <a:t>5</a:t>
            </a:r>
            <a:endParaRPr xmlns:mc="http://schemas.openxmlformats.org/markup-compatibility/2006" xmlns:hp="http://schemas.haansoft.com/office/presentation/8.0" lang="en-US" altLang="ko-KR" sz="5000" b="1" mc:Ignorable="hp" hp:hslEmbossed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cs typeface="Aharoni"/>
            </a:endParaRPr>
          </a:p>
        </p:txBody>
      </p:sp>
      <p:sp>
        <p:nvSpPr>
          <p:cNvPr id="98" name="원호 72"/>
          <p:cNvSpPr/>
          <p:nvPr/>
        </p:nvSpPr>
        <p:spPr>
          <a:xfrm rot="8158323">
            <a:off x="3575077" y="2437376"/>
            <a:ext cx="1828477" cy="1828477"/>
          </a:xfrm>
          <a:prstGeom prst="arc">
            <a:avLst>
              <a:gd name="adj1" fmla="val 16200000"/>
              <a:gd name="adj2" fmla="val 2832053"/>
            </a:avLst>
          </a:prstGeom>
          <a:noFill/>
          <a:ln w="25400">
            <a:solidFill>
              <a:srgbClr val="ff91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500" b="1">
              <a:solidFill>
                <a:prstClr val="black">
                  <a:lumMod val="75000"/>
                  <a:lumOff val="25000"/>
                </a:prstClr>
              </a:solidFill>
              <a:cs typeface="Aharoni"/>
            </a:endParaRPr>
          </a:p>
        </p:txBody>
      </p:sp>
      <p:sp>
        <p:nvSpPr>
          <p:cNvPr id="102" name="직사각형 68"/>
          <p:cNvSpPr/>
          <p:nvPr/>
        </p:nvSpPr>
        <p:spPr>
          <a:xfrm>
            <a:off x="6096000" y="2813255"/>
            <a:ext cx="3856990" cy="123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5000" b="1">
                <a:solidFill>
                  <a:prstClr val="black">
                    <a:lumMod val="75000"/>
                    <a:lumOff val="25000"/>
                  </a:prstClr>
                </a:solidFill>
              </a:rPr>
              <a:t>관련 영상</a:t>
            </a:r>
            <a:endParaRPr lang="ko-KR" altLang="en-US" sz="50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3000" b="1" kern="0">
                  <a:solidFill>
                    <a:schemeClr val="accent1">
                      <a:lumMod val="75000"/>
                    </a:schemeClr>
                  </a:solidFill>
                  <a:latin typeface="한컴산뜻돋움"/>
                  <a:ea typeface="한컴산뜻돋움"/>
                </a:rPr>
                <a:t>아즈치모모야마 시대의 주요 사건</a:t>
              </a:r>
              <a:endParaRPr lang="ko-KR" altLang="en-US" sz="3000" b="1">
                <a:solidFill>
                  <a:schemeClr val="accent1">
                    <a:lumMod val="75000"/>
                  </a:schemeClr>
                </a:solidFill>
                <a:latin typeface="한컴산뜻돋움"/>
                <a:ea typeface="한컴산뜻돋움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직사각형 40"/>
          <p:cNvSpPr/>
          <p:nvPr/>
        </p:nvSpPr>
        <p:spPr>
          <a:xfrm>
            <a:off x="1208945" y="1560668"/>
            <a:ext cx="9725368" cy="426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ko-KR" sz="1600" b="1">
              <a:solidFill>
                <a:prstClr val="black">
                  <a:lumMod val="65000"/>
                  <a:lumOff val="35000"/>
                </a:prstClr>
              </a:solidFill>
              <a:latin typeface="한컴산뜻돋움"/>
              <a:ea typeface="한컴산뜻돋움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1210" y="1560668"/>
            <a:ext cx="97885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50000"/>
              </a:lnSpc>
              <a:buFont typeface="Arial"/>
              <a:buChar char="•"/>
              <a:defRPr/>
            </a:pPr>
            <a:r>
              <a:rPr lang="ko-KR" altLang="en-US" sz="2400" b="1">
                <a:latin typeface="한컴산뜻돋움"/>
                <a:ea typeface="한컴산뜻돋움"/>
              </a:rPr>
              <a:t>나가시노 전투 </a:t>
            </a:r>
            <a:r>
              <a:rPr lang="en-US" altLang="ko-KR" sz="2400" b="1">
                <a:latin typeface="한컴산뜻돋움"/>
                <a:ea typeface="한컴산뜻돋움"/>
              </a:rPr>
              <a:t>( 1575 )</a:t>
            </a:r>
            <a:endParaRPr lang="en-US" altLang="ko-KR" sz="2400" b="1">
              <a:latin typeface="한컴산뜻돋움"/>
              <a:ea typeface="한컴산뜻돋움"/>
            </a:endParaRPr>
          </a:p>
          <a:p>
            <a:pPr algn="just">
              <a:defRPr/>
            </a:pPr>
            <a:r>
              <a:rPr lang="en-US" altLang="ko-KR" sz="2400" b="1">
                <a:latin typeface="한컴산뜻돋움"/>
                <a:ea typeface="한컴산뜻돋움"/>
              </a:rPr>
              <a:t>  : </a:t>
            </a:r>
            <a:r>
              <a:rPr lang="ko-KR" altLang="en-US" sz="2400" b="1">
                <a:latin typeface="한컴산뜻돋움"/>
                <a:ea typeface="한컴산뜻돋움"/>
              </a:rPr>
              <a:t>오다 노부나가 연합군이 승리</a:t>
            </a:r>
            <a:endParaRPr lang="ko-KR" altLang="en-US" sz="2400" b="1">
              <a:latin typeface="한컴산뜻돋움"/>
              <a:ea typeface="한컴산뜻돋움"/>
            </a:endParaRPr>
          </a:p>
          <a:p>
            <a:pPr algn="just">
              <a:defRPr/>
            </a:pPr>
            <a:r>
              <a:rPr lang="en-US" altLang="ko-KR" sz="2400" b="1">
                <a:latin typeface="한컴산뜻돋움"/>
                <a:ea typeface="한컴산뜻돋움"/>
              </a:rPr>
              <a:t>   </a:t>
            </a:r>
            <a:r>
              <a:rPr lang="ko-KR" altLang="en-US" sz="2400" b="1">
                <a:latin typeface="한컴산뜻돋움"/>
                <a:ea typeface="한컴산뜻돋움"/>
              </a:rPr>
              <a:t>도쿠가와 이에야스의 위상 또한 올라감</a:t>
            </a:r>
            <a:endParaRPr lang="ko-KR" altLang="en-US" sz="2400" b="1">
              <a:latin typeface="한컴산뜻돋움"/>
              <a:ea typeface="한컴산뜻돋움"/>
            </a:endParaRPr>
          </a:p>
          <a:p>
            <a:pPr algn="just">
              <a:defRPr/>
            </a:pPr>
            <a:endParaRPr lang="en-US" altLang="ko-KR" sz="2400" b="1">
              <a:latin typeface="한컴산뜻돋움"/>
              <a:ea typeface="한컴산뜻돋움"/>
            </a:endParaRPr>
          </a:p>
          <a:p>
            <a:pPr marL="342900" indent="-342900" algn="just">
              <a:lnSpc>
                <a:spcPct val="250000"/>
              </a:lnSpc>
              <a:buFont typeface="Arial"/>
              <a:buChar char="•"/>
              <a:defRPr/>
            </a:pPr>
            <a:r>
              <a:rPr lang="ko-KR" altLang="en-US" sz="2400" b="1">
                <a:latin typeface="한컴산뜻돋움"/>
                <a:ea typeface="한컴산뜻돋움"/>
              </a:rPr>
              <a:t>혼노지의 변 </a:t>
            </a:r>
            <a:r>
              <a:rPr lang="en-US" altLang="ko-KR" sz="2400" b="1">
                <a:latin typeface="한컴산뜻돋움"/>
                <a:ea typeface="한컴산뜻돋움"/>
              </a:rPr>
              <a:t>( 1582 )</a:t>
            </a:r>
            <a:endParaRPr lang="en-US" altLang="ko-KR" sz="2400" b="1">
              <a:latin typeface="한컴산뜻돋움"/>
              <a:ea typeface="한컴산뜻돋움"/>
            </a:endParaRPr>
          </a:p>
          <a:p>
            <a:pPr algn="just">
              <a:defRPr/>
            </a:pPr>
            <a:r>
              <a:rPr lang="en-US" altLang="ko-KR" sz="2400" b="1">
                <a:latin typeface="한컴산뜻돋움"/>
                <a:ea typeface="한컴산뜻돋움"/>
              </a:rPr>
              <a:t>  : </a:t>
            </a:r>
            <a:r>
              <a:rPr lang="ko-KR" altLang="en-US" sz="2400" b="1">
                <a:latin typeface="한컴산뜻돋움"/>
                <a:ea typeface="한컴산뜻돋움"/>
              </a:rPr>
              <a:t>오다 노부나가가 가신에게 살해당함</a:t>
            </a:r>
            <a:endParaRPr lang="ko-KR" altLang="en-US" sz="2400" b="1">
              <a:latin typeface="한컴산뜻돋움"/>
              <a:ea typeface="한컴산뜻돋움"/>
            </a:endParaRPr>
          </a:p>
          <a:p>
            <a:pPr algn="just">
              <a:defRPr/>
            </a:pPr>
            <a:r>
              <a:rPr lang="ko-KR" altLang="en-US" sz="2400" b="1">
                <a:latin typeface="한컴산뜻돋움"/>
                <a:ea typeface="한컴산뜻돋움"/>
              </a:rPr>
              <a:t>   도요토미 히데요시의 집권</a:t>
            </a:r>
            <a:endParaRPr lang="en-US" altLang="ko-KR" sz="2400" b="1">
              <a:latin typeface="한컴산뜻돋움"/>
              <a:ea typeface="한컴산뜻돋움"/>
            </a:endParaRPr>
          </a:p>
        </p:txBody>
      </p:sp>
      <p:pic>
        <p:nvPicPr>
          <p:cNvPr id="37" name="그림 36" descr="텍스트, 지도, 패브릭이(가) 표시된 사진  자동 생성된 설명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745773" y="1194722"/>
            <a:ext cx="4472533" cy="2088673"/>
          </a:xfrm>
          <a:prstGeom prst="rect">
            <a:avLst/>
          </a:prstGeom>
        </p:spPr>
      </p:pic>
      <p:pic>
        <p:nvPicPr>
          <p:cNvPr id="40" name="그림 39" descr="페인팅, 예술, 만화 영화이(가) 표시된 사진  자동 생성된 설명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745772" y="3634808"/>
            <a:ext cx="4472533" cy="2125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 sz="25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"/>
          <p:cNvSpPr txBox="1"/>
          <p:nvPr/>
        </p:nvSpPr>
        <p:spPr>
          <a:xfrm>
            <a:off x="1370851" y="720911"/>
            <a:ext cx="9450296" cy="64243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hlinkClick r:id="rId3"/>
              </a:rPr>
              <a:t>https://www.youtube.com/watch?v=ilfHgFCyygE</a:t>
            </a:r>
            <a:endParaRPr lang="en-US" altLang="ko-KR"/>
          </a:p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3000" b="1" kern="0">
                  <a:solidFill>
                    <a:schemeClr val="accent1">
                      <a:lumMod val="75000"/>
                    </a:schemeClr>
                  </a:solidFill>
                  <a:latin typeface="한컴산뜻돋움"/>
                  <a:ea typeface="한컴산뜻돋움"/>
                </a:rPr>
                <a:t>아즈치모모야마 시대의 주요 사건</a:t>
              </a:r>
              <a:endParaRPr lang="ko-KR" altLang="en-US" sz="3000" b="1">
                <a:solidFill>
                  <a:schemeClr val="accent1">
                    <a:lumMod val="75000"/>
                  </a:schemeClr>
                </a:solidFill>
                <a:latin typeface="한컴산뜻돋움"/>
                <a:ea typeface="한컴산뜻돋움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직사각형 40"/>
          <p:cNvSpPr/>
          <p:nvPr/>
        </p:nvSpPr>
        <p:spPr>
          <a:xfrm>
            <a:off x="1208945" y="1560668"/>
            <a:ext cx="9725368" cy="426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ko-KR" sz="1600" b="1">
              <a:solidFill>
                <a:prstClr val="black">
                  <a:lumMod val="65000"/>
                  <a:lumOff val="35000"/>
                </a:prstClr>
              </a:solidFill>
              <a:latin typeface="한컴산뜻돋움"/>
              <a:ea typeface="한컴산뜻돋움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648" y="1773739"/>
            <a:ext cx="671940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2400" b="1">
                <a:latin typeface="한컴산뜻돋움"/>
                <a:ea typeface="한컴산뜻돋움"/>
              </a:rPr>
              <a:t>분로쿠의 역</a:t>
            </a:r>
            <a:r>
              <a:rPr lang="en-US" altLang="ko-KR" sz="2400" b="1">
                <a:latin typeface="한컴산뜻돋움"/>
                <a:ea typeface="한컴산뜻돋움"/>
              </a:rPr>
              <a:t>(</a:t>
            </a:r>
            <a:r>
              <a:rPr lang="ko-KR" altLang="en-US" sz="2400" b="1">
                <a:latin typeface="한컴산뜻돋움"/>
                <a:ea typeface="한컴산뜻돋움"/>
              </a:rPr>
              <a:t>임진왜란</a:t>
            </a:r>
            <a:r>
              <a:rPr lang="en-US" altLang="ko-KR" sz="2400" b="1">
                <a:latin typeface="한컴산뜻돋움"/>
                <a:ea typeface="한컴산뜻돋움"/>
              </a:rPr>
              <a:t>) ( 1592 )</a:t>
            </a:r>
            <a:endParaRPr lang="en-US" altLang="ko-KR" sz="2400" b="1">
              <a:latin typeface="한컴산뜻돋움"/>
              <a:ea typeface="한컴산뜻돋움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2400" b="1">
                <a:latin typeface="한컴산뜻돋움"/>
                <a:ea typeface="한컴산뜻돋움"/>
              </a:rPr>
              <a:t>게이초의 역</a:t>
            </a:r>
            <a:r>
              <a:rPr lang="en-US" altLang="ko-KR" sz="2400" b="1">
                <a:latin typeface="한컴산뜻돋움"/>
                <a:ea typeface="한컴산뜻돋움"/>
              </a:rPr>
              <a:t>(</a:t>
            </a:r>
            <a:r>
              <a:rPr lang="ko-KR" altLang="en-US" sz="2400" b="1">
                <a:latin typeface="한컴산뜻돋움"/>
                <a:ea typeface="한컴산뜻돋움"/>
              </a:rPr>
              <a:t>정유재란</a:t>
            </a:r>
            <a:r>
              <a:rPr lang="en-US" altLang="ko-KR" sz="2400" b="1">
                <a:latin typeface="한컴산뜻돋움"/>
                <a:ea typeface="한컴산뜻돋움"/>
              </a:rPr>
              <a:t>) ( 1597 )</a:t>
            </a:r>
            <a:endParaRPr lang="en-US" altLang="ko-KR" sz="2400" b="1">
              <a:latin typeface="한컴산뜻돋움"/>
              <a:ea typeface="한컴산뜻돋움"/>
            </a:endParaRPr>
          </a:p>
          <a:p>
            <a:pPr algn="just">
              <a:defRPr/>
            </a:pPr>
            <a:r>
              <a:rPr lang="en-US" altLang="ko-KR" sz="2400" b="1">
                <a:latin typeface="한컴산뜻돋움"/>
                <a:ea typeface="한컴산뜻돋움"/>
              </a:rPr>
              <a:t>  : </a:t>
            </a:r>
            <a:r>
              <a:rPr lang="ko-KR" altLang="en-US" sz="2400" b="1">
                <a:latin typeface="한컴산뜻돋움"/>
                <a:ea typeface="한컴산뜻돋움"/>
              </a:rPr>
              <a:t>두 전쟁 이후 도요토미 히데요시가 급사</a:t>
            </a:r>
            <a:endParaRPr lang="ko-KR" altLang="en-US" sz="2400" b="1">
              <a:latin typeface="한컴산뜻돋움"/>
              <a:ea typeface="한컴산뜻돋움"/>
            </a:endParaRPr>
          </a:p>
          <a:p>
            <a:pPr algn="just">
              <a:defRPr/>
            </a:pPr>
            <a:endParaRPr lang="en-US" altLang="ko-KR" sz="2400" b="1">
              <a:latin typeface="한컴산뜻돋움"/>
              <a:ea typeface="한컴산뜻돋움"/>
            </a:endParaRPr>
          </a:p>
          <a:p>
            <a:pPr marL="342900" indent="-342900" algn="just">
              <a:lnSpc>
                <a:spcPct val="250000"/>
              </a:lnSpc>
              <a:buFont typeface="Arial"/>
              <a:buChar char="•"/>
              <a:defRPr/>
            </a:pPr>
            <a:r>
              <a:rPr lang="ko-KR" altLang="en-US" sz="2400" b="1">
                <a:latin typeface="한컴산뜻돋움"/>
                <a:ea typeface="한컴산뜻돋움"/>
              </a:rPr>
              <a:t>세키가하라 전투 </a:t>
            </a:r>
            <a:r>
              <a:rPr lang="en-US" altLang="ko-KR" sz="2400" b="1">
                <a:latin typeface="한컴산뜻돋움"/>
                <a:ea typeface="한컴산뜻돋움"/>
              </a:rPr>
              <a:t>( 1600 )</a:t>
            </a:r>
            <a:endParaRPr lang="en-US" altLang="ko-KR" sz="2400" b="1">
              <a:latin typeface="한컴산뜻돋움"/>
              <a:ea typeface="한컴산뜻돋움"/>
            </a:endParaRPr>
          </a:p>
          <a:p>
            <a:pPr algn="just">
              <a:defRPr/>
            </a:pPr>
            <a:r>
              <a:rPr lang="en-US" altLang="ko-KR" sz="2400" b="1">
                <a:latin typeface="한컴산뜻돋움"/>
                <a:ea typeface="한컴산뜻돋움"/>
              </a:rPr>
              <a:t>  : </a:t>
            </a:r>
            <a:r>
              <a:rPr lang="ja-JP" altLang="en-US" sz="2400" b="1">
                <a:latin typeface="한컴산뜻돋움"/>
                <a:ea typeface="한컴산뜻돋움"/>
              </a:rPr>
              <a:t>반反</a:t>
            </a:r>
            <a:r>
              <a:rPr lang="ko-KR" altLang="en-US" sz="2400" b="1">
                <a:latin typeface="한컴산뜻돋움"/>
                <a:ea typeface="한컴산뜻돋움"/>
              </a:rPr>
              <a:t>도쿠가와 세력과 도쿠가와 세력 전쟁</a:t>
            </a:r>
            <a:endParaRPr lang="ko-KR" altLang="en-US" sz="2400" b="1">
              <a:latin typeface="한컴산뜻돋움"/>
              <a:ea typeface="한컴산뜻돋움"/>
            </a:endParaRPr>
          </a:p>
          <a:p>
            <a:pPr algn="just">
              <a:defRPr/>
            </a:pPr>
            <a:r>
              <a:rPr lang="en-US" altLang="ko-KR" sz="2400" b="1">
                <a:latin typeface="한컴산뜻돋움"/>
                <a:ea typeface="한컴산뜻돋움"/>
              </a:rPr>
              <a:t>   </a:t>
            </a:r>
            <a:r>
              <a:rPr lang="ko-KR" altLang="en-US" sz="2400" b="1">
                <a:latin typeface="한컴산뜻돋움"/>
                <a:ea typeface="한컴산뜻돋움"/>
              </a:rPr>
              <a:t>도쿠가와 세력의 승리</a:t>
            </a:r>
            <a:r>
              <a:rPr lang="en-US" altLang="ko-KR" sz="2400" b="1">
                <a:latin typeface="한컴산뜻돋움"/>
                <a:ea typeface="한컴산뜻돋움"/>
              </a:rPr>
              <a:t>·</a:t>
            </a:r>
            <a:r>
              <a:rPr lang="ko-KR" altLang="en-US" sz="2400" b="1">
                <a:latin typeface="한컴산뜻돋움"/>
                <a:ea typeface="한컴산뜻돋움"/>
              </a:rPr>
              <a:t>에도 막부 수립</a:t>
            </a:r>
            <a:endParaRPr lang="ko-KR" altLang="en-US" sz="2400" b="1">
              <a:latin typeface="한컴산뜻돋움"/>
              <a:ea typeface="한컴산뜻돋움"/>
            </a:endParaRPr>
          </a:p>
          <a:p>
            <a:pPr algn="just">
              <a:defRPr/>
            </a:pPr>
            <a:endParaRPr lang="en-US" altLang="ko-KR" sz="2400" b="1">
              <a:latin typeface="한컴산뜻돋움"/>
              <a:ea typeface="한컴산뜻돋움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ko-KR" sz="2400" b="1">
              <a:latin typeface="한컴산뜻돋움"/>
              <a:ea typeface="한컴산뜻돋움"/>
            </a:endParaRPr>
          </a:p>
          <a:p>
            <a:pPr algn="just">
              <a:defRPr/>
            </a:pPr>
            <a:r>
              <a:rPr lang="en-US" altLang="ko-KR" sz="2400" b="1">
                <a:latin typeface="한컴산뜻돋움"/>
                <a:ea typeface="한컴산뜻돋움"/>
              </a:rPr>
              <a:t>   </a:t>
            </a:r>
            <a:endParaRPr lang="en-US" altLang="ko-KR" sz="2400" b="1">
              <a:latin typeface="한컴산뜻돋움"/>
              <a:ea typeface="한컴산뜻돋움"/>
            </a:endParaRPr>
          </a:p>
        </p:txBody>
      </p:sp>
      <p:pic>
        <p:nvPicPr>
          <p:cNvPr id="34" name="그림 33" descr="그림, 스케치, 페인팅, 시각 예술이(가) 표시된 사진  자동 생성된 설명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086688" y="1141078"/>
            <a:ext cx="4205578" cy="2366442"/>
          </a:xfrm>
          <a:prstGeom prst="rect">
            <a:avLst/>
          </a:prstGeom>
        </p:spPr>
      </p:pic>
      <p:pic>
        <p:nvPicPr>
          <p:cNvPr id="39" name="그림 38" descr="텍스트, 페인팅, 예술, 그림이(가) 표시된 사진  자동 생성된 설명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681735" y="3809801"/>
            <a:ext cx="5024637" cy="2366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3000" b="1" kern="0">
                  <a:solidFill>
                    <a:schemeClr val="accent1">
                      <a:lumMod val="75000"/>
                    </a:schemeClr>
                  </a:solidFill>
                  <a:latin typeface="한컴산뜻돋움"/>
                  <a:ea typeface="한컴산뜻돋움"/>
                </a:rPr>
                <a:t>아즈치모모야마 시대를 향한 현대 일본의 평가 </a:t>
              </a:r>
              <a:endParaRPr lang="ko-KR" altLang="en-US" sz="3000" b="1">
                <a:solidFill>
                  <a:schemeClr val="accent1">
                    <a:lumMod val="75000"/>
                  </a:schemeClr>
                </a:solidFill>
                <a:latin typeface="한컴산뜻돋움"/>
                <a:ea typeface="한컴산뜻돋움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highlight>
                  <a:srgbClr val="ffff00"/>
                </a:highlight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  <a:highlight>
                    <a:srgbClr val="ffff00"/>
                  </a:highlight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highlight>
                  <a:srgbClr val="ffff00"/>
                </a:highlight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highlight>
                  <a:srgbClr val="ffff00"/>
                </a:highlight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highlight>
                  <a:srgbClr val="ffff00"/>
                </a:highlight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  <a:highlight>
                    <a:srgbClr val="ffff00"/>
                  </a:highlight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직사각형 60"/>
          <p:cNvSpPr/>
          <p:nvPr/>
        </p:nvSpPr>
        <p:spPr>
          <a:xfrm>
            <a:off x="7174060" y="4634781"/>
            <a:ext cx="2283582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ko-KR" altLang="en-US" sz="9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8434266" y="3752767"/>
            <a:ext cx="157939" cy="189965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 descr="a"/>
          <p:cNvSpPr txBox="1"/>
          <p:nvPr/>
        </p:nvSpPr>
        <p:spPr>
          <a:xfrm>
            <a:off x="1006100" y="2370850"/>
            <a:ext cx="61951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 b="1">
                <a:latin typeface="한컴산뜻돋움"/>
                <a:ea typeface="한컴산뜻돋움"/>
              </a:rPr>
              <a:t>수 많은 역사 중에서도 가장 사랑받고 있는 시대</a:t>
            </a:r>
            <a:endParaRPr lang="ko-KR" altLang="en-US" sz="2400" b="1">
              <a:latin typeface="한컴산뜻돋움"/>
              <a:ea typeface="한컴산뜻돋움"/>
            </a:endParaRPr>
          </a:p>
          <a:p>
            <a:pPr lvl="0">
              <a:defRPr/>
            </a:pPr>
            <a:endParaRPr lang="en-US" altLang="ko-KR" sz="2400" b="1">
              <a:latin typeface="한컴산뜻돋움"/>
              <a:ea typeface="한컴산뜻돋움"/>
            </a:endParaRPr>
          </a:p>
          <a:p>
            <a:pPr lvl="0">
              <a:defRPr/>
            </a:pPr>
            <a:r>
              <a:rPr lang="ko-KR" altLang="en-US" sz="2400" b="1">
                <a:latin typeface="한컴산뜻돋움"/>
                <a:ea typeface="한컴산뜻돋움"/>
              </a:rPr>
              <a:t>현재 이 시대의 인물들을 존경하는 사람들도 </a:t>
            </a:r>
            <a:r>
              <a:rPr lang="ja-JP" altLang="en-US" sz="2400" b="1">
                <a:latin typeface="한컴산뜻돋움"/>
                <a:ea typeface="한컴산뜻돋움"/>
              </a:rPr>
              <a:t>多</a:t>
            </a:r>
            <a:endParaRPr lang="ja-JP" altLang="en-US" sz="2400" b="1">
              <a:latin typeface="한컴산뜻돋움"/>
              <a:ea typeface="한컴산뜻돋움"/>
            </a:endParaRPr>
          </a:p>
          <a:p>
            <a:pPr lvl="0">
              <a:defRPr/>
            </a:pPr>
            <a:endParaRPr lang="en-US" altLang="ko-KR" sz="2400" b="1">
              <a:latin typeface="한컴산뜻돋움"/>
              <a:ea typeface="한컴산뜻돋움"/>
            </a:endParaRPr>
          </a:p>
          <a:p>
            <a:pPr lvl="0">
              <a:defRPr/>
            </a:pPr>
            <a:r>
              <a:rPr lang="ko-KR" altLang="en-US" sz="2400" b="1">
                <a:latin typeface="한컴산뜻돋움"/>
                <a:ea typeface="한컴산뜻돋움"/>
              </a:rPr>
              <a:t>또한 중국의 삼국지처럼 여전히 드라마의 단골 </a:t>
            </a:r>
            <a:endParaRPr lang="ko-KR" altLang="en-US" sz="2400" b="1">
              <a:latin typeface="한컴산뜻돋움"/>
              <a:ea typeface="한컴산뜻돋움"/>
            </a:endParaRPr>
          </a:p>
          <a:p>
            <a:pPr lvl="0">
              <a:defRPr/>
            </a:pPr>
            <a:r>
              <a:rPr lang="ko-KR" altLang="en-US" sz="2400" b="1">
                <a:latin typeface="한컴산뜻돋움"/>
                <a:ea typeface="한컴산뜻돋움"/>
              </a:rPr>
              <a:t>소재로 사용되기도 함</a:t>
            </a:r>
            <a:endParaRPr lang="en-US" altLang="ko-KR" sz="2400" b="1">
              <a:latin typeface="한컴산뜻돋움"/>
              <a:ea typeface="한컴산뜻돋움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05547" y="2136895"/>
            <a:ext cx="4674313" cy="258420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454379" y="4621187"/>
            <a:ext cx="20822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000"/>
              <a:t>출처</a:t>
            </a:r>
            <a:r>
              <a:rPr lang="en-US" altLang="ko-KR" sz="1000"/>
              <a:t>:https://stak.tech/news/8604</a:t>
            </a:r>
            <a:endParaRPr lang="ko-KR" altLang="en-US" sz="1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4" y="128424"/>
            <a:ext cx="11724131" cy="6575989"/>
            <a:chOff x="233933" y="114300"/>
            <a:chExt cx="11724131" cy="6575989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>
              <a:hlinkClick r:id="rId2"/>
            </p:cNvPr>
            <p:cNvSpPr/>
            <p:nvPr/>
          </p:nvSpPr>
          <p:spPr>
            <a:xfrm>
              <a:off x="233933" y="399217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3000" b="1" kern="0">
                  <a:solidFill>
                    <a:schemeClr val="accent1">
                      <a:lumMod val="75000"/>
                    </a:schemeClr>
                  </a:solidFill>
                  <a:latin typeface="한컴산뜻돋움"/>
                  <a:ea typeface="한컴산뜻돋움"/>
                </a:rPr>
                <a:t>아즈치모모야마 시대 요약 영상</a:t>
              </a:r>
              <a:endParaRPr lang="ko-KR" altLang="en-US" sz="3000" b="1">
                <a:solidFill>
                  <a:schemeClr val="accent1">
                    <a:lumMod val="75000"/>
                  </a:schemeClr>
                </a:solidFill>
                <a:latin typeface="한컴산뜻돋움"/>
                <a:ea typeface="한컴산뜻돋움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직사각형 98"/>
          <p:cNvSpPr/>
          <p:nvPr/>
        </p:nvSpPr>
        <p:spPr>
          <a:xfrm>
            <a:off x="2939536" y="3623836"/>
            <a:ext cx="1382174" cy="414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ko-KR" sz="1600" b="1">
              <a:solidFill>
                <a:srgbClr val="44546a">
                  <a:lumMod val="75000"/>
                </a:srgbClr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4100359" y="2661546"/>
            <a:ext cx="4272459" cy="1046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150000"/>
              </a:lnSpc>
              <a:defRPr/>
            </a:pPr>
            <a:endParaRPr lang="en-US" altLang="ko-KR" sz="105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6782620" y="3042534"/>
            <a:ext cx="1465449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ko-KR" sz="1400" b="1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9262583" y="3042534"/>
            <a:ext cx="1465449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ko-KR" sz="1400" b="1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5" name="온라인 미디어 4" title="【安土桃山時代】155 忙しい人のための安土桃山時代【日本史】">
            <a:hlinkClick r:id="" action="ppaction://media"/>
          </p:cNvPr>
          <p:cNvPicPr>
            <a:picLocks noRot="1" noChangeAspect="1"/>
          </p:cNvPicPr>
          <p:nvPr>
            <a:videoFile r:link="rId4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6"/>
          <a:stretch>
            <a:fillRect/>
          </a:stretch>
        </p:blipFill>
        <p:spPr>
          <a:xfrm>
            <a:off x="2415503" y="1398572"/>
            <a:ext cx="7360992" cy="41589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5503" y="5875638"/>
            <a:ext cx="73609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latin typeface="나눔고딕 ExtraBold"/>
                <a:ea typeface="나눔고딕 ExtraBold"/>
                <a:hlinkClick r:id="rId7"/>
              </a:rPr>
              <a:t>https://youtu.be/Xn2qI0LFJp4?si=76bPrteSqKJNJ_6C</a:t>
            </a:r>
            <a:endParaRPr lang="en-US" altLang="ko-KR" sz="2000" b="1">
              <a:latin typeface="나눔고딕 ExtraBold"/>
              <a:ea typeface="나눔고딕 ExtraBold"/>
            </a:endParaRPr>
          </a:p>
          <a:p>
            <a:pPr algn="ctr">
              <a:defRPr/>
            </a:pPr>
            <a:endParaRPr lang="ko-KR" altLang="en-US" sz="2000" b="1"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/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041016" y="1161414"/>
            <a:ext cx="8109967" cy="4535172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lnSpc>
                  <a:spcPct val="200000"/>
                </a:lnSpc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3048761" y="2921361"/>
            <a:ext cx="6094476" cy="75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kern="0">
                <a:solidFill>
                  <a:srgbClr val="959ad2"/>
                </a:solidFill>
                <a:latin typeface="한컴 윤체 M"/>
                <a:ea typeface="한컴 윤체 M"/>
              </a:rPr>
              <a:t>에도시대 </a:t>
            </a:r>
            <a:r>
              <a:rPr lang="zh-CN" altLang="en-US" sz="4400" b="1" kern="0">
                <a:solidFill>
                  <a:srgbClr val="959ad2"/>
                </a:solidFill>
                <a:latin typeface="한컴 윤체 M"/>
                <a:ea typeface="한컴 윤체 M"/>
              </a:rPr>
              <a:t>江</a:t>
            </a:r>
            <a:r>
              <a:rPr lang="zh-CN" altLang="en-US" sz="4400" b="1" kern="0">
                <a:solidFill>
                  <a:srgbClr val="959ad2"/>
                </a:solidFill>
                <a:latin typeface="한컴 윤체 M"/>
              </a:rPr>
              <a:t>戸</a:t>
            </a:r>
            <a:r>
              <a:rPr lang="zh-CN" altLang="en-US" sz="4400" b="1" kern="0">
                <a:solidFill>
                  <a:srgbClr val="959ad2"/>
                </a:solidFill>
                <a:latin typeface="한컴 윤체 M"/>
                <a:ea typeface="한컴 윤체 M"/>
              </a:rPr>
              <a:t>時代</a:t>
            </a:r>
            <a:endParaRPr lang="zh-CN" altLang="en-US" sz="4400" b="1" kern="0">
              <a:solidFill>
                <a:srgbClr val="959ad2"/>
              </a:solidFill>
              <a:latin typeface="한컴 윤체 M"/>
              <a:ea typeface="한컴 윤체 M"/>
            </a:endParaRPr>
          </a:p>
        </p:txBody>
      </p:sp>
      <p:sp>
        <p:nvSpPr>
          <p:cNvPr id="52" name=""/>
          <p:cNvSpPr txBox="1"/>
          <p:nvPr/>
        </p:nvSpPr>
        <p:spPr>
          <a:xfrm>
            <a:off x="7497007" y="5079692"/>
            <a:ext cx="2385873" cy="36670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b="1">
                <a:latin typeface="한컴 윤고딕 240"/>
                <a:ea typeface="한컴 윤고딕 240"/>
              </a:rPr>
              <a:t>22202018</a:t>
            </a:r>
            <a:r>
              <a:rPr lang="ko-KR" altLang="en-US" b="1">
                <a:latin typeface="한컴 윤고딕 240"/>
                <a:ea typeface="한컴 윤고딕 240"/>
              </a:rPr>
              <a:t> 최유정</a:t>
            </a:r>
            <a:endParaRPr lang="ko-KR" altLang="en-US" b="1">
              <a:latin typeface="한컴 윤고딕 240"/>
              <a:ea typeface="한컴 윤고딕 24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 algn="ctr">
                <a:lnSpc>
                  <a:spcPct val="200000"/>
                </a:lnSpc>
                <a:defRPr/>
              </a:pPr>
              <a:r>
                <a:rPr lang="ko-KR" altLang="en-US" sz="4000" b="1" kern="0">
                  <a:solidFill>
                    <a:srgbClr val="959ad2"/>
                  </a:solidFill>
                  <a:latin typeface="한컴 윤체 M"/>
                  <a:ea typeface="한컴 윤체 M"/>
                </a:rPr>
                <a:t>목차</a:t>
              </a:r>
              <a:endParaRPr lang="ko-KR" altLang="en-US" sz="4000" b="1" kern="0">
                <a:solidFill>
                  <a:srgbClr val="959ad2"/>
                </a:solidFill>
                <a:latin typeface="한컴 윤체 M"/>
                <a:ea typeface="한컴 윤체 M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자유형: 도형 49"/>
          <p:cNvSpPr/>
          <p:nvPr/>
        </p:nvSpPr>
        <p:spPr>
          <a:xfrm>
            <a:off x="2281583" y="2602682"/>
            <a:ext cx="2851449" cy="1652636"/>
          </a:xfrm>
          <a:custGeom>
            <a:avLst/>
            <a:gdLst>
              <a:gd name="connsiteX0" fmla="*/ 826318 w 2851449"/>
              <a:gd name="connsiteY0" fmla="*/ 0 h 1652636"/>
              <a:gd name="connsiteX1" fmla="*/ 2025131 w 2851449"/>
              <a:gd name="connsiteY1" fmla="*/ 0 h 1652636"/>
              <a:gd name="connsiteX2" fmla="*/ 2851449 w 2851449"/>
              <a:gd name="connsiteY2" fmla="*/ 826318 h 1652636"/>
              <a:gd name="connsiteX3" fmla="*/ 2849373 w 2851449"/>
              <a:gd name="connsiteY3" fmla="*/ 846914 h 1652636"/>
              <a:gd name="connsiteX4" fmla="*/ 2851448 w 2851449"/>
              <a:gd name="connsiteY4" fmla="*/ 844839 h 1652636"/>
              <a:gd name="connsiteX5" fmla="*/ 2851448 w 2851449"/>
              <a:gd name="connsiteY5" fmla="*/ 1652636 h 1652636"/>
              <a:gd name="connsiteX6" fmla="*/ 2043651 w 2851449"/>
              <a:gd name="connsiteY6" fmla="*/ 1652636 h 1652636"/>
              <a:gd name="connsiteX7" fmla="*/ 2044636 w 2851449"/>
              <a:gd name="connsiteY7" fmla="*/ 1651651 h 1652636"/>
              <a:gd name="connsiteX8" fmla="*/ 2025131 w 2851449"/>
              <a:gd name="connsiteY8" fmla="*/ 1652636 h 1652636"/>
              <a:gd name="connsiteX9" fmla="*/ 826318 w 2851449"/>
              <a:gd name="connsiteY9" fmla="*/ 1652636 h 1652636"/>
              <a:gd name="connsiteX10" fmla="*/ 0 w 2851449"/>
              <a:gd name="connsiteY10" fmla="*/ 826318 h 1652636"/>
              <a:gd name="connsiteX11" fmla="*/ 826318 w 2851449"/>
              <a:gd name="connsiteY11" fmla="*/ 0 h 16526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1449" h="1652636">
                <a:moveTo>
                  <a:pt x="826318" y="0"/>
                </a:moveTo>
                <a:lnTo>
                  <a:pt x="2025131" y="0"/>
                </a:lnTo>
                <a:cubicBezTo>
                  <a:pt x="2481494" y="0"/>
                  <a:pt x="2851449" y="369955"/>
                  <a:pt x="2851449" y="826318"/>
                </a:cubicBezTo>
                <a:lnTo>
                  <a:pt x="2849373" y="846914"/>
                </a:lnTo>
                <a:lnTo>
                  <a:pt x="2851448" y="844839"/>
                </a:lnTo>
                <a:lnTo>
                  <a:pt x="2851448" y="1652636"/>
                </a:lnTo>
                <a:lnTo>
                  <a:pt x="2043651" y="1652636"/>
                </a:lnTo>
                <a:lnTo>
                  <a:pt x="2044636" y="1651651"/>
                </a:lnTo>
                <a:lnTo>
                  <a:pt x="2025131" y="1652636"/>
                </a:lnTo>
                <a:lnTo>
                  <a:pt x="826318" y="1652636"/>
                </a:lnTo>
                <a:cubicBezTo>
                  <a:pt x="369955" y="1652636"/>
                  <a:pt x="0" y="1282681"/>
                  <a:pt x="0" y="826318"/>
                </a:cubicBezTo>
                <a:cubicBezTo>
                  <a:pt x="0" y="369955"/>
                  <a:pt x="369955" y="0"/>
                  <a:pt x="826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127000" dir="2700000" algn="tl" rotWithShape="0">
              <a:srgbClr val="42469f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latinLnBrk="0">
              <a:defRPr/>
            </a:pPr>
            <a:r>
              <a:rPr lang="ko-KR" altLang="en-US" sz="2800" b="1">
                <a:solidFill>
                  <a:schemeClr val="dk1"/>
                </a:solidFill>
                <a:latin typeface="한컴 윤고딕 240"/>
                <a:ea typeface="한컴 윤고딕 240"/>
              </a:rPr>
              <a:t>▸에도시대</a:t>
            </a:r>
            <a:endParaRPr lang="ko-KR" altLang="en-US" sz="2800" b="1">
              <a:solidFill>
                <a:schemeClr val="dk1"/>
              </a:solidFill>
              <a:latin typeface="한컴 윤고딕 240"/>
              <a:ea typeface="한컴 윤고딕 240"/>
            </a:endParaRPr>
          </a:p>
        </p:txBody>
      </p:sp>
      <p:sp>
        <p:nvSpPr>
          <p:cNvPr id="53" name="자유형: 도형 52"/>
          <p:cNvSpPr/>
          <p:nvPr/>
        </p:nvSpPr>
        <p:spPr>
          <a:xfrm>
            <a:off x="7500563" y="2602682"/>
            <a:ext cx="2851449" cy="1652636"/>
          </a:xfrm>
          <a:custGeom>
            <a:avLst/>
            <a:gdLst>
              <a:gd name="connsiteX0" fmla="*/ 826318 w 2851449"/>
              <a:gd name="connsiteY0" fmla="*/ 0 h 1652636"/>
              <a:gd name="connsiteX1" fmla="*/ 2025131 w 2851449"/>
              <a:gd name="connsiteY1" fmla="*/ 0 h 1652636"/>
              <a:gd name="connsiteX2" fmla="*/ 2851449 w 2851449"/>
              <a:gd name="connsiteY2" fmla="*/ 826318 h 1652636"/>
              <a:gd name="connsiteX3" fmla="*/ 2849373 w 2851449"/>
              <a:gd name="connsiteY3" fmla="*/ 846914 h 1652636"/>
              <a:gd name="connsiteX4" fmla="*/ 2851448 w 2851449"/>
              <a:gd name="connsiteY4" fmla="*/ 844839 h 1652636"/>
              <a:gd name="connsiteX5" fmla="*/ 2851448 w 2851449"/>
              <a:gd name="connsiteY5" fmla="*/ 1652636 h 1652636"/>
              <a:gd name="connsiteX6" fmla="*/ 2043651 w 2851449"/>
              <a:gd name="connsiteY6" fmla="*/ 1652636 h 1652636"/>
              <a:gd name="connsiteX7" fmla="*/ 2044636 w 2851449"/>
              <a:gd name="connsiteY7" fmla="*/ 1651651 h 1652636"/>
              <a:gd name="connsiteX8" fmla="*/ 2025131 w 2851449"/>
              <a:gd name="connsiteY8" fmla="*/ 1652636 h 1652636"/>
              <a:gd name="connsiteX9" fmla="*/ 826318 w 2851449"/>
              <a:gd name="connsiteY9" fmla="*/ 1652636 h 1652636"/>
              <a:gd name="connsiteX10" fmla="*/ 0 w 2851449"/>
              <a:gd name="connsiteY10" fmla="*/ 826318 h 1652636"/>
              <a:gd name="connsiteX11" fmla="*/ 826318 w 2851449"/>
              <a:gd name="connsiteY11" fmla="*/ 0 h 16526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1449" h="1652636">
                <a:moveTo>
                  <a:pt x="826318" y="0"/>
                </a:moveTo>
                <a:lnTo>
                  <a:pt x="2025131" y="0"/>
                </a:lnTo>
                <a:cubicBezTo>
                  <a:pt x="2481494" y="0"/>
                  <a:pt x="2851449" y="369955"/>
                  <a:pt x="2851449" y="826318"/>
                </a:cubicBezTo>
                <a:lnTo>
                  <a:pt x="2849373" y="846914"/>
                </a:lnTo>
                <a:lnTo>
                  <a:pt x="2851448" y="844839"/>
                </a:lnTo>
                <a:lnTo>
                  <a:pt x="2851448" y="1652636"/>
                </a:lnTo>
                <a:lnTo>
                  <a:pt x="2043651" y="1652636"/>
                </a:lnTo>
                <a:lnTo>
                  <a:pt x="2044636" y="1651651"/>
                </a:lnTo>
                <a:lnTo>
                  <a:pt x="2025131" y="1652636"/>
                </a:lnTo>
                <a:lnTo>
                  <a:pt x="826318" y="1652636"/>
                </a:lnTo>
                <a:cubicBezTo>
                  <a:pt x="369955" y="1652636"/>
                  <a:pt x="0" y="1282681"/>
                  <a:pt x="0" y="826318"/>
                </a:cubicBezTo>
                <a:cubicBezTo>
                  <a:pt x="0" y="369955"/>
                  <a:pt x="369955" y="0"/>
                  <a:pt x="826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127000" dir="2700000" algn="tl" rotWithShape="0">
              <a:srgbClr val="42469f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latinLnBrk="0">
              <a:defRPr/>
            </a:pPr>
            <a:r>
              <a:rPr lang="ko-KR" altLang="en-US" sz="2800" b="1">
                <a:solidFill>
                  <a:schemeClr val="dk1"/>
                </a:solidFill>
                <a:latin typeface="한컴 윤고딕 240"/>
                <a:ea typeface="한컴 윤고딕 240"/>
              </a:rPr>
              <a:t>▸정치 </a:t>
            </a:r>
            <a:r>
              <a:rPr lang="en-US" altLang="ko-KR" sz="2800" b="1">
                <a:solidFill>
                  <a:schemeClr val="dk1"/>
                </a:solidFill>
                <a:latin typeface="한컴 윤고딕 240"/>
                <a:ea typeface="한컴 윤고딕 240"/>
              </a:rPr>
              <a:t>-</a:t>
            </a:r>
            <a:r>
              <a:rPr lang="ko-KR" altLang="en-US" sz="2800" b="1">
                <a:solidFill>
                  <a:schemeClr val="dk1"/>
                </a:solidFill>
                <a:latin typeface="한컴 윤고딕 240"/>
                <a:ea typeface="한컴 윤고딕 240"/>
              </a:rPr>
              <a:t> 막번체제</a:t>
            </a:r>
            <a:endParaRPr lang="ko-KR" altLang="en-US" sz="2800" b="1">
              <a:solidFill>
                <a:schemeClr val="dk1"/>
              </a:solidFill>
              <a:latin typeface="한컴 윤고딕 240"/>
              <a:ea typeface="한컴 윤고딕 24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1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190500" dist="127000" dir="2700000" algn="tl" rotWithShape="0">
            <a:srgbClr val="42469f">
              <a:alpha val="10000"/>
            </a:srgbClr>
          </a:outerShdw>
        </a:effectLst>
      </a:spPr>
      <a:bodyPr wrap="square" anchor="ctr">
        <a:noAutofit/>
      </a:bodyPr>
      <a:lstStyle>
        <a:defPPr algn="ctr" latinLnBrk="0">
          <a:defRPr lang="ko-KR" altLang="en-US" sz="1400">
            <a:solidFill>
              <a:prstClr val="black">
                <a:lumMod val="75000"/>
                <a:lumOff val="25000"/>
              </a:prst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870</ep:Words>
  <ep:PresentationFormat>와이드스크린</ep:PresentationFormat>
  <ep:Paragraphs>197</ep:Paragraphs>
  <ep:Slides>40</ep:Slides>
  <ep:Notes>0</ep:Notes>
  <ep:TotalTime>0</ep:TotalTime>
  <ep:HiddenSlides>0</ep:HiddenSlides>
  <ep:MMClips>1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ep:HeadingPairs>
  <ep:TitlesOfParts>
    <vt:vector size="41" baseType="lpstr"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2023-08-21T00:33:21.000</dcterms:created>
  <dc:creator>Microsoft 계정</dc:creator>
  <cp:lastModifiedBy>mavvn</cp:lastModifiedBy>
  <dcterms:modified xsi:type="dcterms:W3CDTF">2023-11-21T14:39:31.834</dcterms:modified>
  <cp:revision>50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