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9D57C-1A42-4531-99B9-592EE278A07A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ACA5E-6120-4325-810A-E2E732D9E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94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832456FA-B805-4DF8-A7EA-41C3D468509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6380FC-1A32-4443-A3A3-83B197F0A3E9}" type="slidenum">
              <a:t>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3FB6F495-372F-404B-BDB0-DB4D191E6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83F7D58E-2ABE-4B57-8BFD-AF47C5F0DF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37D1082-4F86-4DDB-9FC6-21DD9D0F16A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DFA589-147E-4447-A3EC-449BA81EB9CD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020E233E-CBC3-4EFA-8237-CB720CE05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04344BCE-8FDF-4CA2-A870-5FE43A6509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EC674D9F-CCB2-4E52-966B-42AF9C3BB8D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23026D7-96F1-44C2-8C7F-CB997623121B}" type="slidenum">
              <a:t>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1E9FB1DA-A14C-4FDB-A065-A82E8A4FB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6E3B11E0-7828-4726-BEED-F33626C784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C0668AFE-C053-4A5E-9150-E784BEFC6A9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2F89798-74E9-4AE0-AD67-BD2A8DA40EF6}" type="slidenum">
              <a:t>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47CDB693-B902-41E7-AF4A-62FEACBFEA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67E6A306-3848-4F35-B23C-D70DC769B6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8BBCE0BF-67D5-40A0-A982-750814082D2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7AC48A-E261-4AD5-9D93-7991FC5D8580}" type="slidenum">
              <a:t>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30A5B668-3F97-407A-9251-3DABB4393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EAD6C6E1-7C3B-4D0E-9F97-C07EA89AF3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472D39F4-905B-49A6-89D4-96375269DE7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CBD37E-C2BB-4FF6-95EB-63E43B31BD15}" type="slidenum">
              <a:t>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E00E76AD-19DD-46A3-83D4-3AB287809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D6F50233-8E23-438F-B994-D524CA1D09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12C5B7B8-6E56-4C38-9213-F9F1850C8D0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0A2B10-82CA-4AE1-BEEA-3D54EAD5EEDC}" type="slidenum">
              <a:t>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F58C32DD-3C2F-4DC0-80FD-55C2FC74E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1E949584-1A8A-4565-8063-D86B50B45F5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4DB5AF05-3E39-4C48-BF94-238F8D34653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BC4260-9034-4AD7-9179-EB4701920AC1}" type="slidenum">
              <a:t>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A53C2044-8246-4AA3-B390-12EE9C0BB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EEDB89C9-575A-44B7-9B2C-4BA2737237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EE0C99D3-72FE-462E-A379-12183DB0905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E64941-3843-426D-9F3A-CFC0E457F420}" type="slidenum">
              <a:t>10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850D33A6-9B68-46A3-A8FE-178087C7B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0BE87927-9A60-474C-8E9B-92B36E3CA4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78224A-3637-4DAA-80F7-2D5ED5AA4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45E375-8FD1-4408-961C-616B17C56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0526F7-272A-4088-8FBD-78604439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F50812-332B-44A6-8B19-7DECEC4D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C8F539-6632-43F0-BBAF-EACE62D37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18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84E165-7788-4BCC-9193-DAAD8869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1185FD4-01FE-411F-B97B-84A254AFB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C0B86F-8131-470E-B182-B141694BB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673A3F-6F6E-41E8-AAEE-894C128E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553A04-4ADA-42EC-AC89-D561BD6A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01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BADC38D-A3D6-47B7-A551-1149C188C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39C4F13-0A3C-445F-AE64-BE2697AAB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579358-515B-4F1C-B5BF-94618F20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560F2A-E0EA-4970-B55C-432702D8B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88AA6F-8ADA-42FA-A472-C7EEFF70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61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4578D-94C4-437E-952E-81408D976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EEFB14-6837-4CE5-9EF4-DFA9DD0F2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38D43E-D6DB-4A65-91EF-52DED64B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785F34-8F0D-416C-BCD6-BAECB639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DDD716-5456-40D0-BD4E-F8451C62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87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B6636F-07A8-45F6-B436-F1E6B884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1F9BB8-C6AE-4B88-A44E-6A969AA75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AD086D6-578F-41E9-8A33-847FD9930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38F236-A19E-4BEA-8979-DF05D9E5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3F6166-3A8A-439B-882F-68ED263B3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4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63627B-788C-49C9-A913-93E304C0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269926-86C0-4B32-B22E-EFF0C3A36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CDCCF6-37C0-4EE8-9F02-590791603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891B6E4-2A3C-4977-A435-1613618C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5D026AE-C663-4EA9-A2AA-BA35EE09C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5392A01-17FF-4EC1-9B77-96F3E3B1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16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9E5EF1-1AFB-43E5-818E-DFA71976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349296-921A-479E-BFC5-302FEEDA8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2CB9719-AF8E-4FCA-B8A2-1E2874A1A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1517579-3B29-4BE9-8674-9192A32AE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7983066-768F-4AA8-A868-2D31581BBB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85B1015-A44B-4BA9-8EF5-B9D3BB40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98A903B-CA3B-4340-8A32-6CC39633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5204708-E313-4B4E-B61B-94C145C0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8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AEAE38-CA49-46A2-B6BA-09D45F39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75266B5-F856-4538-A855-F61D7027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20773E-6DD6-42B2-BD7F-F910641B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25DE8DD-08AE-4FAD-AAFB-6F63F3CB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53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D34FC33-1DEA-4557-8B27-B9BB7A79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FA96993-ECF5-43AE-9E7B-E17B37E1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40A868A-E449-4122-ADA5-29FB81F9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22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AEE2DC-AC62-481E-B816-C741CBF2A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48A785-D140-490D-9DD7-64047892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9A3FB58-3379-47AF-AF17-0A9F2DB39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5D45027-6E36-4AFE-ADBC-0311042A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B7F258C-CC5A-4277-8716-26160990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6C0B781-3781-4F9A-9E87-93F2962C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76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C5FB30-EA32-42EB-8429-3CA5B5C4A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F1A6E43-6D3E-483C-B51E-AC8CA50050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15DBE36-1CF1-4CC7-A9C0-7BD04FE94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945D2A6-C186-4A5F-B621-D0C2522C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68FF1C-1C9C-4B0A-9646-01B366B8A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E2BACA0-B705-4870-859D-98129A83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16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873E4B1-96AC-4543-8D16-6842C915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09E5CA-BCE7-4BD8-868D-1BCC0B5C5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06BC1D-3878-4309-A9A2-4D6A609D5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94D7-36FD-47EA-8108-2CD5D627CBE3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286B58-081F-42AE-95CD-8ED7B4331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F99DB3-1A08-4D59-97C5-735E56324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A705C-F4AD-4517-8947-4BA4B5FF37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244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E0FD3CB1-3FD3-42AE-B47E-C5CA4B1BCA1E}"/>
              </a:ext>
            </a:extLst>
          </p:cNvPr>
          <p:cNvSpPr txBox="1"/>
          <p:nvPr/>
        </p:nvSpPr>
        <p:spPr>
          <a:xfrm>
            <a:off x="838084" y="6356515"/>
            <a:ext cx="2742843" cy="3646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747708-2B8A-4220-B408-1A09CEC69091}" type="datetime1"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바탕" pitchFamily="2"/>
                <a:cs typeface="Tahoma" pitchFamily="2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9/30/2023</a:t>
            </a:fld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 pitchFamily="18"/>
              <a:ea typeface="바탕" pitchFamily="2"/>
              <a:cs typeface="Tahoma" pitchFamily="2"/>
            </a:endParaRP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CE1C493F-15B0-4834-80EF-52FBA81A655C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E8DDE987-B07B-416F-940D-CC6F5379FBE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EE7C30EB-01D5-47F7-A84C-0DE3BFA823D4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00D4EDC9-B31F-441A-AF48-FBDE73FCA95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4DA35892-AF56-4B2D-86A1-CB995CDCD5FB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348DB50-689D-4150-8697-474AE540CF62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일본의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3</a:t>
            </a: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대 축제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4C17C3C8-AC6E-4869-A583-0D29A911345D}"/>
              </a:ext>
            </a:extLst>
          </p:cNvPr>
          <p:cNvSpPr/>
          <p:nvPr/>
        </p:nvSpPr>
        <p:spPr>
          <a:xfrm>
            <a:off x="356396" y="1212119"/>
            <a:ext cx="6849358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  </a:t>
            </a:r>
            <a:r>
              <a:rPr lang="ko-KR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마츠리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349709D9-37C3-4FB4-A44F-9235681C5BC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5998" y="3168002"/>
            <a:ext cx="2952003" cy="2592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0B040381-4680-4B05-BE0D-2F0A2C4473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92000" y="3152522"/>
            <a:ext cx="3024003" cy="26074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6AAE304E-4D0C-491F-A5B7-3FD23426419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848002" y="3152522"/>
            <a:ext cx="3096002" cy="26074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">
            <a:extLst>
              <a:ext uri="{FF2B5EF4-FFF2-40B4-BE49-F238E27FC236}">
                <a16:creationId xmlns:a16="http://schemas.microsoft.com/office/drawing/2014/main" id="{E0974220-DDBF-4CB6-85A1-89E74755A0E1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DC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0B594-AA49-444A-8BE5-93B7922FC4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49240" y="975244"/>
            <a:ext cx="1493279" cy="1493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76685636-8E89-4DC8-85A1-A65F93482C86}"/>
              </a:ext>
            </a:extLst>
          </p:cNvPr>
          <p:cNvSpPr/>
          <p:nvPr/>
        </p:nvSpPr>
        <p:spPr>
          <a:xfrm>
            <a:off x="4052163" y="2329918"/>
            <a:ext cx="4087441" cy="664558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874ABFA-B2B0-4B65-AB92-B63738FCC03E}"/>
              </a:ext>
            </a:extLst>
          </p:cNvPr>
          <p:cNvSpPr/>
          <p:nvPr/>
        </p:nvSpPr>
        <p:spPr>
          <a:xfrm>
            <a:off x="4457517" y="2308677"/>
            <a:ext cx="3276359" cy="69983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40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목 차</a:t>
            </a:r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595968EF-BA8D-43C5-8BE4-9C87D2D97762}"/>
              </a:ext>
            </a:extLst>
          </p:cNvPr>
          <p:cNvGrpSpPr/>
          <p:nvPr/>
        </p:nvGrpSpPr>
        <p:grpSpPr>
          <a:xfrm>
            <a:off x="982797" y="3960001"/>
            <a:ext cx="4345201" cy="1766520"/>
            <a:chOff x="982797" y="3960001"/>
            <a:chExt cx="4345201" cy="1766520"/>
          </a:xfrm>
        </p:grpSpPr>
        <p:grpSp>
          <p:nvGrpSpPr>
            <p:cNvPr id="7" name="그룹 4">
              <a:extLst>
                <a:ext uri="{FF2B5EF4-FFF2-40B4-BE49-F238E27FC236}">
                  <a16:creationId xmlns:a16="http://schemas.microsoft.com/office/drawing/2014/main" id="{F1B40849-2996-415F-A248-7D160EB688D2}"/>
                </a:ext>
              </a:extLst>
            </p:cNvPr>
            <p:cNvGrpSpPr/>
            <p:nvPr/>
          </p:nvGrpSpPr>
          <p:grpSpPr>
            <a:xfrm>
              <a:off x="983162" y="3960001"/>
              <a:ext cx="4106881" cy="1766520"/>
              <a:chOff x="983162" y="3960001"/>
              <a:chExt cx="4106881" cy="1766520"/>
            </a:xfrm>
          </p:grpSpPr>
          <p:sp>
            <p:nvSpPr>
              <p:cNvPr id="8" name="TextBox 11">
                <a:extLst>
                  <a:ext uri="{FF2B5EF4-FFF2-40B4-BE49-F238E27FC236}">
                    <a16:creationId xmlns:a16="http://schemas.microsoft.com/office/drawing/2014/main" id="{A824E6C3-9718-411C-9163-423F504AC239}"/>
                  </a:ext>
                </a:extLst>
              </p:cNvPr>
              <p:cNvSpPr/>
              <p:nvPr/>
            </p:nvSpPr>
            <p:spPr>
              <a:xfrm>
                <a:off x="983162" y="3960001"/>
                <a:ext cx="1709278" cy="5778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200" b="0" i="0" u="none" strike="noStrike" kern="1200" cap="none" spc="0" baseline="0">
                    <a:solidFill>
                      <a:srgbClr val="FFCDCE"/>
                    </a:solidFill>
                    <a:uFillTx/>
                    <a:latin typeface="G마켓 산스 Medium" pitchFamily="50"/>
                    <a:ea typeface="G마켓 산스 Medium" pitchFamily="2"/>
                    <a:cs typeface="Arial" pitchFamily="2"/>
                  </a:rPr>
                  <a:t>001</a:t>
                </a:r>
              </a:p>
            </p:txBody>
          </p:sp>
          <p:sp>
            <p:nvSpPr>
              <p:cNvPr id="9" name="TextBox 15">
                <a:extLst>
                  <a:ext uri="{FF2B5EF4-FFF2-40B4-BE49-F238E27FC236}">
                    <a16:creationId xmlns:a16="http://schemas.microsoft.com/office/drawing/2014/main" id="{68289593-34D2-492C-AE5C-3716C4997281}"/>
                  </a:ext>
                </a:extLst>
              </p:cNvPr>
              <p:cNvSpPr/>
              <p:nvPr/>
            </p:nvSpPr>
            <p:spPr>
              <a:xfrm>
                <a:off x="983162" y="4493517"/>
                <a:ext cx="4106881" cy="12330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ko-KR" sz="2500" b="0" i="0" u="none" strike="noStrike" kern="1200" cap="none" spc="0" baseline="0">
                    <a:solidFill>
                      <a:srgbClr val="FF7C80"/>
                    </a:solidFill>
                    <a:uFillTx/>
                    <a:latin typeface="G마켓 산스 Bold" pitchFamily="50"/>
                    <a:ea typeface="G마켓 산스 Bold" pitchFamily="2"/>
                    <a:cs typeface="Arial" pitchFamily="2"/>
                  </a:rPr>
                  <a:t>성인식</a:t>
                </a:r>
                <a:r>
                  <a:rPr lang="en-US" sz="2500" b="0" i="0" u="none" strike="noStrike" kern="1200" cap="none" spc="0" baseline="0">
                    <a:solidFill>
                      <a:srgbClr val="FF7C80"/>
                    </a:solidFill>
                    <a:uFillTx/>
                    <a:latin typeface="G마켓 산스 Bold" pitchFamily="50"/>
                    <a:ea typeface="G마켓 산스 Bold" pitchFamily="2"/>
                    <a:cs typeface="Arial" pitchFamily="2"/>
                  </a:rPr>
                  <a:t>&amp;</a:t>
                </a:r>
                <a:r>
                  <a:rPr lang="ko-KR" sz="2500" b="0" i="0" u="none" strike="noStrike" kern="1200" cap="none" spc="0" baseline="0">
                    <a:solidFill>
                      <a:srgbClr val="FF7C80"/>
                    </a:solidFill>
                    <a:uFillTx/>
                    <a:latin typeface="G마켓 산스 Bold" pitchFamily="50"/>
                    <a:ea typeface="G마켓 산스 Bold" pitchFamily="2"/>
                    <a:cs typeface="Arial" pitchFamily="2"/>
                  </a:rPr>
                  <a:t>기노모</a:t>
                </a:r>
                <a:r>
                  <a:rPr lang="en-US" sz="2500" b="0" i="0" u="none" strike="noStrike" kern="1200" cap="none" spc="0" baseline="0">
                    <a:solidFill>
                      <a:srgbClr val="FF7C80"/>
                    </a:solidFill>
                    <a:uFillTx/>
                    <a:latin typeface="G마켓 산스 Bold" pitchFamily="50"/>
                    <a:ea typeface="G마켓 산스 Bold" pitchFamily="2"/>
                    <a:cs typeface="Arial" pitchFamily="2"/>
                  </a:rPr>
                  <a:t>&amp;</a:t>
                </a:r>
                <a:r>
                  <a:rPr lang="ko-KR" sz="2500" b="0" i="0" u="none" strike="noStrike" kern="1200" cap="none" spc="0" baseline="0">
                    <a:solidFill>
                      <a:srgbClr val="FF7C80"/>
                    </a:solidFill>
                    <a:uFillTx/>
                    <a:latin typeface="G마켓 산스 Bold" pitchFamily="50"/>
                    <a:ea typeface="G마켓 산스 Bold" pitchFamily="2"/>
                    <a:cs typeface="Arial" pitchFamily="2"/>
                  </a:rPr>
                  <a:t>하카마</a:t>
                </a:r>
              </a:p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500" b="0" i="0" u="none" strike="noStrike" kern="1200" cap="none" spc="0" baseline="0">
                  <a:solidFill>
                    <a:srgbClr val="FF7C80"/>
                  </a:solidFill>
                  <a:uFillTx/>
                  <a:latin typeface="G마켓 산스 Bold" pitchFamily="50"/>
                  <a:ea typeface="G마켓 산스 Bold" pitchFamily="2"/>
                  <a:cs typeface="Arial" pitchFamily="2"/>
                </a:endParaRPr>
              </a:p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500" b="0" i="0" u="none" strike="noStrike" kern="1200" cap="none" spc="0" baseline="0">
                  <a:solidFill>
                    <a:srgbClr val="FF7C80"/>
                  </a:solidFill>
                  <a:uFillTx/>
                  <a:latin typeface="G마켓 산스 Bold" pitchFamily="50"/>
                  <a:ea typeface="G마켓 산스 Bold" pitchFamily="2"/>
                  <a:cs typeface="Arial" pitchFamily="2"/>
                </a:endParaRPr>
              </a:p>
            </p:txBody>
          </p:sp>
        </p:grpSp>
        <p:sp>
          <p:nvSpPr>
            <p:cNvPr id="10" name="TextBox 24">
              <a:extLst>
                <a:ext uri="{FF2B5EF4-FFF2-40B4-BE49-F238E27FC236}">
                  <a16:creationId xmlns:a16="http://schemas.microsoft.com/office/drawing/2014/main" id="{B833E0B8-7EBB-430F-B02B-98A83BF4DEF5}"/>
                </a:ext>
              </a:extLst>
            </p:cNvPr>
            <p:cNvSpPr/>
            <p:nvPr/>
          </p:nvSpPr>
          <p:spPr>
            <a:xfrm>
              <a:off x="982797" y="4998238"/>
              <a:ext cx="4345201" cy="3952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Light" pitchFamily="50"/>
                  <a:ea typeface="G마켓 산스 Light" pitchFamily="2"/>
                  <a:cs typeface="Arial" pitchFamily="2"/>
                </a:rPr>
                <a:t>주요 연중행사 소개</a:t>
              </a:r>
            </a:p>
          </p:txBody>
        </p:sp>
      </p:grpSp>
      <p:grpSp>
        <p:nvGrpSpPr>
          <p:cNvPr id="11" name="그룹 26">
            <a:extLst>
              <a:ext uri="{FF2B5EF4-FFF2-40B4-BE49-F238E27FC236}">
                <a16:creationId xmlns:a16="http://schemas.microsoft.com/office/drawing/2014/main" id="{DBE98AC6-AA16-4BCF-B90B-5C51F13B53FF}"/>
              </a:ext>
            </a:extLst>
          </p:cNvPr>
          <p:cNvGrpSpPr/>
          <p:nvPr/>
        </p:nvGrpSpPr>
        <p:grpSpPr>
          <a:xfrm>
            <a:off x="6623995" y="4032001"/>
            <a:ext cx="3672001" cy="1353594"/>
            <a:chOff x="6623995" y="4032001"/>
            <a:chExt cx="3672001" cy="1353594"/>
          </a:xfrm>
        </p:grpSpPr>
        <p:grpSp>
          <p:nvGrpSpPr>
            <p:cNvPr id="12" name="그룹 27">
              <a:extLst>
                <a:ext uri="{FF2B5EF4-FFF2-40B4-BE49-F238E27FC236}">
                  <a16:creationId xmlns:a16="http://schemas.microsoft.com/office/drawing/2014/main" id="{AC92D656-39F2-4BF5-8208-0F2964E01D7D}"/>
                </a:ext>
              </a:extLst>
            </p:cNvPr>
            <p:cNvGrpSpPr/>
            <p:nvPr/>
          </p:nvGrpSpPr>
          <p:grpSpPr>
            <a:xfrm>
              <a:off x="6623995" y="4032001"/>
              <a:ext cx="3672001" cy="975591"/>
              <a:chOff x="6623995" y="4032001"/>
              <a:chExt cx="3672001" cy="975591"/>
            </a:xfrm>
          </p:grpSpPr>
          <p:sp>
            <p:nvSpPr>
              <p:cNvPr id="13" name="TextBox 29">
                <a:extLst>
                  <a:ext uri="{FF2B5EF4-FFF2-40B4-BE49-F238E27FC236}">
                    <a16:creationId xmlns:a16="http://schemas.microsoft.com/office/drawing/2014/main" id="{BCFCB265-3333-4CBB-A917-1137B72E2644}"/>
                  </a:ext>
                </a:extLst>
              </p:cNvPr>
              <p:cNvSpPr/>
              <p:nvPr/>
            </p:nvSpPr>
            <p:spPr>
              <a:xfrm>
                <a:off x="6623995" y="4032001"/>
                <a:ext cx="1528200" cy="5778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200" b="0" i="0" u="none" strike="noStrike" kern="1200" cap="none" spc="0" baseline="0">
                    <a:solidFill>
                      <a:srgbClr val="FFCDCE"/>
                    </a:solidFill>
                    <a:uFillTx/>
                    <a:latin typeface="G마켓 산스 Medium" pitchFamily="50"/>
                    <a:ea typeface="G마켓 산스 Medium" pitchFamily="2"/>
                    <a:cs typeface="Arial" pitchFamily="2"/>
                  </a:rPr>
                  <a:t>002</a:t>
                </a:r>
              </a:p>
            </p:txBody>
          </p:sp>
          <p:sp>
            <p:nvSpPr>
              <p:cNvPr id="14" name="TextBox 30">
                <a:extLst>
                  <a:ext uri="{FF2B5EF4-FFF2-40B4-BE49-F238E27FC236}">
                    <a16:creationId xmlns:a16="http://schemas.microsoft.com/office/drawing/2014/main" id="{22417897-346F-4B8C-9298-E55551875295}"/>
                  </a:ext>
                </a:extLst>
              </p:cNvPr>
              <p:cNvSpPr/>
              <p:nvPr/>
            </p:nvSpPr>
            <p:spPr>
              <a:xfrm>
                <a:off x="6623995" y="4536356"/>
                <a:ext cx="3672001" cy="47123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val f2"/>
                  <a:gd name="f7" fmla="val f3"/>
                  <a:gd name="f8" fmla="+- f7 0 f6"/>
                  <a:gd name="f9" fmla="*/ f8 1 21600"/>
                  <a:gd name="f10" fmla="*/ f6 1 f9"/>
                  <a:gd name="f11" fmla="*/ f7 1 f9"/>
                  <a:gd name="f12" fmla="*/ f10 f4 1"/>
                  <a:gd name="f13" fmla="*/ f11 f4 1"/>
                  <a:gd name="f14" fmla="*/ f11 f5 1"/>
                  <a:gd name="f15" fmla="*/ f10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2" t="f15" r="f13" b="f14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 cap="flat">
                <a:noFill/>
                <a:prstDash val="solid"/>
              </a:ln>
            </p:spPr>
            <p:txBody>
              <a:bodyPr vert="horz" wrap="square" lIns="90004" tIns="44997" rIns="90004" bIns="44997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ko-KR" sz="2500" b="0" i="0" u="none" strike="noStrike" kern="1200" cap="none" spc="0" baseline="0">
                    <a:solidFill>
                      <a:srgbClr val="FF7C80"/>
                    </a:solidFill>
                    <a:uFillTx/>
                    <a:latin typeface="G마켓 산스 Bold" pitchFamily="50"/>
                    <a:ea typeface="G마켓 산스 Bold" pitchFamily="2"/>
                    <a:cs typeface="Arial" pitchFamily="2"/>
                  </a:rPr>
                  <a:t>마츠리</a:t>
                </a:r>
                <a:r>
                  <a:rPr lang="en-US" sz="2500" b="0" i="0" u="none" strike="noStrike" kern="1200" cap="none" spc="0" baseline="0">
                    <a:solidFill>
                      <a:srgbClr val="FF7C80"/>
                    </a:solidFill>
                    <a:uFillTx/>
                    <a:latin typeface="G마켓 산스 Bold" pitchFamily="50"/>
                    <a:ea typeface="G마켓 산스 Bold" pitchFamily="2"/>
                    <a:cs typeface="Arial" pitchFamily="2"/>
                  </a:rPr>
                  <a:t>&amp;</a:t>
                </a:r>
                <a:r>
                  <a:rPr lang="ko-KR" sz="2500" b="0" i="0" u="none" strike="noStrike" kern="1200" cap="none" spc="0" baseline="0">
                    <a:solidFill>
                      <a:srgbClr val="FF7C80"/>
                    </a:solidFill>
                    <a:uFillTx/>
                    <a:latin typeface="G마켓 산스 Bold" pitchFamily="50"/>
                    <a:ea typeface="G마켓 산스 Bold" pitchFamily="2"/>
                    <a:cs typeface="Arial" pitchFamily="2"/>
                  </a:rPr>
                  <a:t>유카타</a:t>
                </a:r>
              </a:p>
            </p:txBody>
          </p:sp>
        </p:grp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2D982C6E-742B-4E1A-B507-763C9C9DD0DC}"/>
                </a:ext>
              </a:extLst>
            </p:cNvPr>
            <p:cNvSpPr/>
            <p:nvPr/>
          </p:nvSpPr>
          <p:spPr>
            <a:xfrm>
              <a:off x="6623995" y="4990319"/>
              <a:ext cx="3583076" cy="3952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Light" pitchFamily="50"/>
                  <a:ea typeface="G마켓 산스 Light" pitchFamily="2"/>
                  <a:cs typeface="Arial" pitchFamily="2"/>
                </a:rPr>
                <a:t>일본 </a:t>
              </a:r>
              <a:r>
                <a:rPr lang="en-US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Light" pitchFamily="50"/>
                  <a:ea typeface="G마켓 산스 Light" pitchFamily="2"/>
                  <a:cs typeface="Arial" pitchFamily="2"/>
                </a:rPr>
                <a:t>3</a:t>
              </a:r>
              <a:r>
                <a:rPr lang="ko-KR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Light" pitchFamily="50"/>
                  <a:ea typeface="G마켓 산스 Light" pitchFamily="2"/>
                  <a:cs typeface="Arial" pitchFamily="2"/>
                </a:rPr>
                <a:t>대 축제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5402818C-6CE3-43E5-942D-ACCBAD2B5523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1536913D-BE22-4844-BA0C-77BFF01831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A5580224-F3C3-4350-B66F-A5987041479B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8D336AD-0DDF-4A80-A868-9F42FD73EAA3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연중행사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C242318E-FAD7-4D8B-842B-889FA44BA103}"/>
              </a:ext>
            </a:extLst>
          </p:cNvPr>
          <p:cNvSpPr/>
          <p:nvPr/>
        </p:nvSpPr>
        <p:spPr>
          <a:xfrm>
            <a:off x="356396" y="1212119"/>
            <a:ext cx="6849358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성인식이란</a:t>
            </a: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?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90143E15-1342-4C40-BA17-6B79639B7AF2}"/>
              </a:ext>
            </a:extLst>
          </p:cNvPr>
          <p:cNvSpPr/>
          <p:nvPr/>
        </p:nvSpPr>
        <p:spPr>
          <a:xfrm>
            <a:off x="512283" y="3058558"/>
            <a:ext cx="3308043" cy="15534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4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大人になったことを自覚し、 自ら生き抜こうとする青年を祝い、 励ます。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C8AAFCE-5756-43C9-8C19-BDC38CCD44B9}"/>
              </a:ext>
            </a:extLst>
          </p:cNvPr>
          <p:cNvSpPr/>
          <p:nvPr/>
        </p:nvSpPr>
        <p:spPr>
          <a:xfrm>
            <a:off x="4137477" y="3049560"/>
            <a:ext cx="4318199" cy="131004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  <a:ea typeface="굴림" pitchFamily="2"/>
                <a:cs typeface="Arial" pitchFamily="2"/>
              </a:rPr>
              <a:t>해석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  <a:ea typeface="굴림" pitchFamily="2"/>
                <a:cs typeface="Arial" pitchFamily="2"/>
              </a:rPr>
              <a:t>: “</a:t>
            </a: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  <a:ea typeface="굴림" pitchFamily="2"/>
                <a:cs typeface="Arial" pitchFamily="2"/>
              </a:rPr>
              <a:t>성인이 된 것을 본인 스스로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  <a:ea typeface="굴림" pitchFamily="2"/>
                <a:cs typeface="Arial" pitchFamily="2"/>
              </a:rPr>
              <a:t>느끼고 스스로 어려움을 견뎌내고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Algerian" pitchFamily="82"/>
                <a:ea typeface="굴림" pitchFamily="2"/>
                <a:cs typeface="Arial" pitchFamily="2"/>
              </a:rPr>
              <a:t>살아가는 청년이 되길 바라는 마음과 이를 축하하고 격려한다”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DD3665B1-02BF-4965-BB0C-822E363E7956}"/>
              </a:ext>
            </a:extLst>
          </p:cNvPr>
          <p:cNvSpPr/>
          <p:nvPr/>
        </p:nvSpPr>
        <p:spPr>
          <a:xfrm>
            <a:off x="4282555" y="4625282"/>
            <a:ext cx="4169161" cy="161495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成人式 せいじんしき 성인식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激励 げきれい 격려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祝福 しゅくふく 축복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式典 しきてん 식전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記念撮影 きねんさつえい 기념촬영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2A11A72-97FF-4C88-B47B-BE5EDA7918C2}"/>
              </a:ext>
            </a:extLst>
          </p:cNvPr>
          <p:cNvSpPr/>
          <p:nvPr/>
        </p:nvSpPr>
        <p:spPr>
          <a:xfrm>
            <a:off x="317159" y="2069278"/>
            <a:ext cx="3359880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굴림" pitchFamily="18"/>
                <a:ea typeface="굴림" pitchFamily="2"/>
                <a:cs typeface="Arial" pitchFamily="2"/>
              </a:rPr>
              <a:t>만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굴림" pitchFamily="18"/>
                <a:ea typeface="굴림" pitchFamily="2"/>
                <a:cs typeface="Arial" pitchFamily="2"/>
              </a:rPr>
              <a:t>20</a:t>
            </a: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굴림" pitchFamily="18"/>
                <a:ea typeface="굴림" pitchFamily="2"/>
                <a:cs typeface="Arial" pitchFamily="2"/>
              </a:rPr>
              <a:t>세 성년을 축하하는 날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64C07E49-91FC-45A9-BCF0-5E9A36B1A72E}"/>
              </a:ext>
            </a:extLst>
          </p:cNvPr>
          <p:cNvSpPr/>
          <p:nvPr/>
        </p:nvSpPr>
        <p:spPr>
          <a:xfrm>
            <a:off x="560883" y="4625282"/>
            <a:ext cx="3097804" cy="173628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- 1948</a:t>
            </a:r>
            <a:r>
              <a:rPr lang="ko-KR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년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7</a:t>
            </a:r>
            <a:r>
              <a:rPr lang="ko-KR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월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20</a:t>
            </a:r>
            <a:r>
              <a:rPr lang="ko-KR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일 공포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 pitchFamily="18"/>
              <a:ea typeface="굴림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- 1</a:t>
            </a:r>
            <a:r>
              <a:rPr lang="ko-KR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월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15</a:t>
            </a:r>
            <a:r>
              <a:rPr lang="ko-KR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일을 성인의 날 지정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맑은 고딕" pitchFamily="18"/>
              <a:ea typeface="굴림" pitchFamily="2"/>
              <a:cs typeface="Arial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- 2000</a:t>
            </a:r>
            <a:r>
              <a:rPr lang="ko-KR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년부터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1</a:t>
            </a:r>
            <a:r>
              <a:rPr lang="ko-KR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월 둘째 주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8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일요일로 변경</a:t>
            </a:r>
          </a:p>
        </p:txBody>
      </p:sp>
      <p:pic>
        <p:nvPicPr>
          <p:cNvPr id="12" name="그림 10">
            <a:extLst>
              <a:ext uri="{FF2B5EF4-FFF2-40B4-BE49-F238E27FC236}">
                <a16:creationId xmlns:a16="http://schemas.microsoft.com/office/drawing/2014/main" id="{B2805D14-8BB5-4045-B562-D7863587F1F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2075" y="4661282"/>
            <a:ext cx="3304797" cy="18547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62ED4C7-875A-450A-BC48-B3A1B3D41F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F370140-130E-45A5-8257-A01AB614EF41}"/>
              </a:ext>
            </a:extLst>
          </p:cNvPr>
          <p:cNvSpPr/>
          <p:nvPr/>
        </p:nvSpPr>
        <p:spPr>
          <a:xfrm>
            <a:off x="0" y="0"/>
            <a:ext cx="12191759" cy="655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DC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716CC6D7-1097-4AB5-93DC-1A406E1689FB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67F1FEE-2B0C-406F-8C33-9139764F58B5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여성의 경우</a:t>
            </a:r>
          </a:p>
        </p:txBody>
      </p:sp>
      <p:grpSp>
        <p:nvGrpSpPr>
          <p:cNvPr id="6" name="그룹 37">
            <a:extLst>
              <a:ext uri="{FF2B5EF4-FFF2-40B4-BE49-F238E27FC236}">
                <a16:creationId xmlns:a16="http://schemas.microsoft.com/office/drawing/2014/main" id="{2123A710-FF9E-44C3-8817-5424863B4D3A}"/>
              </a:ext>
            </a:extLst>
          </p:cNvPr>
          <p:cNvGrpSpPr/>
          <p:nvPr/>
        </p:nvGrpSpPr>
        <p:grpSpPr>
          <a:xfrm>
            <a:off x="2051639" y="3318120"/>
            <a:ext cx="8254435" cy="3283554"/>
            <a:chOff x="2051639" y="3318120"/>
            <a:chExt cx="8254435" cy="3283554"/>
          </a:xfrm>
        </p:grpSpPr>
        <p:sp>
          <p:nvSpPr>
            <p:cNvPr id="7" name="TextBox 38">
              <a:extLst>
                <a:ext uri="{FF2B5EF4-FFF2-40B4-BE49-F238E27FC236}">
                  <a16:creationId xmlns:a16="http://schemas.microsoft.com/office/drawing/2014/main" id="{9D15738F-806E-4659-96AF-2D69AB40E193}"/>
                </a:ext>
              </a:extLst>
            </p:cNvPr>
            <p:cNvSpPr/>
            <p:nvPr/>
          </p:nvSpPr>
          <p:spPr>
            <a:xfrm>
              <a:off x="2051639" y="5671081"/>
              <a:ext cx="3525121" cy="5169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800" b="0" i="0" u="none" strike="noStrike" kern="1200" cap="none" spc="0" baseline="0">
                  <a:solidFill>
                    <a:srgbClr val="FF7C80"/>
                  </a:solidFill>
                  <a:uFillTx/>
                  <a:latin typeface="G마켓 산스 Bold" pitchFamily="50"/>
                  <a:ea typeface="G마켓 산스 Bold" pitchFamily="2"/>
                  <a:cs typeface="Arial" pitchFamily="2"/>
                </a:rPr>
                <a:t>기모노 </a:t>
              </a:r>
              <a:r>
                <a:rPr lang="en-US" sz="2800" b="0" i="0" u="none" strike="noStrike" kern="1200" cap="none" spc="0" baseline="0">
                  <a:solidFill>
                    <a:srgbClr val="FF7C80"/>
                  </a:solidFill>
                  <a:uFillTx/>
                  <a:latin typeface="G마켓 산스 Bold" pitchFamily="50"/>
                  <a:ea typeface="G마켓 산스 Bold" pitchFamily="2"/>
                  <a:cs typeface="Arial" pitchFamily="2"/>
                </a:rPr>
                <a:t>&lt;</a:t>
              </a:r>
              <a:r>
                <a:rPr lang="ko-KR" sz="2800" b="0" i="0" u="none" strike="noStrike" kern="1200" cap="none" spc="0" baseline="0">
                  <a:solidFill>
                    <a:srgbClr val="FF7C80"/>
                  </a:solidFill>
                  <a:uFillTx/>
                  <a:latin typeface="G마켓 산스 Bold" pitchFamily="50"/>
                  <a:ea typeface="G마켓 산스 Bold" pitchFamily="2"/>
                  <a:cs typeface="Arial" pitchFamily="2"/>
                </a:rPr>
                <a:t>후리소데</a:t>
              </a:r>
              <a:r>
                <a:rPr lang="en-US" sz="2800" b="0" i="0" u="none" strike="noStrike" kern="1200" cap="none" spc="0" baseline="0">
                  <a:solidFill>
                    <a:srgbClr val="FF7C80"/>
                  </a:solidFill>
                  <a:uFillTx/>
                  <a:latin typeface="G마켓 산스 Bold" pitchFamily="50"/>
                  <a:ea typeface="G마켓 산스 Bold" pitchFamily="2"/>
                  <a:cs typeface="Arial" pitchFamily="2"/>
                </a:rPr>
                <a:t>&gt;</a:t>
              </a:r>
            </a:p>
          </p:txBody>
        </p:sp>
        <p:sp>
          <p:nvSpPr>
            <p:cNvPr id="8" name="TextBox 39">
              <a:extLst>
                <a:ext uri="{FF2B5EF4-FFF2-40B4-BE49-F238E27FC236}">
                  <a16:creationId xmlns:a16="http://schemas.microsoft.com/office/drawing/2014/main" id="{8AE42BE6-6645-4964-A5B6-CF6A10F8347F}"/>
                </a:ext>
              </a:extLst>
            </p:cNvPr>
            <p:cNvSpPr/>
            <p:nvPr/>
          </p:nvSpPr>
          <p:spPr>
            <a:xfrm>
              <a:off x="7228798" y="5596557"/>
              <a:ext cx="3077276" cy="10051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Medium" pitchFamily="50"/>
                  <a:ea typeface="G마켓 산스 Medium" pitchFamily="2"/>
                  <a:cs typeface="Arial" pitchFamily="2"/>
                </a:rPr>
                <a:t>소매가 길고</a:t>
              </a:r>
              <a:r>
                <a:rPr lang="en-US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Medium" pitchFamily="50"/>
                  <a:ea typeface="G마켓 산스 Medium" pitchFamily="2"/>
                  <a:cs typeface="Arial" pitchFamily="2"/>
                </a:rPr>
                <a:t>, </a:t>
              </a:r>
              <a:r>
                <a:rPr lang="ko-KR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Medium" pitchFamily="50"/>
                  <a:ea typeface="G마켓 산스 Medium" pitchFamily="2"/>
                  <a:cs typeface="Arial" pitchFamily="2"/>
                </a:rPr>
                <a:t>자수나 염색</a:t>
              </a: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Medium" pitchFamily="50"/>
                  <a:ea typeface="G마켓 산스 Medium" pitchFamily="2"/>
                  <a:cs typeface="Arial" pitchFamily="2"/>
                </a:rPr>
                <a:t>을 이용하여 화려한 무늬</a:t>
              </a:r>
            </a:p>
          </p:txBody>
        </p:sp>
        <p:sp>
          <p:nvSpPr>
            <p:cNvPr id="9" name="이등변 삼각형 40">
              <a:extLst>
                <a:ext uri="{FF2B5EF4-FFF2-40B4-BE49-F238E27FC236}">
                  <a16:creationId xmlns:a16="http://schemas.microsoft.com/office/drawing/2014/main" id="{CB66B1BC-F586-44C1-91FB-27EA0110871D}"/>
                </a:ext>
              </a:extLst>
            </p:cNvPr>
            <p:cNvSpPr/>
            <p:nvPr/>
          </p:nvSpPr>
          <p:spPr>
            <a:xfrm rot="5400013">
              <a:off x="8286654" y="3331621"/>
              <a:ext cx="200884" cy="173882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val f6"/>
                <a:gd name="f14" fmla="val f7"/>
                <a:gd name="f15" fmla="pin 0 f0 21600"/>
                <a:gd name="f16" fmla="*/ f10 f1 1"/>
                <a:gd name="f17" fmla="+- f14 0 f13"/>
                <a:gd name="f18" fmla="val f15"/>
                <a:gd name="f19" fmla="*/ f15 f11 1"/>
                <a:gd name="f20" fmla="*/ 0 f12 1"/>
                <a:gd name="f21" fmla="*/ f16 1 f3"/>
                <a:gd name="f22" fmla="*/ f17 1 21600"/>
                <a:gd name="f23" fmla="*/ f18 1 2"/>
                <a:gd name="f24" fmla="+- 21600 0 f18"/>
                <a:gd name="f25" fmla="*/ f18 f11 1"/>
                <a:gd name="f26" fmla="+- f21 0 f2"/>
                <a:gd name="f27" fmla="*/ 18000 f22 1"/>
                <a:gd name="f28" fmla="*/ 10800 f22 1"/>
                <a:gd name="f29" fmla="*/ 0 f22 1"/>
                <a:gd name="f30" fmla="*/ 21600 f22 1"/>
                <a:gd name="f31" fmla="+- f23 10800 0"/>
                <a:gd name="f32" fmla="*/ f24 1 2"/>
                <a:gd name="f33" fmla="*/ f23 f11 1"/>
                <a:gd name="f34" fmla="+- 21600 0 f32"/>
                <a:gd name="f35" fmla="*/ f29 1 f22"/>
                <a:gd name="f36" fmla="*/ f28 1 f22"/>
                <a:gd name="f37" fmla="*/ f30 1 f22"/>
                <a:gd name="f38" fmla="*/ f27 1 f22"/>
                <a:gd name="f39" fmla="*/ f31 f11 1"/>
                <a:gd name="f40" fmla="*/ f38 f12 1"/>
                <a:gd name="f41" fmla="*/ f36 f12 1"/>
                <a:gd name="f42" fmla="*/ f35 f12 1"/>
                <a:gd name="f43" fmla="*/ f35 f11 1"/>
                <a:gd name="f44" fmla="*/ f37 f12 1"/>
                <a:gd name="f45" fmla="*/ f36 f11 1"/>
                <a:gd name="f46" fmla="*/ f37 f11 1"/>
                <a:gd name="f47" fmla="*/ f34 f11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25" y="f42"/>
                </a:cxn>
                <a:cxn ang="f26">
                  <a:pos x="f33" y="f41"/>
                </a:cxn>
                <a:cxn ang="f26">
                  <a:pos x="f43" y="f44"/>
                </a:cxn>
                <a:cxn ang="f26">
                  <a:pos x="f45" y="f44"/>
                </a:cxn>
                <a:cxn ang="f26">
                  <a:pos x="f46" y="f44"/>
                </a:cxn>
                <a:cxn ang="f26">
                  <a:pos x="f47" y="f41"/>
                </a:cxn>
              </a:cxnLst>
              <a:rect l="f33" t="f41" r="f39" b="f40"/>
              <a:pathLst>
                <a:path w="21600" h="21600">
                  <a:moveTo>
                    <a:pt x="f18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7C80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굴림" pitchFamily="18"/>
                <a:ea typeface="굴림" pitchFamily="2"/>
                <a:cs typeface="Arial" pitchFamily="2"/>
              </a:endParaRPr>
            </a:p>
          </p:txBody>
        </p:sp>
      </p:grpSp>
      <p:pic>
        <p:nvPicPr>
          <p:cNvPr id="10" name="그림 4">
            <a:extLst>
              <a:ext uri="{FF2B5EF4-FFF2-40B4-BE49-F238E27FC236}">
                <a16:creationId xmlns:a16="http://schemas.microsoft.com/office/drawing/2014/main" id="{788C9913-1C68-4158-9F73-A9C6AE5829D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84802" y="1610276"/>
            <a:ext cx="5815437" cy="37760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그림 5">
            <a:extLst>
              <a:ext uri="{FF2B5EF4-FFF2-40B4-BE49-F238E27FC236}">
                <a16:creationId xmlns:a16="http://schemas.microsoft.com/office/drawing/2014/main" id="{4F47B6FF-AF5A-4799-B897-6D5B9C328146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228798" y="1610276"/>
            <a:ext cx="3009235" cy="377604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924BA82A-6C18-456B-8EB4-9C72BEB8E1F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2F09CF2-E53D-4F3B-B31D-44042CD0E224}"/>
              </a:ext>
            </a:extLst>
          </p:cNvPr>
          <p:cNvSpPr/>
          <p:nvPr/>
        </p:nvSpPr>
        <p:spPr>
          <a:xfrm>
            <a:off x="0" y="0"/>
            <a:ext cx="12191759" cy="655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DC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62CEE20D-5F07-468E-9E72-728579754C3A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FA813F0-986E-43A7-B86D-9DAFE2E1582A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기모노 입을 때 필수품</a:t>
            </a:r>
          </a:p>
        </p:txBody>
      </p:sp>
      <p:grpSp>
        <p:nvGrpSpPr>
          <p:cNvPr id="6" name="그룹 33">
            <a:extLst>
              <a:ext uri="{FF2B5EF4-FFF2-40B4-BE49-F238E27FC236}">
                <a16:creationId xmlns:a16="http://schemas.microsoft.com/office/drawing/2014/main" id="{C9B08FD3-8CC7-49A4-928F-9F80DA00D287}"/>
              </a:ext>
            </a:extLst>
          </p:cNvPr>
          <p:cNvGrpSpPr/>
          <p:nvPr/>
        </p:nvGrpSpPr>
        <p:grpSpPr>
          <a:xfrm>
            <a:off x="1984321" y="4847042"/>
            <a:ext cx="7518241" cy="570951"/>
            <a:chOff x="1984321" y="4847042"/>
            <a:chExt cx="7518241" cy="570951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D9A52CB9-4864-4D39-8B96-4413E70DD477}"/>
                </a:ext>
              </a:extLst>
            </p:cNvPr>
            <p:cNvSpPr/>
            <p:nvPr/>
          </p:nvSpPr>
          <p:spPr>
            <a:xfrm>
              <a:off x="1984321" y="4901037"/>
              <a:ext cx="2914924" cy="5169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1200" cap="none" spc="0" baseline="0">
                  <a:solidFill>
                    <a:srgbClr val="FF7C80"/>
                  </a:solidFill>
                  <a:uFillTx/>
                  <a:latin typeface="G마켓 산스 Bold" pitchFamily="50"/>
                  <a:ea typeface="G마켓 산스 Bold" pitchFamily="2"/>
                  <a:cs typeface="Arial" pitchFamily="2"/>
                </a:rPr>
                <a:t>1.</a:t>
              </a:r>
              <a:r>
                <a:rPr lang="ko-KR" sz="2800" b="0" i="0" u="none" strike="noStrike" kern="1200" cap="none" spc="0" baseline="0">
                  <a:solidFill>
                    <a:srgbClr val="FF7C80"/>
                  </a:solidFill>
                  <a:uFillTx/>
                  <a:latin typeface="G마켓 산스 Bold" pitchFamily="50"/>
                  <a:ea typeface="G마켓 산스 Bold" pitchFamily="2"/>
                  <a:cs typeface="Arial" pitchFamily="2"/>
                </a:rPr>
                <a:t>오비</a:t>
              </a:r>
            </a:p>
          </p:txBody>
        </p:sp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F1481B7D-A017-48AD-BB35-C10C5E7F4A10}"/>
                </a:ext>
              </a:extLst>
            </p:cNvPr>
            <p:cNvSpPr/>
            <p:nvPr/>
          </p:nvSpPr>
          <p:spPr>
            <a:xfrm>
              <a:off x="7393682" y="4847042"/>
              <a:ext cx="2108880" cy="5169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1200" cap="none" spc="0" baseline="0">
                  <a:solidFill>
                    <a:srgbClr val="FF7C80"/>
                  </a:solidFill>
                  <a:uFillTx/>
                  <a:latin typeface="G마켓 산스 Bold" pitchFamily="50"/>
                  <a:ea typeface="G마켓 산스 Bold" pitchFamily="2"/>
                  <a:cs typeface="Arial" pitchFamily="2"/>
                </a:rPr>
                <a:t>2.</a:t>
              </a:r>
              <a:r>
                <a:rPr lang="ko-KR" sz="2800" b="0" i="0" u="none" strike="noStrike" kern="1200" cap="none" spc="0" baseline="0">
                  <a:solidFill>
                    <a:srgbClr val="FF7C80"/>
                  </a:solidFill>
                  <a:uFillTx/>
                  <a:latin typeface="G마켓 산스 Bold" pitchFamily="50"/>
                  <a:ea typeface="G마켓 산스 Bold" pitchFamily="2"/>
                  <a:cs typeface="Arial" pitchFamily="2"/>
                </a:rPr>
                <a:t>나가쥬반</a:t>
              </a:r>
            </a:p>
          </p:txBody>
        </p:sp>
      </p:grpSp>
      <p:sp>
        <p:nvSpPr>
          <p:cNvPr id="9" name="TextBox 39">
            <a:extLst>
              <a:ext uri="{FF2B5EF4-FFF2-40B4-BE49-F238E27FC236}">
                <a16:creationId xmlns:a16="http://schemas.microsoft.com/office/drawing/2014/main" id="{393459BE-C161-4D16-A21A-141D4A75E01D}"/>
              </a:ext>
            </a:extLst>
          </p:cNvPr>
          <p:cNvSpPr/>
          <p:nvPr/>
        </p:nvSpPr>
        <p:spPr>
          <a:xfrm>
            <a:off x="1204200" y="5499722"/>
            <a:ext cx="3566516" cy="7002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허리 주위에 감는 가늘고 긴 천</a:t>
            </a:r>
          </a:p>
        </p:txBody>
      </p:sp>
      <p:pic>
        <p:nvPicPr>
          <p:cNvPr id="10" name="그림 5">
            <a:extLst>
              <a:ext uri="{FF2B5EF4-FFF2-40B4-BE49-F238E27FC236}">
                <a16:creationId xmlns:a16="http://schemas.microsoft.com/office/drawing/2014/main" id="{80D8117B-9378-4543-9176-BBEAAC34058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1560" y="1869481"/>
            <a:ext cx="3257275" cy="31546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그림 8">
            <a:extLst>
              <a:ext uri="{FF2B5EF4-FFF2-40B4-BE49-F238E27FC236}">
                <a16:creationId xmlns:a16="http://schemas.microsoft.com/office/drawing/2014/main" id="{940D5050-6278-4468-8F6B-F647C834A63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005959" y="1869481"/>
            <a:ext cx="2901958" cy="29019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직사각형 4">
            <a:extLst>
              <a:ext uri="{FF2B5EF4-FFF2-40B4-BE49-F238E27FC236}">
                <a16:creationId xmlns:a16="http://schemas.microsoft.com/office/drawing/2014/main" id="{960B4C01-71FA-486D-990D-EA0DDC49B764}"/>
              </a:ext>
            </a:extLst>
          </p:cNvPr>
          <p:cNvSpPr/>
          <p:nvPr/>
        </p:nvSpPr>
        <p:spPr>
          <a:xfrm>
            <a:off x="7263362" y="5499722"/>
            <a:ext cx="2387516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기모노 전용의 속옷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C7364C95-9A52-4F8F-8668-C9A7991B089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E13DD4C-73AC-46A0-9059-4293C33F0B43}"/>
              </a:ext>
            </a:extLst>
          </p:cNvPr>
          <p:cNvSpPr/>
          <p:nvPr/>
        </p:nvSpPr>
        <p:spPr>
          <a:xfrm>
            <a:off x="0" y="0"/>
            <a:ext cx="12191759" cy="655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DC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5EF44864-04B1-4BC2-8687-42973736155A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기모노 입을 때 필수품</a:t>
            </a: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74B0D15D-8956-4BC6-BB32-7B01661C8C2A}"/>
              </a:ext>
            </a:extLst>
          </p:cNvPr>
          <p:cNvSpPr/>
          <p:nvPr/>
        </p:nvSpPr>
        <p:spPr>
          <a:xfrm>
            <a:off x="1728362" y="4928039"/>
            <a:ext cx="2018519" cy="5169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3.</a:t>
            </a:r>
            <a:r>
              <a:rPr lang="ko-KR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고시히모</a:t>
            </a: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A30D5D82-6E9F-47CD-869A-3F43BB810E7F}"/>
              </a:ext>
            </a:extLst>
          </p:cNvPr>
          <p:cNvSpPr/>
          <p:nvPr/>
        </p:nvSpPr>
        <p:spPr>
          <a:xfrm>
            <a:off x="7169398" y="4928039"/>
            <a:ext cx="2444035" cy="5169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4.</a:t>
            </a:r>
            <a:r>
              <a:rPr lang="ko-KR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다테지메</a:t>
            </a:r>
          </a:p>
        </p:txBody>
      </p:sp>
      <p:pic>
        <p:nvPicPr>
          <p:cNvPr id="7" name="그림 1">
            <a:extLst>
              <a:ext uri="{FF2B5EF4-FFF2-40B4-BE49-F238E27FC236}">
                <a16:creationId xmlns:a16="http://schemas.microsoft.com/office/drawing/2014/main" id="{916C559A-C717-4A7A-8961-007E0039230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95559" y="1439640"/>
            <a:ext cx="3488399" cy="34883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그림 4">
            <a:extLst>
              <a:ext uri="{FF2B5EF4-FFF2-40B4-BE49-F238E27FC236}">
                <a16:creationId xmlns:a16="http://schemas.microsoft.com/office/drawing/2014/main" id="{E0C470EE-63C0-4209-BA6E-4740432FA26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48921" y="1751396"/>
            <a:ext cx="2864156" cy="28641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직사각형 5">
            <a:extLst>
              <a:ext uri="{FF2B5EF4-FFF2-40B4-BE49-F238E27FC236}">
                <a16:creationId xmlns:a16="http://schemas.microsoft.com/office/drawing/2014/main" id="{FB131984-0AB1-4BBA-8660-6618247CECC5}"/>
              </a:ext>
            </a:extLst>
          </p:cNvPr>
          <p:cNvSpPr/>
          <p:nvPr/>
        </p:nvSpPr>
        <p:spPr>
          <a:xfrm>
            <a:off x="1177564" y="5485677"/>
            <a:ext cx="3490923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기모노를 몸에 고정하는 벨트</a:t>
            </a:r>
          </a:p>
        </p:txBody>
      </p:sp>
      <p:sp>
        <p:nvSpPr>
          <p:cNvPr id="10" name="직사각형 6">
            <a:extLst>
              <a:ext uri="{FF2B5EF4-FFF2-40B4-BE49-F238E27FC236}">
                <a16:creationId xmlns:a16="http://schemas.microsoft.com/office/drawing/2014/main" id="{013CFAE1-4633-4D27-8E7B-83456CE4AA63}"/>
              </a:ext>
            </a:extLst>
          </p:cNvPr>
          <p:cNvSpPr/>
          <p:nvPr/>
        </p:nvSpPr>
        <p:spPr>
          <a:xfrm>
            <a:off x="6921724" y="5451479"/>
            <a:ext cx="3181682" cy="7002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오비의 형태가 흐트러지는 것을 방지하는 벨트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81C33216-A8BB-4E58-A362-BD88607F5BA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A687F90-A104-4480-BA22-2BF3F62D47A6}"/>
              </a:ext>
            </a:extLst>
          </p:cNvPr>
          <p:cNvSpPr/>
          <p:nvPr/>
        </p:nvSpPr>
        <p:spPr>
          <a:xfrm>
            <a:off x="0" y="0"/>
            <a:ext cx="12191759" cy="655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DC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256E4D96-424D-4D06-B103-24EF873FBBCA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04135475-02C8-40A5-9886-F5AD0B2D092C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기모노 입을 때 필수품</a:t>
            </a:r>
          </a:p>
        </p:txBody>
      </p:sp>
      <p:sp>
        <p:nvSpPr>
          <p:cNvPr id="6" name="TextBox 34">
            <a:extLst>
              <a:ext uri="{FF2B5EF4-FFF2-40B4-BE49-F238E27FC236}">
                <a16:creationId xmlns:a16="http://schemas.microsoft.com/office/drawing/2014/main" id="{3E6914C1-8384-4900-97DB-26E035B8B244}"/>
              </a:ext>
            </a:extLst>
          </p:cNvPr>
          <p:cNvSpPr/>
          <p:nvPr/>
        </p:nvSpPr>
        <p:spPr>
          <a:xfrm>
            <a:off x="2051639" y="4666676"/>
            <a:ext cx="1239844" cy="5169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5.</a:t>
            </a:r>
            <a:r>
              <a:rPr lang="ko-KR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다비</a:t>
            </a:r>
          </a:p>
        </p:txBody>
      </p:sp>
      <p:sp>
        <p:nvSpPr>
          <p:cNvPr id="7" name="TextBox 38">
            <a:extLst>
              <a:ext uri="{FF2B5EF4-FFF2-40B4-BE49-F238E27FC236}">
                <a16:creationId xmlns:a16="http://schemas.microsoft.com/office/drawing/2014/main" id="{9167345D-1FB2-4D27-A4DF-FD5F93340F3B}"/>
              </a:ext>
            </a:extLst>
          </p:cNvPr>
          <p:cNvSpPr/>
          <p:nvPr/>
        </p:nvSpPr>
        <p:spPr>
          <a:xfrm>
            <a:off x="7541642" y="4666676"/>
            <a:ext cx="2090876" cy="51695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6.</a:t>
            </a:r>
            <a:r>
              <a:rPr lang="ko-KR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게타</a:t>
            </a:r>
            <a:r>
              <a: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</a:t>
            </a:r>
            <a:r>
              <a:rPr lang="ko-KR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조리</a:t>
            </a:r>
          </a:p>
        </p:txBody>
      </p:sp>
      <p:pic>
        <p:nvPicPr>
          <p:cNvPr id="8" name="그림 5">
            <a:extLst>
              <a:ext uri="{FF2B5EF4-FFF2-40B4-BE49-F238E27FC236}">
                <a16:creationId xmlns:a16="http://schemas.microsoft.com/office/drawing/2014/main" id="{79C63819-6FA4-486B-BF3A-E75386F8954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2878" y="1756077"/>
            <a:ext cx="3226323" cy="2683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그림 6">
            <a:extLst>
              <a:ext uri="{FF2B5EF4-FFF2-40B4-BE49-F238E27FC236}">
                <a16:creationId xmlns:a16="http://schemas.microsoft.com/office/drawing/2014/main" id="{3505FEDE-4E94-4B5B-B374-F8ECA236D72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61278" y="1780556"/>
            <a:ext cx="3642119" cy="26978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직사각형 4">
            <a:extLst>
              <a:ext uri="{FF2B5EF4-FFF2-40B4-BE49-F238E27FC236}">
                <a16:creationId xmlns:a16="http://schemas.microsoft.com/office/drawing/2014/main" id="{D6114FC2-AD0E-426E-A075-1BB56B419F65}"/>
              </a:ext>
            </a:extLst>
          </p:cNvPr>
          <p:cNvSpPr/>
          <p:nvPr/>
        </p:nvSpPr>
        <p:spPr>
          <a:xfrm>
            <a:off x="1405076" y="5216039"/>
            <a:ext cx="2727362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일본의 전통 버선 양말</a:t>
            </a:r>
          </a:p>
        </p:txBody>
      </p:sp>
      <p:sp>
        <p:nvSpPr>
          <p:cNvPr id="11" name="직사각형 7">
            <a:extLst>
              <a:ext uri="{FF2B5EF4-FFF2-40B4-BE49-F238E27FC236}">
                <a16:creationId xmlns:a16="http://schemas.microsoft.com/office/drawing/2014/main" id="{EDA24344-9A30-4B9D-9781-6184EF4E66B0}"/>
              </a:ext>
            </a:extLst>
          </p:cNvPr>
          <p:cNvSpPr/>
          <p:nvPr/>
        </p:nvSpPr>
        <p:spPr>
          <a:xfrm>
            <a:off x="6690957" y="5216039"/>
            <a:ext cx="3576236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기모노에 맞춰 신는 전통 신발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F961492C-E907-4C5F-8F19-A71B76AD927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0E2BE19-F6C0-4D0D-8F4C-9EF54971157C}"/>
              </a:ext>
            </a:extLst>
          </p:cNvPr>
          <p:cNvSpPr/>
          <p:nvPr/>
        </p:nvSpPr>
        <p:spPr>
          <a:xfrm>
            <a:off x="0" y="0"/>
            <a:ext cx="12191759" cy="655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DC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698F655B-71F0-42CF-B2E6-F16861A3BDAD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D35BB63-192F-4371-AC1A-1F826A314B33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기모노의 특징</a:t>
            </a:r>
          </a:p>
        </p:txBody>
      </p:sp>
      <p:sp>
        <p:nvSpPr>
          <p:cNvPr id="6" name="TextBox 35">
            <a:extLst>
              <a:ext uri="{FF2B5EF4-FFF2-40B4-BE49-F238E27FC236}">
                <a16:creationId xmlns:a16="http://schemas.microsoft.com/office/drawing/2014/main" id="{50BB86DA-C8B1-45DD-929A-EABFEE3A85BB}"/>
              </a:ext>
            </a:extLst>
          </p:cNvPr>
          <p:cNvSpPr/>
          <p:nvPr/>
        </p:nvSpPr>
        <p:spPr>
          <a:xfrm>
            <a:off x="923397" y="1761481"/>
            <a:ext cx="4200479" cy="4561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1. </a:t>
            </a:r>
            <a:r>
              <a:rPr lang="ko-KR" sz="24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몸매가 드러나지 않는 옷</a:t>
            </a: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D227042B-4960-4A57-9760-ED0556419A7A}"/>
              </a:ext>
            </a:extLst>
          </p:cNvPr>
          <p:cNvSpPr/>
          <p:nvPr/>
        </p:nvSpPr>
        <p:spPr>
          <a:xfrm>
            <a:off x="926643" y="2476798"/>
            <a:ext cx="5169240" cy="4561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2. </a:t>
            </a:r>
            <a:r>
              <a:rPr lang="ko-KR" sz="24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소매가 굉장히 넓어 공간적 여유</a:t>
            </a:r>
          </a:p>
        </p:txBody>
      </p:sp>
      <p:sp>
        <p:nvSpPr>
          <p:cNvPr id="8" name="직사각형 4">
            <a:extLst>
              <a:ext uri="{FF2B5EF4-FFF2-40B4-BE49-F238E27FC236}">
                <a16:creationId xmlns:a16="http://schemas.microsoft.com/office/drawing/2014/main" id="{CAF5F994-CAD8-4083-9FCB-28B23609AB90}"/>
              </a:ext>
            </a:extLst>
          </p:cNvPr>
          <p:cNvSpPr/>
          <p:nvPr/>
        </p:nvSpPr>
        <p:spPr>
          <a:xfrm>
            <a:off x="870115" y="3236399"/>
            <a:ext cx="3929762" cy="4561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3. </a:t>
            </a:r>
            <a:r>
              <a:rPr lang="ko-KR" sz="24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천으로 몸을 감싸는 형태</a:t>
            </a:r>
          </a:p>
        </p:txBody>
      </p:sp>
      <p:sp>
        <p:nvSpPr>
          <p:cNvPr id="9" name="직사각형 5">
            <a:extLst>
              <a:ext uri="{FF2B5EF4-FFF2-40B4-BE49-F238E27FC236}">
                <a16:creationId xmlns:a16="http://schemas.microsoft.com/office/drawing/2014/main" id="{39D4E543-DAFD-433C-A830-5D9B9A943255}"/>
              </a:ext>
            </a:extLst>
          </p:cNvPr>
          <p:cNvSpPr/>
          <p:nvPr/>
        </p:nvSpPr>
        <p:spPr>
          <a:xfrm>
            <a:off x="862919" y="3987716"/>
            <a:ext cx="4418636" cy="4561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4. </a:t>
            </a:r>
            <a:r>
              <a:rPr lang="ko-KR" sz="24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신축성이 없어 걸음걸이 폭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X</a:t>
            </a:r>
          </a:p>
        </p:txBody>
      </p:sp>
      <p:sp>
        <p:nvSpPr>
          <p:cNvPr id="10" name="직사각형 6">
            <a:extLst>
              <a:ext uri="{FF2B5EF4-FFF2-40B4-BE49-F238E27FC236}">
                <a16:creationId xmlns:a16="http://schemas.microsoft.com/office/drawing/2014/main" id="{83411019-0F36-4BE3-9079-4E3CB0DED2C0}"/>
              </a:ext>
            </a:extLst>
          </p:cNvPr>
          <p:cNvSpPr/>
          <p:nvPr/>
        </p:nvSpPr>
        <p:spPr>
          <a:xfrm>
            <a:off x="858959" y="4715643"/>
            <a:ext cx="4336560" cy="45612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5. </a:t>
            </a:r>
            <a:r>
              <a:rPr lang="ko-KR" sz="2400" b="0" i="0" u="none" strike="noStrike" kern="1200" cap="none" spc="0" baseline="0">
                <a:solidFill>
                  <a:srgbClr val="000000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rPr>
              <a:t>비싼 가격과 번거로운 착의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15B2454E-3D90-49B2-9B56-DC6656EAE4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B9FD66F-B494-4DA8-9081-3B851542C072}"/>
              </a:ext>
            </a:extLst>
          </p:cNvPr>
          <p:cNvSpPr/>
          <p:nvPr/>
        </p:nvSpPr>
        <p:spPr>
          <a:xfrm>
            <a:off x="0" y="0"/>
            <a:ext cx="12191759" cy="6555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CDC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AC2A0A95-9269-4F86-AC65-922F0B920E9F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31CD4DA-D102-41F2-BA7F-B2DA68E73B65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남성의 경우</a:t>
            </a:r>
          </a:p>
        </p:txBody>
      </p:sp>
      <p:grpSp>
        <p:nvGrpSpPr>
          <p:cNvPr id="6" name="그룹 33">
            <a:extLst>
              <a:ext uri="{FF2B5EF4-FFF2-40B4-BE49-F238E27FC236}">
                <a16:creationId xmlns:a16="http://schemas.microsoft.com/office/drawing/2014/main" id="{CF652B22-FC32-401D-BFA9-2AFDB59842AB}"/>
              </a:ext>
            </a:extLst>
          </p:cNvPr>
          <p:cNvGrpSpPr/>
          <p:nvPr/>
        </p:nvGrpSpPr>
        <p:grpSpPr>
          <a:xfrm>
            <a:off x="8215930" y="1873084"/>
            <a:ext cx="3489111" cy="2279516"/>
            <a:chOff x="8215930" y="1873084"/>
            <a:chExt cx="3489111" cy="2279516"/>
          </a:xfrm>
        </p:grpSpPr>
        <p:sp>
          <p:nvSpPr>
            <p:cNvPr id="7" name="TextBox 34">
              <a:extLst>
                <a:ext uri="{FF2B5EF4-FFF2-40B4-BE49-F238E27FC236}">
                  <a16:creationId xmlns:a16="http://schemas.microsoft.com/office/drawing/2014/main" id="{03EDC5EE-51DD-457E-8581-2F37A6FCC876}"/>
                </a:ext>
              </a:extLst>
            </p:cNvPr>
            <p:cNvSpPr/>
            <p:nvPr/>
          </p:nvSpPr>
          <p:spPr>
            <a:xfrm>
              <a:off x="8560082" y="1873084"/>
              <a:ext cx="3054242" cy="5169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800" b="0" i="0" u="none" strike="noStrike" kern="1200" cap="none" spc="0" baseline="0">
                  <a:solidFill>
                    <a:srgbClr val="FF7C80"/>
                  </a:solidFill>
                  <a:uFillTx/>
                  <a:latin typeface="G마켓 산스 Bold" pitchFamily="50"/>
                  <a:ea typeface="G마켓 산스 Bold" pitchFamily="2"/>
                  <a:cs typeface="Arial" pitchFamily="2"/>
                </a:rPr>
                <a:t>남자 성인식 복장</a:t>
              </a:r>
            </a:p>
          </p:txBody>
        </p:sp>
        <p:sp>
          <p:nvSpPr>
            <p:cNvPr id="8" name="TextBox 35">
              <a:extLst>
                <a:ext uri="{FF2B5EF4-FFF2-40B4-BE49-F238E27FC236}">
                  <a16:creationId xmlns:a16="http://schemas.microsoft.com/office/drawing/2014/main" id="{5B7581D0-DC5D-4566-8F04-B270231E9699}"/>
                </a:ext>
              </a:extLst>
            </p:cNvPr>
            <p:cNvSpPr/>
            <p:nvPr/>
          </p:nvSpPr>
          <p:spPr>
            <a:xfrm>
              <a:off x="8480520" y="2537642"/>
              <a:ext cx="3224521" cy="16149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Medium" pitchFamily="50"/>
                  <a:ea typeface="G마켓 산스 Medium" pitchFamily="2"/>
                  <a:cs typeface="Arial" pitchFamily="2"/>
                </a:rPr>
                <a:t>수트 </a:t>
              </a:r>
              <a:r>
                <a:rPr lang="en-US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Medium" pitchFamily="50"/>
                  <a:ea typeface="G마켓 산스 Medium" pitchFamily="2"/>
                  <a:cs typeface="Arial" pitchFamily="2"/>
                </a:rPr>
                <a:t>or </a:t>
              </a:r>
              <a:r>
                <a:rPr lang="ko-KR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Medium" pitchFamily="50"/>
                  <a:ea typeface="G마켓 산스 Medium" pitchFamily="2"/>
                  <a:cs typeface="Arial" pitchFamily="2"/>
                </a:rPr>
                <a:t>하카마</a:t>
              </a: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000" b="0" i="0" u="none" strike="noStrike" kern="1200" cap="none" spc="0" baseline="0">
                <a:solidFill>
                  <a:srgbClr val="767171"/>
                </a:solidFill>
                <a:uFillTx/>
                <a:latin typeface="G마켓 산스 Medium" pitchFamily="50"/>
                <a:ea typeface="G마켓 산스 Medium" pitchFamily="2"/>
                <a:cs typeface="Arial" pitchFamily="2"/>
              </a:endParaRP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Medium" pitchFamily="50"/>
                  <a:ea typeface="G마켓 산스 Medium" pitchFamily="2"/>
                  <a:cs typeface="Arial" pitchFamily="2"/>
                </a:rPr>
                <a:t>하카마 – 하반식에 착용</a:t>
              </a:r>
              <a:r>
                <a:rPr lang="en-US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Medium" pitchFamily="50"/>
                  <a:ea typeface="G마켓 산스 Medium" pitchFamily="2"/>
                  <a:cs typeface="Arial" pitchFamily="2"/>
                </a:rPr>
                <a:t>,</a:t>
              </a:r>
            </a:p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ko-KR" sz="2000" b="0" i="0" u="none" strike="noStrike" kern="1200" cap="none" spc="0" baseline="0">
                  <a:solidFill>
                    <a:srgbClr val="767171"/>
                  </a:solidFill>
                  <a:uFillTx/>
                  <a:latin typeface="G마켓 산스 Medium" pitchFamily="50"/>
                  <a:ea typeface="G마켓 산스 Medium" pitchFamily="2"/>
                  <a:cs typeface="Arial" pitchFamily="2"/>
                </a:rPr>
                <a:t>성인식 같은 공식적인 장소</a:t>
              </a:r>
            </a:p>
          </p:txBody>
        </p:sp>
        <p:sp>
          <p:nvSpPr>
            <p:cNvPr id="9" name="이등변 삼각형 36">
              <a:extLst>
                <a:ext uri="{FF2B5EF4-FFF2-40B4-BE49-F238E27FC236}">
                  <a16:creationId xmlns:a16="http://schemas.microsoft.com/office/drawing/2014/main" id="{49030731-D54D-4595-95DA-CE952C68FD3A}"/>
                </a:ext>
              </a:extLst>
            </p:cNvPr>
            <p:cNvSpPr/>
            <p:nvPr/>
          </p:nvSpPr>
          <p:spPr>
            <a:xfrm rot="5400013">
              <a:off x="8199009" y="2276641"/>
              <a:ext cx="210238" cy="176396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val f6"/>
                <a:gd name="f14" fmla="val f7"/>
                <a:gd name="f15" fmla="pin 0 f0 21600"/>
                <a:gd name="f16" fmla="*/ f10 f1 1"/>
                <a:gd name="f17" fmla="+- f14 0 f13"/>
                <a:gd name="f18" fmla="val f15"/>
                <a:gd name="f19" fmla="*/ f15 f11 1"/>
                <a:gd name="f20" fmla="*/ 0 f12 1"/>
                <a:gd name="f21" fmla="*/ f16 1 f3"/>
                <a:gd name="f22" fmla="*/ f17 1 21600"/>
                <a:gd name="f23" fmla="*/ f18 1 2"/>
                <a:gd name="f24" fmla="+- 21600 0 f18"/>
                <a:gd name="f25" fmla="*/ f18 f11 1"/>
                <a:gd name="f26" fmla="+- f21 0 f2"/>
                <a:gd name="f27" fmla="*/ 18000 f22 1"/>
                <a:gd name="f28" fmla="*/ 10800 f22 1"/>
                <a:gd name="f29" fmla="*/ 0 f22 1"/>
                <a:gd name="f30" fmla="*/ 21600 f22 1"/>
                <a:gd name="f31" fmla="+- f23 10800 0"/>
                <a:gd name="f32" fmla="*/ f24 1 2"/>
                <a:gd name="f33" fmla="*/ f23 f11 1"/>
                <a:gd name="f34" fmla="+- 21600 0 f32"/>
                <a:gd name="f35" fmla="*/ f29 1 f22"/>
                <a:gd name="f36" fmla="*/ f28 1 f22"/>
                <a:gd name="f37" fmla="*/ f30 1 f22"/>
                <a:gd name="f38" fmla="*/ f27 1 f22"/>
                <a:gd name="f39" fmla="*/ f31 f11 1"/>
                <a:gd name="f40" fmla="*/ f38 f12 1"/>
                <a:gd name="f41" fmla="*/ f36 f12 1"/>
                <a:gd name="f42" fmla="*/ f35 f12 1"/>
                <a:gd name="f43" fmla="*/ f35 f11 1"/>
                <a:gd name="f44" fmla="*/ f37 f12 1"/>
                <a:gd name="f45" fmla="*/ f36 f11 1"/>
                <a:gd name="f46" fmla="*/ f37 f11 1"/>
                <a:gd name="f47" fmla="*/ f34 f11 1"/>
              </a:gdLst>
              <a:ahLst>
                <a:ahXY gdRefX="f0" minX="f6" maxX="f7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25" y="f42"/>
                </a:cxn>
                <a:cxn ang="f26">
                  <a:pos x="f33" y="f41"/>
                </a:cxn>
                <a:cxn ang="f26">
                  <a:pos x="f43" y="f44"/>
                </a:cxn>
                <a:cxn ang="f26">
                  <a:pos x="f45" y="f44"/>
                </a:cxn>
                <a:cxn ang="f26">
                  <a:pos x="f46" y="f44"/>
                </a:cxn>
                <a:cxn ang="f26">
                  <a:pos x="f47" y="f41"/>
                </a:cxn>
              </a:cxnLst>
              <a:rect l="f33" t="f41" r="f39" b="f40"/>
              <a:pathLst>
                <a:path w="21600" h="21600">
                  <a:moveTo>
                    <a:pt x="f18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7C80"/>
            </a:solidFill>
            <a:ln cap="flat">
              <a:noFill/>
              <a:prstDash val="solid"/>
            </a:ln>
          </p:spPr>
          <p:txBody>
            <a:bodyPr vert="horz" wrap="square" lIns="90004" tIns="44997" rIns="90004" bIns="44997" anchor="ctr" anchorCtr="0" compatLnSpc="0">
              <a:no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굴림" pitchFamily="18"/>
                <a:ea typeface="굴림" pitchFamily="2"/>
                <a:cs typeface="Arial" pitchFamily="2"/>
              </a:endParaRPr>
            </a:p>
          </p:txBody>
        </p:sp>
      </p:grpSp>
      <p:grpSp>
        <p:nvGrpSpPr>
          <p:cNvPr id="10" name="그룹 37">
            <a:extLst>
              <a:ext uri="{FF2B5EF4-FFF2-40B4-BE49-F238E27FC236}">
                <a16:creationId xmlns:a16="http://schemas.microsoft.com/office/drawing/2014/main" id="{64D6F979-57A5-4882-8267-AB0BB4B93B18}"/>
              </a:ext>
            </a:extLst>
          </p:cNvPr>
          <p:cNvGrpSpPr/>
          <p:nvPr/>
        </p:nvGrpSpPr>
        <p:grpSpPr>
          <a:xfrm>
            <a:off x="8675278" y="2919596"/>
            <a:ext cx="2297155" cy="692648"/>
            <a:chOff x="8675278" y="2919596"/>
            <a:chExt cx="2297155" cy="692648"/>
          </a:xfrm>
        </p:grpSpPr>
        <p:sp>
          <p:nvSpPr>
            <p:cNvPr id="11" name="TextBox 38">
              <a:extLst>
                <a:ext uri="{FF2B5EF4-FFF2-40B4-BE49-F238E27FC236}">
                  <a16:creationId xmlns:a16="http://schemas.microsoft.com/office/drawing/2014/main" id="{FFC811DC-0675-4AB2-A39D-850EF9960466}"/>
                </a:ext>
              </a:extLst>
            </p:cNvPr>
            <p:cNvSpPr/>
            <p:nvPr/>
          </p:nvSpPr>
          <p:spPr>
            <a:xfrm>
              <a:off x="8736122" y="2919596"/>
              <a:ext cx="2175476" cy="156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굴림" pitchFamily="18"/>
                <a:ea typeface="굴림" pitchFamily="2"/>
                <a:cs typeface="Arial" pitchFamily="2"/>
              </a:endParaRPr>
            </a:p>
          </p:txBody>
        </p:sp>
        <p:sp>
          <p:nvSpPr>
            <p:cNvPr id="12" name="TextBox 39">
              <a:extLst>
                <a:ext uri="{FF2B5EF4-FFF2-40B4-BE49-F238E27FC236}">
                  <a16:creationId xmlns:a16="http://schemas.microsoft.com/office/drawing/2014/main" id="{C2BAADEC-50DD-4788-AFF6-DCC7128F84A9}"/>
                </a:ext>
              </a:extLst>
            </p:cNvPr>
            <p:cNvSpPr/>
            <p:nvPr/>
          </p:nvSpPr>
          <p:spPr>
            <a:xfrm>
              <a:off x="8675278" y="3212643"/>
              <a:ext cx="2297155" cy="399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0004" tIns="44997" rIns="90004" bIns="44997" anchor="t" anchorCtr="0" compatLnSpc="0">
              <a:spAutoFit/>
            </a:bodyPr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굴림" pitchFamily="18"/>
                <a:ea typeface="굴림" pitchFamily="2"/>
                <a:cs typeface="Arial" pitchFamily="2"/>
              </a:endParaRPr>
            </a:p>
          </p:txBody>
        </p:sp>
      </p:grpSp>
      <p:pic>
        <p:nvPicPr>
          <p:cNvPr id="13" name="그림 4">
            <a:extLst>
              <a:ext uri="{FF2B5EF4-FFF2-40B4-BE49-F238E27FC236}">
                <a16:creationId xmlns:a16="http://schemas.microsoft.com/office/drawing/2014/main" id="{2D04E64C-9F19-4476-A5A6-98312BF9550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395721" y="1696321"/>
            <a:ext cx="5802480" cy="402947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와이드스크린</PresentationFormat>
  <Paragraphs>68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0" baseType="lpstr">
      <vt:lpstr>G마켓 산스 Bold</vt:lpstr>
      <vt:lpstr>G마켓 산스 Light</vt:lpstr>
      <vt:lpstr>G마켓 산스 Medium</vt:lpstr>
      <vt:lpstr>강원교육튼튼</vt:lpstr>
      <vt:lpstr>굴림</vt:lpstr>
      <vt:lpstr>맑은 고딕</vt:lpstr>
      <vt:lpstr>바탕</vt:lpstr>
      <vt:lpstr>Algerian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ASROCK</dc:creator>
  <cp:lastModifiedBy>ASROCK</cp:lastModifiedBy>
  <cp:revision>1</cp:revision>
  <dcterms:created xsi:type="dcterms:W3CDTF">2023-09-30T09:38:27Z</dcterms:created>
  <dcterms:modified xsi:type="dcterms:W3CDTF">2023-09-30T09:38:37Z</dcterms:modified>
</cp:coreProperties>
</file>