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8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CDE67981-C926-4AC7-AA08-ACFD1CD1FBA1}" styleName="Normal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40000" cmpd="sng">
              <a:solidFill>
                <a:schemeClr val="accent1"/>
              </a:solidFill>
            </a:ln>
          </a:left>
          <a:right>
            <a:ln w="40000" cmpd="sng">
              <a:solidFill>
                <a:schemeClr val="accent1"/>
              </a:solidFill>
            </a:ln>
          </a:right>
          <a:top>
            <a:ln w="40000" cmpd="sng">
              <a:solidFill>
                <a:schemeClr val="accent1"/>
              </a:solidFill>
            </a:ln>
          </a:top>
          <a:bottom>
            <a:ln w="400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5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5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accent1">
          <a:shade val="80000"/>
        </a:schemeClr>
      </a:tcTxStyle>
      <a:tcStyle>
        <a:tcBdr>
          <a:bottom>
            <a:ln w="35400" cmpd="sng">
              <a:solidFill>
                <a:schemeClr val="accent1">
                  <a:shade val="80000"/>
                </a:schemeClr>
              </a:solidFill>
            </a:ln>
          </a:bottom>
        </a:tcBdr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89999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presProps" Target="presProps.xml"  /><Relationship Id="rId15" Type="http://schemas.openxmlformats.org/officeDocument/2006/relationships/viewProps" Target="viewProps.xml"  /><Relationship Id="rId16" Type="http://schemas.openxmlformats.org/officeDocument/2006/relationships/theme" Target="theme/theme1.xml"  /><Relationship Id="rId17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본문" type="mediaAndTx" preserve="1" userDrawn="1">
  <p:cSld name="그림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본문 개체 틀 2"/>
          <p:cNvSpPr>
            <a:spLocks noGrp="1"/>
          </p:cNvSpPr>
          <p:nvPr>
            <p:ph type="pic" sz="half" idx="1"/>
          </p:nvPr>
        </p:nvSpPr>
        <p:spPr>
          <a:xfrm>
            <a:off x="615149" y="1600156"/>
            <a:ext cx="5385599" cy="4525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>
              <a:defRPr/>
            </a:pPr>
            <a:r>
              <a:rPr lang="ko-KR" altLang="en-US"/>
              <a:t>그림</a:t>
            </a:r>
            <a:endParaRPr lang="ko-KR" altLang="en-US"/>
          </a:p>
        </p:txBody>
      </p:sp>
      <p:sp>
        <p:nvSpPr>
          <p:cNvPr id="4" name="본문 개체 틀 3"/>
          <p:cNvSpPr>
            <a:spLocks noGrp="1"/>
          </p:cNvSpPr>
          <p:nvPr>
            <p:ph type="body"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2022-04-07</a:t>
            </a:fld>
            <a:endParaRPr lang="ko-KR" altLang="en-US"/>
          </a:p>
        </p:txBody>
      </p:sp>
      <p:sp>
        <p:nvSpPr>
          <p:cNvPr id="11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2022-04-07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8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9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2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3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4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5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6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7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 학교의 교칙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일본어일본학과 </a:t>
            </a:r>
            <a:r>
              <a:rPr lang="en-US" altLang="ko-KR"/>
              <a:t>3</a:t>
            </a:r>
            <a:r>
              <a:rPr lang="ko-KR" altLang="en-US"/>
              <a:t>학년</a:t>
            </a:r>
            <a:endParaRPr lang="ko-KR" altLang="en-US"/>
          </a:p>
          <a:p>
            <a:pPr>
              <a:defRPr/>
            </a:pPr>
            <a:r>
              <a:rPr lang="en-US" altLang="ko-KR"/>
              <a:t>22001840</a:t>
            </a:r>
            <a:r>
              <a:rPr lang="ko-KR" altLang="en-US"/>
              <a:t> 채승원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3.</a:t>
            </a:r>
            <a:r>
              <a:rPr lang="ko-KR" altLang="en-US"/>
              <a:t> 황당한 사례 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type="pic" sz="half" idx="1"/>
          </p:nvPr>
        </p:nvPicPr>
        <p:blipFill rotWithShape="1">
          <a:blip r:embed="rId2"/>
          <a:srcRect l="15810" r="4830"/>
          <a:stretch>
            <a:fillRect/>
          </a:stretch>
        </p:blipFill>
        <p:spPr>
          <a:xfrm>
            <a:off x="609599" y="1600200"/>
            <a:ext cx="6604799" cy="4525200"/>
          </a:xfrm>
          <a:prstGeom prst="rect">
            <a:avLst/>
          </a:prstGeom>
        </p:spPr>
      </p:pic>
      <p:sp>
        <p:nvSpPr>
          <p:cNvPr id="4" name="본문 개체 틀 3"/>
          <p:cNvSpPr>
            <a:spLocks noGrp="1"/>
          </p:cNvSpPr>
          <p:nvPr>
            <p:ph type="body" sz="half" idx="2"/>
          </p:nvPr>
        </p:nvSpPr>
        <p:spPr>
          <a:xfrm>
            <a:off x="7607298" y="1600200"/>
            <a:ext cx="3975099" cy="452596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남자 선생님이 여자 학생들의 속옷을 검사하려는 장면이다</a:t>
            </a:r>
            <a:r>
              <a:rPr lang="en-US" altLang="ko-KR"/>
              <a:t>.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4.</a:t>
            </a:r>
            <a:r>
              <a:rPr lang="ko-KR" altLang="en-US"/>
              <a:t> 어딘가 이상한 교칙 위반 사례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type="pic" sz="half" idx="1"/>
          </p:nvPr>
        </p:nvPicPr>
        <p:blipFill rotWithShape="1">
          <a:blip r:embed="rId2"/>
          <a:srcRect l="20" t="420" r="35350" b="-420"/>
          <a:stretch>
            <a:fillRect/>
          </a:stretch>
        </p:blipFill>
        <p:spPr>
          <a:xfrm>
            <a:off x="609599" y="1600963"/>
            <a:ext cx="5156998" cy="4525200"/>
          </a:xfrm>
          <a:prstGeom prst="rect">
            <a:avLst/>
          </a:prstGeom>
        </p:spPr>
      </p:pic>
      <p:sp>
        <p:nvSpPr>
          <p:cNvPr id="4" name="본문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지바현의 공립고교 졸업식에서 주임교사로부터 </a:t>
            </a:r>
            <a:r>
              <a:rPr lang="en-US" altLang="ko-KR"/>
              <a:t>“</a:t>
            </a:r>
            <a:r>
              <a:rPr lang="ko-KR" altLang="en-US"/>
              <a:t>머리 끝이 빨간색이니 안 보이게 묶거나 자르라</a:t>
            </a:r>
            <a:r>
              <a:rPr lang="en-US" altLang="ko-KR"/>
              <a:t>”</a:t>
            </a:r>
            <a:r>
              <a:rPr lang="ko-KR" altLang="en-US"/>
              <a:t>고 요구받았다</a:t>
            </a:r>
            <a:r>
              <a:rPr lang="en-US" altLang="ko-KR"/>
              <a:t>.</a:t>
            </a:r>
            <a:r>
              <a:rPr lang="ko-KR" altLang="en-US"/>
              <a:t> 학생은 </a:t>
            </a:r>
            <a:r>
              <a:rPr lang="en-US" altLang="ko-KR"/>
              <a:t>“</a:t>
            </a:r>
            <a:r>
              <a:rPr lang="ko-KR" altLang="en-US"/>
              <a:t>원래 색깔이 이렇다</a:t>
            </a:r>
            <a:r>
              <a:rPr lang="en-US" altLang="ko-KR"/>
              <a:t>”</a:t>
            </a:r>
            <a:r>
              <a:rPr lang="ko-KR" altLang="en-US"/>
              <a:t>고 했지만 교사는 규정 위반을 이유로 여학생의 머리에 검은색 스프레이를 뿌린 뒤에야 졸업식에 참석시켰다</a:t>
            </a:r>
            <a:r>
              <a:rPr lang="en-US" altLang="ko-KR"/>
              <a:t>.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5.</a:t>
            </a:r>
            <a:r>
              <a:rPr lang="ko-KR" altLang="en-US"/>
              <a:t> 느낀 점</a:t>
            </a:r>
            <a:endParaRPr lang="ko-KR" altLang="en-US"/>
          </a:p>
        </p:txBody>
      </p:sp>
      <p:sp>
        <p:nvSpPr>
          <p:cNvPr id="3" name="본문 개체 틀 2"/>
          <p:cNvSpPr>
            <a:spLocks noGrp="1" noTextEdit="1"/>
          </p:cNvSpPr>
          <p:nvPr>
            <p:ph type="pic" sz="half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본문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목차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92000" indent="-592000">
              <a:buAutoNum type="arabicPeriod"/>
              <a:defRPr/>
            </a:pPr>
            <a:r>
              <a:rPr lang="ko-KR" altLang="en-US"/>
              <a:t>여러가지 교칙들</a:t>
            </a:r>
            <a:br>
              <a:rPr lang="ko-KR" altLang="en-US"/>
            </a:br>
            <a:r>
              <a:rPr lang="en-US" altLang="ko-KR"/>
              <a:t>1-1.</a:t>
            </a:r>
            <a:r>
              <a:rPr lang="ko-KR" altLang="en-US"/>
              <a:t> 외관</a:t>
            </a:r>
            <a:br>
              <a:rPr lang="ko-KR" altLang="en-US"/>
            </a:br>
            <a:r>
              <a:rPr lang="en-US" altLang="ko-KR"/>
              <a:t>1-2.</a:t>
            </a:r>
            <a:r>
              <a:rPr lang="ko-KR" altLang="en-US"/>
              <a:t> 옷</a:t>
            </a:r>
            <a:br>
              <a:rPr lang="ko-KR" altLang="en-US"/>
            </a:br>
            <a:r>
              <a:rPr lang="en-US" altLang="ko-KR"/>
              <a:t>1-3.</a:t>
            </a:r>
            <a:r>
              <a:rPr lang="ko-KR" altLang="en-US"/>
              <a:t> 머리</a:t>
            </a:r>
            <a:br>
              <a:rPr lang="ko-KR" altLang="en-US"/>
            </a:br>
            <a:r>
              <a:rPr lang="en-US" altLang="ko-KR"/>
              <a:t>1-4.</a:t>
            </a:r>
            <a:r>
              <a:rPr lang="ko-KR" altLang="en-US"/>
              <a:t> 소지품</a:t>
            </a:r>
            <a:br>
              <a:rPr lang="ko-KR" altLang="en-US"/>
            </a:br>
            <a:r>
              <a:rPr lang="en-US" altLang="ko-KR"/>
              <a:t>1-5.</a:t>
            </a:r>
            <a:r>
              <a:rPr lang="ko-KR" altLang="en-US"/>
              <a:t> 등하교</a:t>
            </a:r>
            <a:br>
              <a:rPr lang="ko-KR" altLang="en-US"/>
            </a:br>
            <a:r>
              <a:rPr lang="en-US" altLang="ko-KR"/>
              <a:t>1-6.</a:t>
            </a:r>
            <a:r>
              <a:rPr lang="ko-KR" altLang="en-US"/>
              <a:t> 하교 후</a:t>
            </a:r>
            <a:endParaRPr lang="ko-KR" altLang="en-US"/>
          </a:p>
          <a:p>
            <a:pPr marL="592000" indent="-592000">
              <a:buAutoNum type="arabicPeriod"/>
              <a:defRPr/>
            </a:pPr>
            <a:r>
              <a:rPr lang="ko-KR" altLang="en-US"/>
              <a:t>황당한 교칙들</a:t>
            </a:r>
            <a:endParaRPr lang="ko-KR" altLang="en-US"/>
          </a:p>
          <a:p>
            <a:pPr marL="592000" indent="-592000">
              <a:buAutoNum type="arabicPeriod"/>
              <a:defRPr/>
            </a:pPr>
            <a:r>
              <a:rPr lang="ko-KR" altLang="en-US"/>
              <a:t>황당한 사례</a:t>
            </a:r>
            <a:endParaRPr lang="ko-KR" altLang="en-US"/>
          </a:p>
          <a:p>
            <a:pPr marL="592000" indent="-592000">
              <a:buAutoNum type="arabicPeriod"/>
              <a:defRPr/>
            </a:pPr>
            <a:r>
              <a:rPr lang="ko-KR" altLang="en-US"/>
              <a:t>처벌 사례</a:t>
            </a:r>
            <a:endParaRPr lang="ko-KR" altLang="en-US"/>
          </a:p>
          <a:p>
            <a:pPr marL="592000" indent="-592000">
              <a:buAutoNum type="arabicPeriod"/>
              <a:defRPr/>
            </a:pPr>
            <a:r>
              <a:rPr lang="ko-KR" altLang="en-US"/>
              <a:t>느낀 점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1-1.</a:t>
            </a:r>
            <a:r>
              <a:rPr lang="ko-KR" altLang="en-US"/>
              <a:t> 외관</a:t>
            </a:r>
            <a:endParaRPr lang="ko-KR" altLang="en-US"/>
          </a:p>
        </p:txBody>
      </p:sp>
      <p:sp>
        <p:nvSpPr>
          <p:cNvPr id="4" name="본문 개체 틀 3"/>
          <p:cNvSpPr>
            <a:spLocks noGrp="1"/>
          </p:cNvSpPr>
          <p:nvPr>
            <p:ph type="body" sz="half" idx="2"/>
          </p:nvPr>
        </p:nvSpPr>
        <p:spPr>
          <a:xfrm>
            <a:off x="7191374" y="1600156"/>
            <a:ext cx="4391023" cy="452596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 자연스러운 모습을 바꿀 수 없다</a:t>
            </a:r>
            <a:r>
              <a:rPr lang="en-US" altLang="ko-KR"/>
              <a:t>.</a:t>
            </a:r>
            <a:endParaRPr lang="en-US" altLang="ko-KR"/>
          </a:p>
          <a:p>
            <a:pPr>
              <a:defRPr/>
            </a:pPr>
            <a:r>
              <a:rPr lang="ko-KR" altLang="en-US"/>
              <a:t> 교복을 줄이거나 무릎 아래로 내려가는 길이를 유지하여야 한다</a:t>
            </a:r>
            <a:r>
              <a:rPr lang="en-US" altLang="ko-KR"/>
              <a:t>.</a:t>
            </a:r>
            <a:endParaRPr lang="ko-KR" altLang="en-US"/>
          </a:p>
          <a:p>
            <a:pPr>
              <a:defRPr/>
            </a:pPr>
            <a:r>
              <a:rPr lang="ko-KR" altLang="en-US"/>
              <a:t> 보석이나 액세서리도 착용할 수 없다</a:t>
            </a:r>
            <a:r>
              <a:rPr lang="en-US" altLang="ko-KR"/>
              <a:t>.</a:t>
            </a:r>
            <a:endParaRPr lang="en-US" altLang="ko-KR"/>
          </a:p>
        </p:txBody>
      </p:sp>
      <p:pic>
        <p:nvPicPr>
          <p:cNvPr id="6" name=""/>
          <p:cNvPicPr>
            <a:picLocks noGrp="1" noChangeAspect="1"/>
          </p:cNvPicPr>
          <p:nvPr>
            <p:ph type="pic" sz="half" idx="1"/>
          </p:nvPr>
        </p:nvPicPr>
        <p:blipFill rotWithShape="1">
          <a:blip r:embed="rId2"/>
          <a:srcRect l="12030" r="12030"/>
          <a:stretch>
            <a:fillRect/>
          </a:stretch>
        </p:blipFill>
        <p:spPr>
          <a:xfrm>
            <a:off x="615149" y="1600156"/>
            <a:ext cx="6052349" cy="452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1-2.</a:t>
            </a:r>
            <a:r>
              <a:rPr lang="ko-KR" altLang="en-US"/>
              <a:t> 옷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type="pic" sz="half" idx="1"/>
          </p:nvPr>
        </p:nvPicPr>
        <p:blipFill rotWithShape="1">
          <a:blip r:embed="rId2"/>
          <a:srcRect l="11560" r="1156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본문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겨울에는 밝은 색의 스웨터나 코트 금지</a:t>
            </a:r>
            <a:endParaRPr lang="ko-KR" altLang="en-US"/>
          </a:p>
          <a:p>
            <a:pPr>
              <a:defRPr/>
            </a:pPr>
            <a:r>
              <a:rPr lang="ko-KR" altLang="en-US"/>
              <a:t>체육복입고 등하교 금지</a:t>
            </a:r>
            <a:endParaRPr lang="ko-KR" altLang="en-US"/>
          </a:p>
          <a:p>
            <a:pPr>
              <a:defRPr/>
            </a:pPr>
            <a:r>
              <a:rPr lang="ko-KR" altLang="en-US"/>
              <a:t>체육복 안에 속옷 금지</a:t>
            </a:r>
            <a:endParaRPr lang="ko-KR" altLang="en-US"/>
          </a:p>
          <a:p>
            <a:pPr>
              <a:defRPr/>
            </a:pPr>
            <a:r>
              <a:rPr lang="ko-KR" altLang="en-US"/>
              <a:t>양말은 검정색 혹은 흰색의 하이삭스만 가능</a:t>
            </a:r>
            <a:endParaRPr lang="ko-KR" altLang="en-US"/>
          </a:p>
          <a:p>
            <a:pPr>
              <a:defRPr/>
            </a:pPr>
            <a:r>
              <a:rPr lang="ko-KR" altLang="en-US"/>
              <a:t>스타킹 레깅스 착용 금지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1-3.</a:t>
            </a:r>
            <a:r>
              <a:rPr lang="ko-KR" altLang="en-US"/>
              <a:t> 머리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type="pic" sz="half" idx="1"/>
          </p:nvPr>
        </p:nvPicPr>
        <p:blipFill rotWithShape="1">
          <a:blip r:embed="rId2"/>
          <a:srcRect l="2040" t="9260" r="2980" b="14730"/>
          <a:stretch>
            <a:fillRect/>
          </a:stretch>
        </p:blipFill>
        <p:spPr>
          <a:xfrm>
            <a:off x="609599" y="2019681"/>
            <a:ext cx="6680999" cy="3687000"/>
          </a:xfrm>
          <a:prstGeom prst="rect">
            <a:avLst/>
          </a:prstGeom>
        </p:spPr>
      </p:pic>
      <p:sp>
        <p:nvSpPr>
          <p:cNvPr id="4" name="본문 개체 틀 3"/>
          <p:cNvSpPr>
            <a:spLocks noGrp="1"/>
          </p:cNvSpPr>
          <p:nvPr>
            <p:ph type="body" sz="half" idx="2"/>
          </p:nvPr>
        </p:nvSpPr>
        <p:spPr>
          <a:xfrm>
            <a:off x="7492998" y="1600200"/>
            <a:ext cx="4089399" cy="452596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염색이나 파마 금지</a:t>
            </a:r>
            <a:endParaRPr lang="ko-KR" altLang="en-US"/>
          </a:p>
          <a:p>
            <a:pPr>
              <a:defRPr/>
            </a:pPr>
            <a:r>
              <a:rPr lang="ko-KR" altLang="en-US"/>
              <a:t>남자 </a:t>
            </a:r>
            <a:r>
              <a:rPr lang="en-US" altLang="ko-KR"/>
              <a:t>:</a:t>
            </a:r>
            <a:r>
              <a:rPr lang="ko-KR" altLang="en-US"/>
              <a:t> 투블럭 금지</a:t>
            </a:r>
            <a:r>
              <a:rPr lang="en-US" altLang="ko-KR"/>
              <a:t>,</a:t>
            </a:r>
            <a:r>
              <a:rPr lang="ko-KR" altLang="en-US"/>
              <a:t> 머리 기르기 금지</a:t>
            </a:r>
            <a:endParaRPr lang="ko-KR" altLang="en-US"/>
          </a:p>
          <a:p>
            <a:pPr>
              <a:defRPr/>
            </a:pPr>
            <a:r>
              <a:rPr lang="ko-KR" altLang="en-US"/>
              <a:t>여자 </a:t>
            </a:r>
            <a:r>
              <a:rPr lang="en-US" altLang="ko-KR"/>
              <a:t>:</a:t>
            </a:r>
            <a:r>
              <a:rPr lang="ko-KR" altLang="en-US"/>
              <a:t> 눈썹을 넘지 않는 앞머리</a:t>
            </a:r>
            <a:r>
              <a:rPr lang="en-US" altLang="ko-KR"/>
              <a:t>,</a:t>
            </a:r>
            <a:r>
              <a:rPr lang="ko-KR" altLang="en-US"/>
              <a:t> 머리끈은 검정색만 가능</a:t>
            </a:r>
            <a:r>
              <a:rPr lang="en-US" altLang="ko-KR"/>
              <a:t>,</a:t>
            </a:r>
            <a:r>
              <a:rPr lang="ko-KR" altLang="en-US"/>
              <a:t> 포니테일 금지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1-4</a:t>
            </a:r>
            <a:r>
              <a:rPr lang="ko-KR" altLang="en-US"/>
              <a:t> 소지품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type="pic" sz="half" idx="1"/>
          </p:nvPr>
        </p:nvPicPr>
        <p:blipFill rotWithShape="1">
          <a:blip r:embed="rId2"/>
          <a:srcRect l="250" t="420" r="49290" b="-420"/>
          <a:stretch>
            <a:fillRect/>
          </a:stretch>
        </p:blipFill>
        <p:spPr>
          <a:xfrm>
            <a:off x="609599" y="1600963"/>
            <a:ext cx="5061749" cy="4525200"/>
          </a:xfrm>
          <a:prstGeom prst="rect">
            <a:avLst/>
          </a:prstGeom>
        </p:spPr>
      </p:pic>
      <p:sp>
        <p:nvSpPr>
          <p:cNvPr id="4" name="본문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휴대전화를 사용할 수 없다</a:t>
            </a:r>
            <a:r>
              <a:rPr lang="en-US" altLang="ko-KR"/>
              <a:t>.</a:t>
            </a:r>
            <a:r>
              <a:rPr lang="ko-KR" altLang="en-US"/>
              <a:t> </a:t>
            </a:r>
            <a:endParaRPr lang="ko-KR" altLang="en-US"/>
          </a:p>
          <a:p>
            <a:pPr>
              <a:defRPr/>
            </a:pPr>
            <a:r>
              <a:rPr lang="ko-KR" altLang="en-US"/>
              <a:t>만화책조차도 들고 오지 못 하게 하는 학교도 있다</a:t>
            </a:r>
            <a:r>
              <a:rPr lang="en-US" altLang="ko-KR"/>
              <a:t>.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1-5</a:t>
            </a:r>
            <a:r>
              <a:rPr lang="ko-KR" altLang="en-US"/>
              <a:t> 등하교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type="pic" sz="half" idx="1"/>
          </p:nvPr>
        </p:nvPicPr>
        <p:blipFill rotWithShape="1">
          <a:blip r:embed="rId2"/>
          <a:srcRect l="5370" r="537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본문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 교복을 입고 학교와 집 외의 곳에 갈 수 없다</a:t>
            </a:r>
            <a:r>
              <a:rPr lang="en-US" altLang="ko-KR"/>
              <a:t>.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부모님의 차를 얻어 타고 등하교를 할 수 없다</a:t>
            </a:r>
            <a:r>
              <a:rPr lang="en-US" altLang="ko-KR"/>
              <a:t>.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1-6.</a:t>
            </a:r>
            <a:r>
              <a:rPr lang="ko-KR" altLang="en-US"/>
              <a:t> 하교 후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type="pic" sz="half" idx="1"/>
          </p:nvPr>
        </p:nvPicPr>
        <p:blipFill rotWithShape="1">
          <a:blip r:embed="rId2"/>
          <a:srcRect l="10400" r="104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본문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게임방이나 노래방 금지</a:t>
            </a:r>
            <a:endParaRPr lang="ko-KR" altLang="en-US"/>
          </a:p>
          <a:p>
            <a:pPr>
              <a:defRPr/>
            </a:pPr>
            <a:r>
              <a:rPr lang="ko-KR" altLang="en-US"/>
              <a:t>친구 집에서 취침 금지</a:t>
            </a:r>
            <a:endParaRPr lang="ko-KR" altLang="en-US"/>
          </a:p>
          <a:p>
            <a:pPr>
              <a:defRPr/>
            </a:pPr>
            <a:r>
              <a:rPr lang="ko-KR" altLang="en-US"/>
              <a:t>통금 시간 </a:t>
            </a:r>
            <a:r>
              <a:rPr lang="en-US" altLang="ko-KR"/>
              <a:t>22</a:t>
            </a:r>
            <a:r>
              <a:rPr lang="ko-KR" altLang="en-US"/>
              <a:t>시</a:t>
            </a:r>
            <a:endParaRPr lang="ko-KR" altLang="en-US"/>
          </a:p>
          <a:p>
            <a:pPr>
              <a:defRPr/>
            </a:pPr>
            <a:r>
              <a:rPr lang="ko-KR" altLang="en-US"/>
              <a:t>선생님께 통보없이 학원 금지</a:t>
            </a:r>
            <a:endParaRPr lang="ko-KR" altLang="en-US"/>
          </a:p>
          <a:p>
            <a:pPr>
              <a:defRPr/>
            </a:pPr>
            <a:r>
              <a:rPr lang="ko-KR" altLang="en-US"/>
              <a:t>연애 금지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2.</a:t>
            </a:r>
            <a:r>
              <a:rPr lang="ko-KR" altLang="en-US"/>
              <a:t> 황당한 교칙들</a:t>
            </a:r>
            <a:endParaRPr lang="ko-KR" altLang="en-US"/>
          </a:p>
        </p:txBody>
      </p:sp>
      <p:sp>
        <p:nvSpPr>
          <p:cNvPr id="4" name="본문 개체 틀 3"/>
          <p:cNvSpPr>
            <a:spLocks noGrp="1"/>
          </p:cNvSpPr>
          <p:nvPr>
            <p:ph type="body" sz="half" idx="2"/>
          </p:nvPr>
        </p:nvSpPr>
        <p:spPr>
          <a:xfrm>
            <a:off x="8889998" y="1600200"/>
            <a:ext cx="2692399" cy="452596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ko-KR" altLang="en-US"/>
              <a:t>머플러 금지</a:t>
            </a:r>
            <a:endParaRPr lang="ko-KR" altLang="en-US"/>
          </a:p>
          <a:p>
            <a:pPr>
              <a:defRPr/>
            </a:pPr>
            <a:r>
              <a:rPr lang="ko-KR" altLang="en-US"/>
              <a:t>물통 들고 다니거나 마시기 금지</a:t>
            </a:r>
            <a:endParaRPr lang="ko-KR" altLang="en-US"/>
          </a:p>
          <a:p>
            <a:pPr>
              <a:defRPr/>
            </a:pPr>
            <a:r>
              <a:rPr lang="ko-KR" altLang="en-US"/>
              <a:t>포니테일은 낮은 위치에</a:t>
            </a:r>
            <a:endParaRPr lang="ko-KR" altLang="en-US"/>
          </a:p>
          <a:p>
            <a:pPr>
              <a:defRPr/>
            </a:pPr>
            <a:r>
              <a:rPr lang="ko-KR" altLang="en-US"/>
              <a:t>거리에서는 남녀간 거리 </a:t>
            </a:r>
            <a:r>
              <a:rPr lang="en-US" altLang="ko-KR"/>
              <a:t>1m</a:t>
            </a:r>
            <a:r>
              <a:rPr lang="ko-KR" altLang="en-US"/>
              <a:t> 이상 유지</a:t>
            </a:r>
            <a:endParaRPr lang="ko-KR" altLang="en-US"/>
          </a:p>
          <a:p>
            <a:pPr>
              <a:defRPr/>
            </a:pPr>
            <a:r>
              <a:rPr lang="ko-KR" altLang="en-US"/>
              <a:t>등교시 교장선생님 동상에 인사</a:t>
            </a:r>
            <a:endParaRPr lang="ko-KR" altLang="en-US"/>
          </a:p>
          <a:p>
            <a:pPr>
              <a:defRPr/>
            </a:pPr>
            <a:r>
              <a:rPr lang="ko-KR" altLang="en-US"/>
              <a:t>교내 하이파이브 금지</a:t>
            </a:r>
            <a:endParaRPr lang="ko-KR" altLang="en-US"/>
          </a:p>
        </p:txBody>
      </p:sp>
      <p:pic>
        <p:nvPicPr>
          <p:cNvPr id="5" name=""/>
          <p:cNvPicPr>
            <a:picLocks noGrp="1" noChangeAspect="1"/>
          </p:cNvPicPr>
          <p:nvPr>
            <p:ph type="pic" sz="half" idx="1"/>
          </p:nvPr>
        </p:nvPicPr>
        <p:blipFill rotWithShape="1">
          <a:blip r:embed="rId2"/>
          <a:srcRect l="1170" r="460"/>
          <a:stretch>
            <a:fillRect/>
          </a:stretch>
        </p:blipFill>
        <p:spPr>
          <a:xfrm>
            <a:off x="609599" y="1600963"/>
            <a:ext cx="7957350" cy="452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201</ep:Words>
  <ep:PresentationFormat>화면 슬라이드 쇼(4:3)</ep:PresentationFormat>
  <ep:Paragraphs>48</ep:Paragraphs>
  <ep:Slides>12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ep:HeadingPairs>
  <ep:TitlesOfParts>
    <vt:vector size="13" baseType="lpstr">
      <vt:lpstr>한컴오피스</vt:lpstr>
      <vt:lpstr>일본 학교의 교칙</vt:lpstr>
      <vt:lpstr>목차</vt:lpstr>
      <vt:lpstr>1-1. 외관</vt:lpstr>
      <vt:lpstr>1-2. 옷</vt:lpstr>
      <vt:lpstr>1-3. 머리</vt:lpstr>
      <vt:lpstr>1-4 소지품</vt:lpstr>
      <vt:lpstr>1-5 등하교</vt:lpstr>
      <vt:lpstr>1-6. 하교 후</vt:lpstr>
      <vt:lpstr>2. 황당한 교칙들</vt:lpstr>
      <vt:lpstr>3. 황당한 사례</vt:lpstr>
      <vt:lpstr>4. 어딘가 이상한 교칙 위반 사례</vt:lpstr>
      <vt:lpstr>5. 느낀 점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2022-04-07T09:47:25.057</dcterms:created>
  <dc:creator>82103</dc:creator>
  <cp:lastModifiedBy>82103</cp:lastModifiedBy>
  <dcterms:modified xsi:type="dcterms:W3CDTF">2022-04-08T02:42:46.218</dcterms:modified>
  <cp:revision>20</cp:revision>
  <dc:title>일본 학교의 교칙</dc:title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