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8DC594"/>
    <a:srgbClr val="CD93A8"/>
    <a:srgbClr val="D7D795"/>
    <a:srgbClr val="ED9E11"/>
    <a:srgbClr val="38C29E"/>
    <a:srgbClr val="81DFB2"/>
    <a:srgbClr val="4EE2C6"/>
    <a:srgbClr val="0C94B4"/>
    <a:srgbClr val="F76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8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1F19-FA61-4A7C-91CE-E6BF9965EBE8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4E1C-48E8-4AF0-8538-BAC2F5BC3A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1F19-FA61-4A7C-91CE-E6BF9965EBE8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4E1C-48E8-4AF0-8538-BAC2F5BC3A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71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1F19-FA61-4A7C-91CE-E6BF9965EBE8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4E1C-48E8-4AF0-8538-BAC2F5BC3A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43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1F19-FA61-4A7C-91CE-E6BF9965EBE8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4E1C-48E8-4AF0-8538-BAC2F5BC3A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2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1F19-FA61-4A7C-91CE-E6BF9965EBE8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4E1C-48E8-4AF0-8538-BAC2F5BC3A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81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1F19-FA61-4A7C-91CE-E6BF9965EBE8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4E1C-48E8-4AF0-8538-BAC2F5BC3A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0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1F19-FA61-4A7C-91CE-E6BF9965EBE8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4E1C-48E8-4AF0-8538-BAC2F5BC3A7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8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1F19-FA61-4A7C-91CE-E6BF9965EBE8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4E1C-48E8-4AF0-8538-BAC2F5BC3A7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1F19-FA61-4A7C-91CE-E6BF9965EBE8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4E1C-48E8-4AF0-8538-BAC2F5BC3A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98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1F19-FA61-4A7C-91CE-E6BF9965EBE8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4E1C-48E8-4AF0-8538-BAC2F5BC3A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42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1F19-FA61-4A7C-91CE-E6BF9965EBE8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4E1C-48E8-4AF0-8538-BAC2F5BC3A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48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01F19-FA61-4A7C-91CE-E6BF9965EBE8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74E1C-48E8-4AF0-8538-BAC2F5BC3A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92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ySHcB69jm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7%A8%B2%E8%8D%B7%E7%A5%9E#%E6%A6%82%E8%A6%81" TargetMode="External"/><Relationship Id="rId3" Type="http://schemas.openxmlformats.org/officeDocument/2006/relationships/hyperlink" Target="https://www.famille-kazokusou.com/magazine/manner/155" TargetMode="External"/><Relationship Id="rId7" Type="http://schemas.openxmlformats.org/officeDocument/2006/relationships/hyperlink" Target="https://ja.wikipedia.org/wiki/%E7%A5%87%E5%9C%92%E4%BF%A1%E4%BB%B0" TargetMode="External"/><Relationship Id="rId2" Type="http://schemas.openxmlformats.org/officeDocument/2006/relationships/hyperlink" Target="http://www.shinto.org/wordjp/?page_id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.wikipedia.org/wiki/%E5%A4%A9%E7%A5%9E%E4%BF%A1%E4%BB%B0" TargetMode="External"/><Relationship Id="rId5" Type="http://schemas.openxmlformats.org/officeDocument/2006/relationships/hyperlink" Target="https://ja.wikipedia.org/wiki/%E6%97%A5%E6%9C%AC%E3%81%AE%E5%AE%97%E6%95%99" TargetMode="External"/><Relationship Id="rId4" Type="http://schemas.openxmlformats.org/officeDocument/2006/relationships/hyperlink" Target="https://ja.wikipedia.org/wiki/%E7%A5%9E%E9%81%93" TargetMode="External"/><Relationship Id="rId9" Type="http://schemas.openxmlformats.org/officeDocument/2006/relationships/hyperlink" Target="https://ja.wikipedia.org/wiki/%E8%8F%85%E5%8E%9F%E9%81%93%E7%9C%9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32.svg"/><Relationship Id="rId21" Type="http://schemas.openxmlformats.org/officeDocument/2006/relationships/image" Target="../media/image50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2E2C6D-3D5E-4BDD-BA75-2F2681EEE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일본의 민족 종교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4D428DA-F7D6-4A4C-8633-7FC9D187A3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pc="-300" dirty="0"/>
              <a:t>22201954</a:t>
            </a:r>
            <a:r>
              <a:rPr lang="ko-KR" altLang="en-US" spc="-300" dirty="0"/>
              <a:t> 윤해인</a:t>
            </a:r>
          </a:p>
        </p:txBody>
      </p:sp>
    </p:spTree>
    <p:extLst>
      <p:ext uri="{BB962C8B-B14F-4D97-AF65-F5344CB8AC3E}">
        <p14:creationId xmlns:p14="http://schemas.microsoft.com/office/powerpoint/2010/main" val="1724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유명 신앙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E067B8-AE5A-432E-9C55-CD41C3AE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27084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b="1" dirty="0"/>
              <a:t>기온 신앙</a:t>
            </a:r>
            <a:endParaRPr lang="en-US" altLang="ko-K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dirty="0"/>
              <a:t>역병을 막으려 한 것이 기원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dirty="0"/>
              <a:t>제례 </a:t>
            </a:r>
            <a:r>
              <a:rPr lang="en-US" altLang="ko-KR" dirty="0"/>
              <a:t>'</a:t>
            </a:r>
            <a:r>
              <a:rPr lang="ko-KR" altLang="en-US" dirty="0"/>
              <a:t>기온 </a:t>
            </a:r>
            <a:r>
              <a:rPr lang="ko-KR" altLang="en-US" dirty="0" err="1"/>
              <a:t>성령회</a:t>
            </a:r>
            <a:r>
              <a:rPr lang="en-US" altLang="ko-KR" dirty="0"/>
              <a:t>’ – 10</a:t>
            </a:r>
            <a:r>
              <a:rPr lang="ko-KR" altLang="en-US" dirty="0"/>
              <a:t>세기 후반 </a:t>
            </a:r>
            <a:r>
              <a:rPr lang="ko-KR" altLang="en-US" dirty="0" err="1"/>
              <a:t>기온사</a:t>
            </a:r>
            <a:r>
              <a:rPr lang="en-US" altLang="ko-KR" dirty="0"/>
              <a:t>(</a:t>
            </a:r>
            <a:r>
              <a:rPr lang="ko-KR" altLang="en-US" dirty="0" err="1"/>
              <a:t>야사카신사</a:t>
            </a:r>
            <a:r>
              <a:rPr lang="en-US" altLang="ko-KR" dirty="0"/>
              <a:t>)</a:t>
            </a:r>
            <a:r>
              <a:rPr lang="ko-KR" altLang="en-US" dirty="0"/>
              <a:t>에서 열림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</a:t>
            </a:r>
          </a:p>
          <a:p>
            <a:pPr>
              <a:buFont typeface="Wingdings" panose="05000000000000000000" pitchFamily="2" charset="2"/>
              <a:buChar char="§"/>
            </a:pPr>
            <a:endParaRPr lang="ko-KR" altLang="en-US" dirty="0"/>
          </a:p>
          <a:p>
            <a:pPr>
              <a:buFont typeface="Wingdings" panose="05000000000000000000" pitchFamily="2" charset="2"/>
              <a:buChar char="u"/>
            </a:pPr>
            <a:endParaRPr lang="ko-KR" altLang="en-US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11A9D058-AFE6-4609-9DE6-9D8A8D0F5675}"/>
              </a:ext>
            </a:extLst>
          </p:cNvPr>
          <p:cNvSpPr/>
          <p:nvPr/>
        </p:nvSpPr>
        <p:spPr>
          <a:xfrm>
            <a:off x="5117592" y="5032872"/>
            <a:ext cx="978408" cy="87818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0BFA69F-7B19-4528-907D-8AABFF46C295}"/>
              </a:ext>
            </a:extLst>
          </p:cNvPr>
          <p:cNvSpPr/>
          <p:nvPr/>
        </p:nvSpPr>
        <p:spPr>
          <a:xfrm>
            <a:off x="6622303" y="4825259"/>
            <a:ext cx="3279494" cy="12507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/>
              <a:t>오늘날의</a:t>
            </a:r>
            <a:endParaRPr lang="en-US" altLang="ko-KR" sz="2400" b="1" dirty="0"/>
          </a:p>
          <a:p>
            <a:pPr algn="ctr"/>
            <a:r>
              <a:rPr lang="ko-KR" altLang="en-US" sz="2400" b="1" dirty="0"/>
              <a:t>기온 </a:t>
            </a:r>
            <a:r>
              <a:rPr lang="ko-KR" altLang="en-US" sz="2400" b="1" dirty="0" err="1"/>
              <a:t>마츠리</a:t>
            </a:r>
            <a:endParaRPr lang="ko-KR" altLang="en-US" sz="2400" b="1" dirty="0"/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8CF735F5-A567-45C2-A167-C3C50A37EEB9}"/>
              </a:ext>
            </a:extLst>
          </p:cNvPr>
          <p:cNvSpPr/>
          <p:nvPr/>
        </p:nvSpPr>
        <p:spPr>
          <a:xfrm>
            <a:off x="2004347" y="3543515"/>
            <a:ext cx="195612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77A3FE0-6E2F-4238-8521-90BF0D3023A5}"/>
              </a:ext>
            </a:extLst>
          </p:cNvPr>
          <p:cNvSpPr/>
          <p:nvPr/>
        </p:nvSpPr>
        <p:spPr>
          <a:xfrm>
            <a:off x="1311795" y="4674753"/>
            <a:ext cx="3279494" cy="1462722"/>
          </a:xfrm>
          <a:prstGeom prst="ellipse">
            <a:avLst/>
          </a:prstGeom>
          <a:solidFill>
            <a:srgbClr val="38C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/>
              <a:t>정착한 </a:t>
            </a:r>
            <a:r>
              <a:rPr lang="en-US" altLang="ko-KR" sz="2400" b="1" dirty="0"/>
              <a:t>6</a:t>
            </a:r>
            <a:r>
              <a:rPr lang="ko-KR" altLang="en-US" sz="2400" b="1" dirty="0"/>
              <a:t>월의</a:t>
            </a:r>
            <a:endParaRPr lang="en-US" altLang="ko-KR" sz="2400" b="1" dirty="0"/>
          </a:p>
          <a:p>
            <a:pPr algn="ctr"/>
            <a:r>
              <a:rPr lang="ko-KR" altLang="en-US" sz="2400" b="1" dirty="0"/>
              <a:t>기온 </a:t>
            </a:r>
            <a:r>
              <a:rPr lang="ko-KR" altLang="en-US" sz="2400" b="1" dirty="0" err="1"/>
              <a:t>성령회</a:t>
            </a:r>
            <a:endParaRPr lang="ko-KR" altLang="en-US" sz="2400" b="1" dirty="0"/>
          </a:p>
        </p:txBody>
      </p:sp>
      <p:pic>
        <p:nvPicPr>
          <p:cNvPr id="2056" name="Picture 8" descr="이와토야마(岩戸山)">
            <a:extLst>
              <a:ext uri="{FF2B5EF4-FFF2-40B4-BE49-F238E27FC236}">
                <a16:creationId xmlns:a16="http://schemas.microsoft.com/office/drawing/2014/main" id="{76A29F29-8052-4BF9-9FAD-52BA8A8DC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" y="1766279"/>
            <a:ext cx="6585093" cy="45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요이야마(宵山)">
            <a:extLst>
              <a:ext uri="{FF2B5EF4-FFF2-40B4-BE49-F238E27FC236}">
                <a16:creationId xmlns:a16="http://schemas.microsoft.com/office/drawing/2014/main" id="{639F6EFE-E978-4FBB-8406-8249AACB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27" y="2156451"/>
            <a:ext cx="5476875" cy="41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C00186-D775-4467-8714-3ED106A1E9D5}"/>
              </a:ext>
            </a:extLst>
          </p:cNvPr>
          <p:cNvSpPr txBox="1"/>
          <p:nvPr/>
        </p:nvSpPr>
        <p:spPr>
          <a:xfrm>
            <a:off x="3960469" y="1787119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i="0" dirty="0" err="1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야마보코</a:t>
            </a:r>
            <a:r>
              <a:rPr lang="ko-KR" altLang="en-US" b="1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 순행</a:t>
            </a:r>
            <a:r>
              <a:rPr lang="en-US" altLang="ko-KR" b="1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1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山鉾巡行</a:t>
            </a:r>
            <a:r>
              <a:rPr lang="en-US" altLang="ko-KR" b="1" i="0" dirty="0">
                <a:solidFill>
                  <a:schemeClr val="bg1"/>
                </a:solidFill>
                <a:effectLst/>
                <a:latin typeface="나눔고딕" pitchFamily="2" charset="-127"/>
                <a:ea typeface="나눔고딕" pitchFamily="2" charset="-127"/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028FF7-4B24-4727-8321-F5CAD70714DC}"/>
              </a:ext>
            </a:extLst>
          </p:cNvPr>
          <p:cNvSpPr txBox="1"/>
          <p:nvPr/>
        </p:nvSpPr>
        <p:spPr>
          <a:xfrm>
            <a:off x="6665727" y="1766279"/>
            <a:ext cx="183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0" dirty="0" err="1">
                <a:effectLst/>
                <a:latin typeface="나눔고딕" pitchFamily="2" charset="-127"/>
                <a:ea typeface="나눔고딕" pitchFamily="2" charset="-127"/>
              </a:rPr>
              <a:t>요이야마</a:t>
            </a:r>
            <a:r>
              <a:rPr lang="en-US" altLang="ko-KR" b="1" i="0" dirty="0">
                <a:effectLst/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b="1" i="0" dirty="0">
                <a:effectLst/>
                <a:latin typeface="나눔고딕" pitchFamily="2" charset="-127"/>
                <a:ea typeface="나눔고딕" pitchFamily="2" charset="-127"/>
              </a:rPr>
              <a:t>宵山</a:t>
            </a:r>
            <a:r>
              <a:rPr lang="en-US" altLang="ko-KR" b="1" i="0" dirty="0">
                <a:effectLst/>
                <a:latin typeface="나눔고딕" pitchFamily="2" charset="-127"/>
                <a:ea typeface="나눔고딕" pitchFamily="2" charset="-127"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63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9" grpId="0" animBg="1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유명 신앙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E067B8-AE5A-432E-9C55-CD41C3AEC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b="1" dirty="0" err="1"/>
              <a:t>이나리</a:t>
            </a:r>
            <a:r>
              <a:rPr lang="ko-KR" altLang="en-US" b="1" dirty="0"/>
              <a:t> 신앙</a:t>
            </a:r>
            <a:endParaRPr lang="en-US" altLang="ko-K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dirty="0" err="1"/>
              <a:t>이나리신</a:t>
            </a:r>
            <a:r>
              <a:rPr lang="ko-KR" altLang="en-US" dirty="0"/>
              <a:t> </a:t>
            </a:r>
            <a:r>
              <a:rPr lang="en-US" altLang="ko-KR" dirty="0"/>
              <a:t>-</a:t>
            </a:r>
            <a:r>
              <a:rPr lang="ko-KR" altLang="en-US" dirty="0"/>
              <a:t> 벼를 상징하는 </a:t>
            </a:r>
            <a:r>
              <a:rPr lang="ko-KR" altLang="en-US" dirty="0" err="1"/>
              <a:t>곡령</a:t>
            </a:r>
            <a:r>
              <a:rPr lang="ko-KR" altLang="en-US" dirty="0"/>
              <a:t> 신 </a:t>
            </a:r>
            <a:r>
              <a:rPr lang="en-US" altLang="ko-KR" dirty="0"/>
              <a:t>· </a:t>
            </a:r>
            <a:r>
              <a:rPr lang="ko-KR" altLang="en-US" dirty="0"/>
              <a:t>농경 신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b="1" dirty="0"/>
          </a:p>
          <a:p>
            <a:pPr>
              <a:buFont typeface="Wingdings" panose="05000000000000000000" pitchFamily="2" charset="2"/>
              <a:buChar char="u"/>
            </a:pP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3EB8E2F-4AE6-4BCA-9485-EB828D8E3410}"/>
              </a:ext>
            </a:extLst>
          </p:cNvPr>
          <p:cNvSpPr/>
          <p:nvPr/>
        </p:nvSpPr>
        <p:spPr>
          <a:xfrm>
            <a:off x="4342743" y="776922"/>
            <a:ext cx="232651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총본궁</a:t>
            </a:r>
            <a:endParaRPr lang="ko-KR" altLang="en-US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F64637A-3FC6-456F-BA6B-8E27BEE2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0" y="1711443"/>
            <a:ext cx="6533909" cy="47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E2DBEAE7-32E5-4DD2-A1DB-F6431AF95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45639"/>
            <a:ext cx="5254906" cy="61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유명 신앙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E067B8-AE5A-432E-9C55-CD41C3AEC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b="1" dirty="0" err="1"/>
              <a:t>이나리</a:t>
            </a:r>
            <a:r>
              <a:rPr lang="ko-KR" altLang="en-US" b="1" dirty="0"/>
              <a:t> 신앙</a:t>
            </a:r>
            <a:endParaRPr lang="en-US" altLang="ko-K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dirty="0"/>
              <a:t>곡물 </a:t>
            </a:r>
            <a:r>
              <a:rPr lang="en-US" altLang="ko-KR" dirty="0"/>
              <a:t>· </a:t>
            </a:r>
            <a:r>
              <a:rPr lang="ko-KR" altLang="en-US" dirty="0"/>
              <a:t>농업의 신 </a:t>
            </a:r>
            <a:r>
              <a:rPr lang="ko-KR" altLang="en-US" b="1" dirty="0"/>
              <a:t>→</a:t>
            </a:r>
            <a:r>
              <a:rPr lang="ko-KR" altLang="en-US" dirty="0"/>
              <a:t> 현재는 </a:t>
            </a:r>
            <a:r>
              <a:rPr lang="ko-KR" altLang="en-US" b="1" dirty="0"/>
              <a:t>산업 전체</a:t>
            </a:r>
            <a:r>
              <a:rPr lang="ko-KR" altLang="en-US" dirty="0"/>
              <a:t>의 신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dirty="0"/>
              <a:t>일본에서 가장 광범위하게 믿는 신</a:t>
            </a:r>
            <a:r>
              <a:rPr lang="en-US" altLang="ko-KR" dirty="0"/>
              <a:t> </a:t>
            </a:r>
            <a:r>
              <a:rPr lang="ko-KR" altLang="en-US" dirty="0"/>
              <a:t>중 하나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dirty="0"/>
              <a:t>본래 축제장이 </a:t>
            </a:r>
            <a:r>
              <a:rPr lang="ko-KR" altLang="en-US" b="1" dirty="0" err="1"/>
              <a:t>여우굴</a:t>
            </a:r>
            <a:r>
              <a:rPr lang="ko-KR" altLang="en-US" dirty="0" err="1"/>
              <a:t>이라고</a:t>
            </a:r>
            <a:r>
              <a:rPr lang="ko-KR" altLang="en-US" dirty="0"/>
              <a:t> 추측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</a:t>
            </a:r>
            <a:r>
              <a:rPr lang="ko-KR" altLang="en-US" b="1" dirty="0"/>
              <a:t>→ </a:t>
            </a:r>
            <a:r>
              <a:rPr lang="ko-KR" altLang="en-US" dirty="0" err="1"/>
              <a:t>여우굴에</a:t>
            </a:r>
            <a:r>
              <a:rPr lang="ko-KR" altLang="en-US" dirty="0"/>
              <a:t> </a:t>
            </a:r>
            <a:r>
              <a:rPr lang="ko-KR" altLang="en-US" dirty="0" err="1"/>
              <a:t>이나리신이</a:t>
            </a:r>
            <a:r>
              <a:rPr lang="ko-KR" altLang="en-US" dirty="0"/>
              <a:t> 모셔지게 됨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dirty="0"/>
              <a:t>여우가 좋아하는 유부가 공양되기도 함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b="1" dirty="0"/>
          </a:p>
          <a:p>
            <a:pPr>
              <a:buFont typeface="Wingdings" panose="05000000000000000000" pitchFamily="2" charset="2"/>
              <a:buChar char="u"/>
            </a:pPr>
            <a:endParaRPr lang="ko-KR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89D82B9-5270-4D60-A87A-ECAF05332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3" y="677863"/>
            <a:ext cx="7804727" cy="520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화살표: 굽음 3">
            <a:extLst>
              <a:ext uri="{FF2B5EF4-FFF2-40B4-BE49-F238E27FC236}">
                <a16:creationId xmlns:a16="http://schemas.microsoft.com/office/drawing/2014/main" id="{CAAF59FF-E742-4EC0-B43E-07B4BAB45CF2}"/>
              </a:ext>
            </a:extLst>
          </p:cNvPr>
          <p:cNvSpPr/>
          <p:nvPr/>
        </p:nvSpPr>
        <p:spPr>
          <a:xfrm rot="5400000">
            <a:off x="8200879" y="1504143"/>
            <a:ext cx="813816" cy="1188173"/>
          </a:xfrm>
          <a:prstGeom prst="ben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70EA6B9-DCEE-4D26-85E5-293EF61FF1FC}"/>
              </a:ext>
            </a:extLst>
          </p:cNvPr>
          <p:cNvSpPr/>
          <p:nvPr/>
        </p:nvSpPr>
        <p:spPr>
          <a:xfrm>
            <a:off x="8414794" y="2642616"/>
            <a:ext cx="3055717" cy="3078866"/>
          </a:xfrm>
          <a:prstGeom prst="rect">
            <a:avLst/>
          </a:prstGeom>
          <a:solidFill>
            <a:srgbClr val="ED9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신사 내부에는</a:t>
            </a:r>
            <a:endParaRPr lang="en-US" altLang="ko-KR" sz="2800" b="1" dirty="0"/>
          </a:p>
          <a:p>
            <a:pPr algn="ctr"/>
            <a:r>
              <a:rPr lang="ko-KR" altLang="en-US" sz="2800" b="1" dirty="0"/>
              <a:t>만 개 이상의 도리이가 있으며</a:t>
            </a:r>
            <a:endParaRPr lang="en-US" altLang="ko-KR" sz="2800" b="1" dirty="0"/>
          </a:p>
          <a:p>
            <a:pPr algn="ctr"/>
            <a:r>
              <a:rPr lang="ko-KR" altLang="en-US" sz="2800" b="1" dirty="0"/>
              <a:t>일본 각지에서 기증한 것</a:t>
            </a:r>
          </a:p>
        </p:txBody>
      </p:sp>
    </p:spTree>
    <p:extLst>
      <p:ext uri="{BB962C8B-B14F-4D97-AF65-F5344CB8AC3E}">
        <p14:creationId xmlns:p14="http://schemas.microsoft.com/office/powerpoint/2010/main" val="28091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유명 신앙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E067B8-AE5A-432E-9C55-CD41C3AE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5903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b="1" dirty="0"/>
              <a:t>텐진 신앙</a:t>
            </a:r>
            <a:endParaRPr lang="en-US" altLang="ko-KR" b="1" dirty="0"/>
          </a:p>
          <a:p>
            <a:pPr>
              <a:buFont typeface="Wingdings" panose="05000000000000000000" pitchFamily="2" charset="2"/>
              <a:buChar char="u"/>
            </a:pP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C7B49-A972-4513-9683-12C7B50A86A3}"/>
              </a:ext>
            </a:extLst>
          </p:cNvPr>
          <p:cNvSpPr txBox="1"/>
          <p:nvPr/>
        </p:nvSpPr>
        <p:spPr>
          <a:xfrm>
            <a:off x="1088020" y="2419109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/>
              <a:t>스가와라노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미치자네</a:t>
            </a:r>
            <a:endParaRPr lang="ko-KR" altLang="en-US" sz="24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4BEB9E9-0388-43D5-AF60-60978FC7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40" y="468701"/>
            <a:ext cx="5007980" cy="602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D28A7DF-5B8C-46C2-A393-22EADF8C01C2}"/>
              </a:ext>
            </a:extLst>
          </p:cNvPr>
          <p:cNvSpPr/>
          <p:nvPr/>
        </p:nvSpPr>
        <p:spPr>
          <a:xfrm>
            <a:off x="845127" y="468701"/>
            <a:ext cx="233791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총본사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3DF646C-D474-4EE6-BBE6-A1DB70E0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6" y="1480784"/>
            <a:ext cx="7238911" cy="526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030F734-30A0-49B3-9DC5-A21CB739CA5E}"/>
              </a:ext>
            </a:extLst>
          </p:cNvPr>
          <p:cNvSpPr/>
          <p:nvPr/>
        </p:nvSpPr>
        <p:spPr>
          <a:xfrm>
            <a:off x="9029518" y="505642"/>
            <a:ext cx="257410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총본궁</a:t>
            </a:r>
            <a:endParaRPr lang="ko-KR" altLang="en-US" dirty="0"/>
          </a:p>
        </p:txBody>
      </p:sp>
      <p:pic>
        <p:nvPicPr>
          <p:cNvPr id="5126" name="Picture 6" descr="다자이후 매화">
            <a:extLst>
              <a:ext uri="{FF2B5EF4-FFF2-40B4-BE49-F238E27FC236}">
                <a16:creationId xmlns:a16="http://schemas.microsoft.com/office/drawing/2014/main" id="{30DC0E89-C5D0-455C-8809-13356E984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76" y="1471512"/>
            <a:ext cx="7764201" cy="526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67F7FA-414B-4ED6-B4F0-8A9EF7EDF083}"/>
              </a:ext>
            </a:extLst>
          </p:cNvPr>
          <p:cNvSpPr txBox="1"/>
          <p:nvPr/>
        </p:nvSpPr>
        <p:spPr>
          <a:xfrm>
            <a:off x="97767" y="1480784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키타노</a:t>
            </a:r>
            <a:r>
              <a:rPr lang="ko-KR" altLang="en-US" dirty="0"/>
              <a:t> </a:t>
            </a:r>
            <a:r>
              <a:rPr lang="ko-KR" altLang="en-US" dirty="0" err="1"/>
              <a:t>텐만구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781C5-6E62-418D-90C9-8067D784A155}"/>
              </a:ext>
            </a:extLst>
          </p:cNvPr>
          <p:cNvSpPr txBox="1"/>
          <p:nvPr/>
        </p:nvSpPr>
        <p:spPr>
          <a:xfrm>
            <a:off x="4280955" y="1471509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solidFill>
                  <a:schemeClr val="bg1"/>
                </a:solidFill>
              </a:rPr>
              <a:t>다자이후 </a:t>
            </a:r>
            <a:r>
              <a:rPr lang="ko-KR" altLang="en-US" dirty="0" err="1">
                <a:solidFill>
                  <a:schemeClr val="bg1"/>
                </a:solidFill>
              </a:rPr>
              <a:t>텐만구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FFE588A-6A19-4826-94CF-8C893373C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" y="522176"/>
            <a:ext cx="8911197" cy="58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11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유명 신앙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E067B8-AE5A-432E-9C55-CD41C3AEC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b="1" dirty="0"/>
              <a:t> 텐진 신앙</a:t>
            </a:r>
            <a:endParaRPr lang="en-US" altLang="ko-KR" b="1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u"/>
            </a:pPr>
            <a:endParaRPr lang="ko-KR" altLang="en-US" dirty="0"/>
          </a:p>
        </p:txBody>
      </p:sp>
      <p:pic>
        <p:nvPicPr>
          <p:cNvPr id="8" name="그래픽 7" descr="사용자 단색으로 채워진">
            <a:extLst>
              <a:ext uri="{FF2B5EF4-FFF2-40B4-BE49-F238E27FC236}">
                <a16:creationId xmlns:a16="http://schemas.microsoft.com/office/drawing/2014/main" id="{221FD9A7-FC82-4912-B53E-B52F1FF9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127" y="2111576"/>
            <a:ext cx="22860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F3AC6C-75FF-47F3-BA2C-36E03C2F7AEF}"/>
              </a:ext>
            </a:extLst>
          </p:cNvPr>
          <p:cNvSpPr txBox="1"/>
          <p:nvPr/>
        </p:nvSpPr>
        <p:spPr>
          <a:xfrm>
            <a:off x="712778" y="4134944"/>
            <a:ext cx="255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/>
              <a:t>스가와라노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미치자네</a:t>
            </a:r>
            <a:endParaRPr lang="ko-KR" altLang="en-US" sz="2000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B4F3A20-9AC0-41FC-BD60-F5934D41D199}"/>
              </a:ext>
            </a:extLst>
          </p:cNvPr>
          <p:cNvSpPr/>
          <p:nvPr/>
        </p:nvSpPr>
        <p:spPr>
          <a:xfrm>
            <a:off x="3750373" y="1654376"/>
            <a:ext cx="305554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901</a:t>
            </a:r>
            <a:r>
              <a:rPr lang="ko-KR" altLang="en-US" sz="2000" b="1" dirty="0"/>
              <a:t>년 </a:t>
            </a:r>
            <a:r>
              <a:rPr lang="ko-KR" altLang="en-US" sz="2000" b="1" dirty="0" err="1"/>
              <a:t>쇼타이의</a:t>
            </a:r>
            <a:r>
              <a:rPr lang="ko-KR" altLang="en-US" sz="2000" b="1" dirty="0"/>
              <a:t> 변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A550F1AB-7213-4A9C-9D31-4FD20246152C}"/>
              </a:ext>
            </a:extLst>
          </p:cNvPr>
          <p:cNvSpPr/>
          <p:nvPr/>
        </p:nvSpPr>
        <p:spPr>
          <a:xfrm>
            <a:off x="7306102" y="1528475"/>
            <a:ext cx="1546979" cy="11662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/>
              <a:t>좌천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AD32A270-403F-4FF4-A4F9-38587BC668CE}"/>
              </a:ext>
            </a:extLst>
          </p:cNvPr>
          <p:cNvSpPr/>
          <p:nvPr/>
        </p:nvSpPr>
        <p:spPr>
          <a:xfrm>
            <a:off x="9147208" y="1290700"/>
            <a:ext cx="2048719" cy="172462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/>
              <a:t>다자이후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53D6A9-CB9C-45F6-8B9E-D198B75DAD25}"/>
              </a:ext>
            </a:extLst>
          </p:cNvPr>
          <p:cNvSpPr txBox="1"/>
          <p:nvPr/>
        </p:nvSpPr>
        <p:spPr>
          <a:xfrm>
            <a:off x="9147208" y="829035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2</a:t>
            </a:r>
            <a:r>
              <a:rPr lang="ko-KR" altLang="en-US" sz="2400" b="1" dirty="0"/>
              <a:t>년 만에 사망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ABEEC4-AA90-4350-9774-F267AADE7E08}"/>
              </a:ext>
            </a:extLst>
          </p:cNvPr>
          <p:cNvSpPr txBox="1"/>
          <p:nvPr/>
        </p:nvSpPr>
        <p:spPr>
          <a:xfrm>
            <a:off x="577324" y="4840287"/>
            <a:ext cx="28216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dirty="0"/>
              <a:t>신분 한계 넘어 </a:t>
            </a:r>
            <a:endParaRPr lang="en-US" altLang="ko-KR" sz="2400" dirty="0"/>
          </a:p>
          <a:p>
            <a:r>
              <a:rPr lang="en-US" altLang="ko-KR" sz="2400" dirty="0"/>
              <a:t>     </a:t>
            </a:r>
            <a:r>
              <a:rPr lang="ko-KR" altLang="en-US" sz="2400" dirty="0"/>
              <a:t>높은 관직에 오름</a:t>
            </a: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dirty="0"/>
              <a:t>학문에 뛰어남</a:t>
            </a: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</p:txBody>
      </p:sp>
      <p:sp>
        <p:nvSpPr>
          <p:cNvPr id="23" name="화살표: 아래쪽 22">
            <a:extLst>
              <a:ext uri="{FF2B5EF4-FFF2-40B4-BE49-F238E27FC236}">
                <a16:creationId xmlns:a16="http://schemas.microsoft.com/office/drawing/2014/main" id="{52B4E6AF-B9C4-4695-B7F9-815AF60B9F68}"/>
              </a:ext>
            </a:extLst>
          </p:cNvPr>
          <p:cNvSpPr/>
          <p:nvPr/>
        </p:nvSpPr>
        <p:spPr>
          <a:xfrm>
            <a:off x="9521780" y="3106678"/>
            <a:ext cx="1299573" cy="1290898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온갖</a:t>
            </a:r>
            <a:endParaRPr lang="en-US" altLang="ko-KR" b="1" dirty="0"/>
          </a:p>
          <a:p>
            <a:pPr algn="ctr"/>
            <a:r>
              <a:rPr lang="ko-KR" altLang="en-US" b="1" dirty="0"/>
              <a:t>재난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51BA753-34A4-4F82-A685-E57EF04843D0}"/>
              </a:ext>
            </a:extLst>
          </p:cNvPr>
          <p:cNvSpPr/>
          <p:nvPr/>
        </p:nvSpPr>
        <p:spPr>
          <a:xfrm>
            <a:off x="9247345" y="4577503"/>
            <a:ext cx="1973659" cy="1422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solidFill>
                  <a:schemeClr val="tx1"/>
                </a:solidFill>
              </a:rPr>
              <a:t>청량전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낙뢰 사건</a:t>
            </a:r>
          </a:p>
        </p:txBody>
      </p:sp>
      <p:sp>
        <p:nvSpPr>
          <p:cNvPr id="25" name="화살표: 아래쪽 24">
            <a:extLst>
              <a:ext uri="{FF2B5EF4-FFF2-40B4-BE49-F238E27FC236}">
                <a16:creationId xmlns:a16="http://schemas.microsoft.com/office/drawing/2014/main" id="{70CB10E5-AF8E-4103-BCDC-A8C3245EFA41}"/>
              </a:ext>
            </a:extLst>
          </p:cNvPr>
          <p:cNvSpPr/>
          <p:nvPr/>
        </p:nvSpPr>
        <p:spPr>
          <a:xfrm rot="5400000">
            <a:off x="7704800" y="4551867"/>
            <a:ext cx="1310108" cy="13613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76393429-920B-461C-B6EF-614B2B4261C0}"/>
              </a:ext>
            </a:extLst>
          </p:cNvPr>
          <p:cNvSpPr/>
          <p:nvPr/>
        </p:nvSpPr>
        <p:spPr>
          <a:xfrm>
            <a:off x="4035048" y="4038947"/>
            <a:ext cx="3420885" cy="2329354"/>
          </a:xfrm>
          <a:prstGeom prst="rect">
            <a:avLst/>
          </a:prstGeom>
          <a:solidFill>
            <a:srgbClr val="CD9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복수라고 생각해</a:t>
            </a:r>
            <a:endParaRPr lang="en-US" altLang="ko-KR" sz="2800" dirty="0"/>
          </a:p>
          <a:p>
            <a:pPr algn="ctr"/>
            <a:r>
              <a:rPr lang="ko-KR" altLang="en-US" sz="2800" dirty="0"/>
              <a:t>죄를 용서하고</a:t>
            </a:r>
            <a:endParaRPr lang="en-US" altLang="ko-KR" sz="2800" dirty="0"/>
          </a:p>
          <a:p>
            <a:pPr algn="ctr"/>
            <a:r>
              <a:rPr lang="ko-KR" altLang="en-US" sz="2800" b="1" dirty="0"/>
              <a:t>신격화</a:t>
            </a:r>
          </a:p>
        </p:txBody>
      </p:sp>
    </p:spTree>
    <p:extLst>
      <p:ext uri="{BB962C8B-B14F-4D97-AF65-F5344CB8AC3E}">
        <p14:creationId xmlns:p14="http://schemas.microsoft.com/office/powerpoint/2010/main" val="27134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6" grpId="0" animBg="1"/>
      <p:bldP spid="17" grpId="0" animBg="1"/>
      <p:bldP spid="18" grpId="0" animBg="1"/>
      <p:bldP spid="21" grpId="0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유명 신앙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E067B8-AE5A-432E-9C55-CD41C3AEC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b="1" dirty="0"/>
              <a:t> 텐진 신앙</a:t>
            </a:r>
            <a:endParaRPr lang="en-US" altLang="ko-KR" b="1" dirty="0"/>
          </a:p>
          <a:p>
            <a:pPr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u"/>
            </a:pPr>
            <a:endParaRPr lang="ko-KR" altLang="en-US" dirty="0"/>
          </a:p>
        </p:txBody>
      </p:sp>
      <p:pic>
        <p:nvPicPr>
          <p:cNvPr id="8" name="그래픽 7" descr="사용자 단색으로 채워진">
            <a:extLst>
              <a:ext uri="{FF2B5EF4-FFF2-40B4-BE49-F238E27FC236}">
                <a16:creationId xmlns:a16="http://schemas.microsoft.com/office/drawing/2014/main" id="{221FD9A7-FC82-4912-B53E-B52F1FF9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127" y="2111576"/>
            <a:ext cx="22860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F3AC6C-75FF-47F3-BA2C-36E03C2F7AEF}"/>
              </a:ext>
            </a:extLst>
          </p:cNvPr>
          <p:cNvSpPr txBox="1"/>
          <p:nvPr/>
        </p:nvSpPr>
        <p:spPr>
          <a:xfrm>
            <a:off x="712778" y="4134944"/>
            <a:ext cx="255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/>
              <a:t>스가와라노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미치자네</a:t>
            </a:r>
            <a:endParaRPr lang="ko-KR" alt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ABEEC4-AA90-4350-9774-F267AADE7E08}"/>
              </a:ext>
            </a:extLst>
          </p:cNvPr>
          <p:cNvSpPr txBox="1"/>
          <p:nvPr/>
        </p:nvSpPr>
        <p:spPr>
          <a:xfrm>
            <a:off x="577324" y="4840287"/>
            <a:ext cx="28216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dirty="0"/>
              <a:t>신분 한계 넘어 </a:t>
            </a:r>
            <a:endParaRPr lang="en-US" altLang="ko-KR" sz="2400" dirty="0"/>
          </a:p>
          <a:p>
            <a:r>
              <a:rPr lang="en-US" altLang="ko-KR" sz="2400" dirty="0"/>
              <a:t>     </a:t>
            </a:r>
            <a:r>
              <a:rPr lang="ko-KR" altLang="en-US" sz="2400" dirty="0"/>
              <a:t>높은 관직에 오름</a:t>
            </a: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dirty="0"/>
              <a:t>학문에 뛰어남</a:t>
            </a: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402C34C2-0914-470B-966B-411C9720B35A}"/>
              </a:ext>
            </a:extLst>
          </p:cNvPr>
          <p:cNvSpPr/>
          <p:nvPr/>
        </p:nvSpPr>
        <p:spPr>
          <a:xfrm>
            <a:off x="3785774" y="4884515"/>
            <a:ext cx="978408" cy="7870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DE5854-0755-48CB-9650-0A904974F6A1}"/>
              </a:ext>
            </a:extLst>
          </p:cNvPr>
          <p:cNvSpPr/>
          <p:nvPr/>
        </p:nvSpPr>
        <p:spPr>
          <a:xfrm>
            <a:off x="5151026" y="4581352"/>
            <a:ext cx="5706319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b="1" kern="0" spc="-150" dirty="0">
                <a:solidFill>
                  <a:schemeClr val="bg1"/>
                </a:solidFill>
                <a:effectLst/>
                <a:latin typeface="+mn-ea"/>
              </a:rPr>
              <a:t>생전 뛰어난 학자 </a:t>
            </a:r>
            <a:r>
              <a:rPr lang="en-US" altLang="ko-KR" sz="2000" b="1" kern="0" spc="-150" dirty="0">
                <a:solidFill>
                  <a:schemeClr val="bg1"/>
                </a:solidFill>
                <a:effectLst/>
                <a:latin typeface="+mn-ea"/>
              </a:rPr>
              <a:t>· </a:t>
            </a:r>
            <a:r>
              <a:rPr lang="ko-KR" altLang="en-US" sz="2000" b="1" kern="0" spc="-150" dirty="0">
                <a:solidFill>
                  <a:schemeClr val="bg1"/>
                </a:solidFill>
                <a:effectLst/>
                <a:latin typeface="+mn-ea"/>
              </a:rPr>
              <a:t>가인이었기에</a:t>
            </a:r>
            <a:r>
              <a:rPr lang="en-US" altLang="ko-KR" sz="2000" b="1" kern="0" spc="-150" dirty="0">
                <a:solidFill>
                  <a:schemeClr val="bg1"/>
                </a:solidFill>
                <a:effectLst/>
                <a:latin typeface="+mn-ea"/>
              </a:rPr>
              <a:t>, </a:t>
            </a:r>
          </a:p>
          <a:p>
            <a:pPr marL="0" marR="0" indent="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b="1" kern="0" spc="-150" dirty="0">
                <a:solidFill>
                  <a:schemeClr val="bg1"/>
                </a:solidFill>
                <a:effectLst/>
                <a:latin typeface="+mn-ea"/>
              </a:rPr>
              <a:t>학문의 신으로 </a:t>
            </a:r>
            <a:r>
              <a:rPr lang="ko-KR" altLang="en-US" sz="2000" b="1" kern="0" spc="-150" dirty="0" err="1">
                <a:solidFill>
                  <a:schemeClr val="bg1"/>
                </a:solidFill>
                <a:latin typeface="+mn-ea"/>
              </a:rPr>
              <a:t>믿어짐</a:t>
            </a:r>
            <a:endParaRPr lang="ko-KR" altLang="en-US" sz="2000" b="1" kern="0" spc="-150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BF13F6-E472-4766-91DC-A48FA6AE3CD7}"/>
              </a:ext>
            </a:extLst>
          </p:cNvPr>
          <p:cNvSpPr txBox="1"/>
          <p:nvPr/>
        </p:nvSpPr>
        <p:spPr>
          <a:xfrm>
            <a:off x="5396196" y="1766361"/>
            <a:ext cx="44454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i="0" dirty="0">
                <a:solidFill>
                  <a:srgbClr val="202122"/>
                </a:solidFill>
                <a:effectLst/>
                <a:latin typeface="+mn-ea"/>
              </a:rPr>
              <a:t>東風吹かば にほひおこせよ</a:t>
            </a:r>
            <a:endParaRPr lang="en-US" altLang="ja-JP" sz="2800" b="1" i="0" dirty="0">
              <a:solidFill>
                <a:srgbClr val="202122"/>
              </a:solidFill>
              <a:effectLst/>
              <a:latin typeface="+mn-ea"/>
            </a:endParaRPr>
          </a:p>
          <a:p>
            <a:pPr algn="ctr"/>
            <a:r>
              <a:rPr lang="ja-JP" altLang="en-US" sz="2800" b="1" i="0" dirty="0">
                <a:solidFill>
                  <a:srgbClr val="202122"/>
                </a:solidFill>
                <a:effectLst/>
                <a:latin typeface="+mn-ea"/>
              </a:rPr>
              <a:t>梅の花</a:t>
            </a:r>
            <a:endParaRPr lang="en-US" altLang="ja-JP" sz="2800" b="1" i="0" dirty="0">
              <a:solidFill>
                <a:srgbClr val="202122"/>
              </a:solidFill>
              <a:effectLst/>
              <a:latin typeface="+mn-ea"/>
            </a:endParaRPr>
          </a:p>
          <a:p>
            <a:pPr algn="ctr"/>
            <a:r>
              <a:rPr lang="ja-JP" altLang="en-US" sz="2800" b="1" i="0" dirty="0">
                <a:solidFill>
                  <a:srgbClr val="202122"/>
                </a:solidFill>
                <a:effectLst/>
                <a:latin typeface="+mn-ea"/>
              </a:rPr>
              <a:t>主なしとて 春を忘るな</a:t>
            </a:r>
            <a:endParaRPr lang="ko-KR" altLang="en-US" sz="7200" b="1" dirty="0">
              <a:latin typeface="+mn-ea"/>
            </a:endParaRPr>
          </a:p>
        </p:txBody>
      </p:sp>
      <p:pic>
        <p:nvPicPr>
          <p:cNvPr id="14" name="그래픽 13" descr="벚꽃 단색으로 채워진">
            <a:extLst>
              <a:ext uri="{FF2B5EF4-FFF2-40B4-BE49-F238E27FC236}">
                <a16:creationId xmlns:a16="http://schemas.microsoft.com/office/drawing/2014/main" id="{565DB06D-656D-4FEE-A339-6E67CCC00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84061" y="1953545"/>
            <a:ext cx="1547945" cy="1547945"/>
          </a:xfrm>
          <a:prstGeom prst="rect">
            <a:avLst/>
          </a:prstGeom>
        </p:spPr>
      </p:pic>
      <p:pic>
        <p:nvPicPr>
          <p:cNvPr id="2050" name="Picture 2" descr="Temizuya">
            <a:extLst>
              <a:ext uri="{FF2B5EF4-FFF2-40B4-BE49-F238E27FC236}">
                <a16:creationId xmlns:a16="http://schemas.microsoft.com/office/drawing/2014/main" id="{26FC9475-A666-4EB8-80FF-28BDA2130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0"/>
            <a:ext cx="1024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9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정리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E067B8-AE5A-432E-9C55-CD41C3AEC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b="1" dirty="0"/>
              <a:t> </a:t>
            </a:r>
            <a:r>
              <a:rPr lang="en-US" altLang="ko-KR" u="sng" dirty="0">
                <a:hlinkClick r:id="rId2"/>
              </a:rPr>
              <a:t>https://youtu.be/RySHcB69jm8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>
              <a:buFont typeface="Wingdings" panose="05000000000000000000" pitchFamily="2" charset="2"/>
              <a:buChar char="u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658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2E2C6D-3D5E-4BDD-BA75-2F2681EEE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4D428DA-F7D6-4A4C-8633-7FC9D187A3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spc="-300" dirty="0"/>
          </a:p>
        </p:txBody>
      </p:sp>
    </p:spTree>
    <p:extLst>
      <p:ext uri="{BB962C8B-B14F-4D97-AF65-F5344CB8AC3E}">
        <p14:creationId xmlns:p14="http://schemas.microsoft.com/office/powerpoint/2010/main" val="37893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E067B8-AE5A-432E-9C55-CD41C3AE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36" y="1421295"/>
            <a:ext cx="10515600" cy="4351337"/>
          </a:xfrm>
        </p:spPr>
        <p:txBody>
          <a:bodyPr>
            <a:no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신도 국제 학회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신도란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?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2"/>
              </a:rPr>
              <a:t>http://www.shinto.org/wordjp/?page_id=2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신도의 기초 지식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3"/>
              </a:rPr>
              <a:t>https://www.famille-kazokusou.com/magazine/manner/155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위키피디아 신도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4"/>
              </a:rPr>
              <a:t>https://ja.wikipedia.org/wiki/%E7%A5%9E%E9%81%93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위키피디아 일본의 종교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5"/>
              </a:rPr>
              <a:t>https://ja.wikipedia.org/wiki/%E6%97%A5%E6%9C%AC%E3%81%AE%E5%AE%97%E6%95%99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위키피디아 텐진 신앙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6"/>
              </a:rPr>
              <a:t>https://ja.wikipedia.org/wiki/%E5%A4%A9%E7%A5%9E%E4%BF%A1%E4%BB%B0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위키피디아 기온 신앙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7"/>
              </a:rPr>
              <a:t>https://ja.wikipedia.org/wiki/%E7%A5%87%E5%9C%92%E4%BF%A1%E4%BB%B0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위키피디아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이나리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신앙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8"/>
              </a:rPr>
              <a:t>https://ja.wikipedia.org/wiki/%E7%A8%B2%E8%8D%B7%E7%A5%9E#%E6%A6%82%E8%A6%81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위키피디아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스가와라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12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미치자네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200" u="sng" kern="0" spc="0" dirty="0">
                <a:solidFill>
                  <a:srgbClr val="800080"/>
                </a:solidFill>
                <a:effectLst/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9"/>
              </a:rPr>
              <a:t>https://ja.wikipedia.org/wiki/%E8%8F%85%E5%8E%9F%E9%81%93%E7%9C%9F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ko-KR" sz="100" dirty="0"/>
          </a:p>
          <a:p>
            <a:pPr>
              <a:buFont typeface="Wingdings" panose="05000000000000000000" pitchFamily="2" charset="2"/>
              <a:buChar char="u"/>
            </a:pPr>
            <a:endParaRPr lang="ko-KR" altLang="en-US" sz="100" dirty="0"/>
          </a:p>
        </p:txBody>
      </p:sp>
    </p:spTree>
    <p:extLst>
      <p:ext uri="{BB962C8B-B14F-4D97-AF65-F5344CB8AC3E}">
        <p14:creationId xmlns:p14="http://schemas.microsoft.com/office/powerpoint/2010/main" val="94235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CC9ED8-45E1-4942-B806-413D95F7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391"/>
            <a:ext cx="10515600" cy="1325563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7EF93D-89BC-4EA1-8FDB-1A970074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180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  <a:p>
            <a:pPr marL="0" indent="0">
              <a:buNone/>
            </a:pPr>
            <a:endParaRPr lang="en-US" altLang="ko-KR" sz="3600" dirty="0"/>
          </a:p>
          <a:p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37253-1BB7-4EA7-8999-7EFCC164832F}"/>
              </a:ext>
            </a:extLst>
          </p:cNvPr>
          <p:cNvSpPr txBox="1"/>
          <p:nvPr/>
        </p:nvSpPr>
        <p:spPr>
          <a:xfrm>
            <a:off x="838199" y="1749954"/>
            <a:ext cx="106068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spc="-300" dirty="0"/>
              <a:t>일본의 고유 종교 </a:t>
            </a:r>
            <a:r>
              <a:rPr lang="en-US" altLang="ko-KR" sz="3600" spc="-300" dirty="0"/>
              <a:t>– </a:t>
            </a:r>
            <a:r>
              <a:rPr lang="ko-KR" altLang="en-US" sz="3600" spc="-300" dirty="0"/>
              <a:t>신도</a:t>
            </a:r>
            <a:endParaRPr lang="en-US" altLang="ko-KR" sz="3600" spc="-3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spc="-300" dirty="0"/>
              <a:t>신도의 기원</a:t>
            </a:r>
            <a:endParaRPr lang="en-US" altLang="ko-KR" sz="3600" spc="-3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spc="-300" dirty="0"/>
              <a:t>신도의 역사</a:t>
            </a:r>
            <a:endParaRPr lang="en-US" altLang="ko-KR" sz="3600" spc="-3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spc="-300" dirty="0"/>
              <a:t>신도의 특징</a:t>
            </a:r>
            <a:endParaRPr lang="en-US" altLang="ko-KR" sz="3600" spc="-3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spc="-300" dirty="0"/>
              <a:t>신도의 영향</a:t>
            </a:r>
            <a:endParaRPr lang="en-US" altLang="ko-KR" sz="3600" spc="-3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spc="-300" dirty="0"/>
              <a:t>유명 신앙</a:t>
            </a:r>
            <a:endParaRPr lang="en-US" altLang="ko-KR" sz="3600" spc="-3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ko-KR" altLang="en-US" sz="3600" spc="-300" dirty="0"/>
              <a:t>정리</a:t>
            </a:r>
            <a:endParaRPr lang="en-US" altLang="ko-KR" sz="3600" dirty="0"/>
          </a:p>
          <a:p>
            <a:endParaRPr lang="en-US" altLang="ko-KR" sz="3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64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일본의 고유 종교 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신도 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E067B8-AE5A-432E-9C55-CD41C3AEC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ko-KR" sz="36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3600" b="1" kern="0" spc="-150" dirty="0">
                <a:latin typeface="+mn-ea"/>
              </a:rPr>
              <a:t>신도</a:t>
            </a:r>
            <a:r>
              <a:rPr lang="en-US" altLang="ko-KR" sz="3600" b="1" kern="0" spc="-15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3600" b="1" kern="0" spc="-150" dirty="0">
                <a:solidFill>
                  <a:srgbClr val="000000"/>
                </a:solidFill>
                <a:latin typeface="+mn-ea"/>
              </a:rPr>
              <a:t>神道</a:t>
            </a:r>
            <a:r>
              <a:rPr lang="en-US" altLang="ko-KR" sz="3600" b="1" kern="0" spc="-150" dirty="0">
                <a:solidFill>
                  <a:srgbClr val="000000"/>
                </a:solidFill>
                <a:latin typeface="+mn-ea"/>
              </a:rPr>
              <a:t>) [</a:t>
            </a:r>
            <a:r>
              <a:rPr lang="en-US" altLang="ko-KR" sz="3600" b="1" kern="0" spc="-150" dirty="0" err="1">
                <a:solidFill>
                  <a:srgbClr val="000000"/>
                </a:solidFill>
                <a:latin typeface="+mn-ea"/>
              </a:rPr>
              <a:t>shintou</a:t>
            </a:r>
            <a:r>
              <a:rPr lang="en-US" altLang="ko-KR" sz="3600" b="1" kern="0" spc="-150" dirty="0">
                <a:solidFill>
                  <a:srgbClr val="000000"/>
                </a:solidFill>
                <a:latin typeface="+mn-ea"/>
              </a:rPr>
              <a:t>]</a:t>
            </a:r>
          </a:p>
          <a:p>
            <a:pPr marL="0" indent="0">
              <a:buNone/>
            </a:pPr>
            <a:r>
              <a:rPr lang="en-US" altLang="ko-KR" sz="3600" kern="0" spc="-15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3600" kern="0" spc="-150" dirty="0">
                <a:solidFill>
                  <a:srgbClr val="000000"/>
                </a:solidFill>
                <a:latin typeface="+mn-ea"/>
              </a:rPr>
              <a:t>자연스럽게 태어난 종교</a:t>
            </a:r>
            <a:endParaRPr lang="en-US" altLang="ko-KR" sz="3600" kern="0" spc="-150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3600" kern="0" spc="-15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3600" kern="0" spc="-150" dirty="0" err="1">
                <a:solidFill>
                  <a:srgbClr val="000000"/>
                </a:solidFill>
                <a:latin typeface="+mn-ea"/>
              </a:rPr>
              <a:t>애니미즘적인</a:t>
            </a:r>
            <a:r>
              <a:rPr lang="ko-KR" altLang="en-US" sz="3600" kern="0" spc="-150" dirty="0">
                <a:solidFill>
                  <a:srgbClr val="000000"/>
                </a:solidFill>
                <a:latin typeface="+mn-ea"/>
              </a:rPr>
              <a:t> 사고방식   </a:t>
            </a:r>
            <a:endParaRPr lang="ko-KR" altLang="en-US" sz="3600" kern="0" spc="-150" dirty="0">
              <a:solidFill>
                <a:srgbClr val="000000"/>
              </a:solidFill>
              <a:effectLst/>
              <a:latin typeface="+mn-ea"/>
            </a:endParaRPr>
          </a:p>
          <a:p>
            <a:pPr marL="0" indent="0">
              <a:buNone/>
            </a:pPr>
            <a:r>
              <a:rPr lang="en-US" altLang="ko-KR" sz="3600" kern="0" spc="-15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sz="3600" kern="0" spc="-150" dirty="0" err="1">
                <a:solidFill>
                  <a:srgbClr val="000000"/>
                </a:solidFill>
                <a:latin typeface="+mn-ea"/>
              </a:rPr>
              <a:t>정명정직</a:t>
            </a:r>
            <a:r>
              <a:rPr lang="ko-KR" altLang="en-US" sz="3600" kern="0" spc="-15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3600" kern="0" spc="-15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2400" b="0" i="0" spc="-150" dirty="0">
                <a:solidFill>
                  <a:srgbClr val="666666"/>
                </a:solidFill>
                <a:effectLst/>
                <a:latin typeface="メイリオ" panose="020B0400000000000000" pitchFamily="34" charset="-128"/>
                <a:ea typeface="メイリオ" panose="020B0400000000000000" pitchFamily="34" charset="-128"/>
              </a:rPr>
              <a:t>浄明正直</a:t>
            </a:r>
            <a:r>
              <a:rPr lang="en-US" altLang="ko-KR" sz="3600" kern="0" spc="-150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sz="3600" kern="0" spc="-15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3600" kern="0" spc="-150" dirty="0">
                <a:solidFill>
                  <a:srgbClr val="000000"/>
                </a:solidFill>
                <a:effectLst/>
                <a:latin typeface="+mn-ea"/>
              </a:rPr>
              <a:t>약 </a:t>
            </a:r>
            <a:r>
              <a:rPr lang="en-US" altLang="ko-KR" sz="3600" kern="0" spc="-150" dirty="0">
                <a:solidFill>
                  <a:srgbClr val="000000"/>
                </a:solidFill>
                <a:effectLst/>
                <a:latin typeface="+mn-ea"/>
              </a:rPr>
              <a:t>800</a:t>
            </a:r>
            <a:r>
              <a:rPr lang="ko-KR" altLang="en-US" sz="3600" kern="0" spc="-150" dirty="0">
                <a:solidFill>
                  <a:srgbClr val="000000"/>
                </a:solidFill>
                <a:effectLst/>
                <a:latin typeface="+mn-ea"/>
              </a:rPr>
              <a:t>만의 신</a:t>
            </a:r>
            <a:endParaRPr lang="en-US" altLang="ko-KR" sz="3600" kern="0" spc="-150" dirty="0">
              <a:solidFill>
                <a:srgbClr val="000000"/>
              </a:solidFill>
              <a:effectLst/>
              <a:latin typeface="+mn-ea"/>
            </a:endParaRPr>
          </a:p>
          <a:p>
            <a:endParaRPr lang="ko-KR" altLang="en-US" dirty="0"/>
          </a:p>
        </p:txBody>
      </p:sp>
      <p:pic>
        <p:nvPicPr>
          <p:cNvPr id="5" name="그래픽 4" descr="고양이 단색으로 채워진">
            <a:extLst>
              <a:ext uri="{FF2B5EF4-FFF2-40B4-BE49-F238E27FC236}">
                <a16:creationId xmlns:a16="http://schemas.microsoft.com/office/drawing/2014/main" id="{FFE2676C-0231-49C6-B6B7-B6B5E809B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0962" y="2155721"/>
            <a:ext cx="914400" cy="914400"/>
          </a:xfrm>
          <a:prstGeom prst="rect">
            <a:avLst/>
          </a:prstGeom>
        </p:spPr>
      </p:pic>
      <p:pic>
        <p:nvPicPr>
          <p:cNvPr id="13" name="그래픽 12" descr="숲 장면 단색으로 채워진">
            <a:extLst>
              <a:ext uri="{FF2B5EF4-FFF2-40B4-BE49-F238E27FC236}">
                <a16:creationId xmlns:a16="http://schemas.microsoft.com/office/drawing/2014/main" id="{C42CA95B-8337-4B1F-A150-16F9E2898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8010" y="2171699"/>
            <a:ext cx="914400" cy="914400"/>
          </a:xfrm>
          <a:prstGeom prst="rect">
            <a:avLst/>
          </a:prstGeom>
        </p:spPr>
      </p:pic>
      <p:pic>
        <p:nvPicPr>
          <p:cNvPr id="15" name="그래픽 14" descr="쌓인 바위 단색으로 채워진">
            <a:extLst>
              <a:ext uri="{FF2B5EF4-FFF2-40B4-BE49-F238E27FC236}">
                <a16:creationId xmlns:a16="http://schemas.microsoft.com/office/drawing/2014/main" id="{2EF9B98B-42D1-4A9A-B471-F31A4C8288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5058" y="2171699"/>
            <a:ext cx="914400" cy="914400"/>
          </a:xfrm>
          <a:prstGeom prst="rect">
            <a:avLst/>
          </a:prstGeom>
        </p:spPr>
      </p:pic>
      <p:pic>
        <p:nvPicPr>
          <p:cNvPr id="17" name="그래픽 16" descr="바람 부는 단색으로 채워진">
            <a:extLst>
              <a:ext uri="{FF2B5EF4-FFF2-40B4-BE49-F238E27FC236}">
                <a16:creationId xmlns:a16="http://schemas.microsoft.com/office/drawing/2014/main" id="{E2F8DF22-C84B-42DD-9AC4-03DF5E4D2B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77637" y="2171699"/>
            <a:ext cx="914400" cy="914400"/>
          </a:xfrm>
          <a:prstGeom prst="rect">
            <a:avLst/>
          </a:prstGeom>
        </p:spPr>
      </p:pic>
      <p:pic>
        <p:nvPicPr>
          <p:cNvPr id="19" name="그래픽 18" descr="식물을 든 펼친 손 단색으로 채워진">
            <a:extLst>
              <a:ext uri="{FF2B5EF4-FFF2-40B4-BE49-F238E27FC236}">
                <a16:creationId xmlns:a16="http://schemas.microsoft.com/office/drawing/2014/main" id="{5902CA85-DDDF-4C9E-B9D1-AA38F3B83F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14851" y="3223577"/>
            <a:ext cx="1914832" cy="19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59B54B-F59A-4738-8562-303A94751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40445"/>
            <a:ext cx="10515600" cy="1325562"/>
          </a:xfrm>
        </p:spPr>
        <p:txBody>
          <a:bodyPr/>
          <a:lstStyle/>
          <a:p>
            <a:r>
              <a:rPr lang="ko-KR" altLang="en-US" sz="4400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신도의 기원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F46CA8-3F3E-4100-ABC2-939DA8639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52" y="1591594"/>
            <a:ext cx="10515600" cy="49259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일본인의 생활 습관에 근거해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+mn-ea"/>
              </a:rPr>
              <a:t>자연스럽게 생긴 </a:t>
            </a:r>
            <a:r>
              <a:rPr lang="ko-KR" altLang="en-US" b="1" kern="0" spc="0" dirty="0" err="1">
                <a:solidFill>
                  <a:srgbClr val="000000"/>
                </a:solidFill>
                <a:effectLst/>
                <a:latin typeface="+mn-ea"/>
              </a:rPr>
              <a:t>신관념</a:t>
            </a:r>
            <a:r>
              <a:rPr lang="en-US" altLang="ko-KR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b="1" dirty="0"/>
              <a:t>神観念</a:t>
            </a:r>
            <a:r>
              <a:rPr lang="en-US" altLang="ko-KR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  <a:p>
            <a:pPr>
              <a:buFont typeface="Wingdings" panose="05000000000000000000" pitchFamily="2" charset="2"/>
              <a:buChar char="u"/>
            </a:pPr>
            <a:endParaRPr lang="ko-KR" altLang="en-US" dirty="0"/>
          </a:p>
          <a:p>
            <a:pPr>
              <a:buFont typeface="Wingdings" panose="05000000000000000000" pitchFamily="2" charset="2"/>
              <a:buChar char="u"/>
            </a:pPr>
            <a:endParaRPr lang="ko-KR" altLang="en-US" sz="3600" kern="0" spc="0" dirty="0">
              <a:solidFill>
                <a:srgbClr val="000000"/>
              </a:solidFill>
              <a:effectLst/>
              <a:latin typeface="+mn-ea"/>
            </a:endParaRPr>
          </a:p>
          <a:p>
            <a:pPr>
              <a:buFont typeface="Wingdings" panose="05000000000000000000" pitchFamily="2" charset="2"/>
              <a:buChar char="u"/>
            </a:pPr>
            <a:endParaRPr lang="ko-KR" altLang="en-US" dirty="0"/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2A00BE4F-1840-40D5-A305-CAC63BEDF808}"/>
              </a:ext>
            </a:extLst>
          </p:cNvPr>
          <p:cNvSpPr/>
          <p:nvPr/>
        </p:nvSpPr>
        <p:spPr>
          <a:xfrm>
            <a:off x="1051843" y="3376190"/>
            <a:ext cx="2136933" cy="1200223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1817607-A8FE-487D-AA9C-DC17F4B09397}"/>
              </a:ext>
            </a:extLst>
          </p:cNvPr>
          <p:cNvSpPr/>
          <p:nvPr/>
        </p:nvSpPr>
        <p:spPr>
          <a:xfrm>
            <a:off x="792105" y="4663014"/>
            <a:ext cx="2674374" cy="15412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자연의 위력으로 신령의 존재를 발견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B90CCB9B-0173-4092-81CC-15E4B3BF5285}"/>
              </a:ext>
            </a:extLst>
          </p:cNvPr>
          <p:cNvSpPr/>
          <p:nvPr/>
        </p:nvSpPr>
        <p:spPr>
          <a:xfrm rot="19232832">
            <a:off x="3371565" y="3593900"/>
            <a:ext cx="3127076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E46B7A8-E5AB-4F22-840E-D5E097727C87}"/>
              </a:ext>
            </a:extLst>
          </p:cNvPr>
          <p:cNvSpPr/>
          <p:nvPr/>
        </p:nvSpPr>
        <p:spPr>
          <a:xfrm>
            <a:off x="6512838" y="2216777"/>
            <a:ext cx="4093191" cy="118925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           신령을 정중히 모심</a:t>
            </a:r>
          </a:p>
        </p:txBody>
      </p:sp>
      <p:pic>
        <p:nvPicPr>
          <p:cNvPr id="19" name="그래픽 18" descr="아시아 절 단색으로 채워진">
            <a:extLst>
              <a:ext uri="{FF2B5EF4-FFF2-40B4-BE49-F238E27FC236}">
                <a16:creationId xmlns:a16="http://schemas.microsoft.com/office/drawing/2014/main" id="{518FEA32-236F-4F7D-8B96-A8FB7F2E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9860" y="2339012"/>
            <a:ext cx="914400" cy="914400"/>
          </a:xfrm>
          <a:prstGeom prst="rect">
            <a:avLst/>
          </a:prstGeom>
        </p:spPr>
      </p:pic>
      <p:sp>
        <p:nvSpPr>
          <p:cNvPr id="21" name="해 20">
            <a:extLst>
              <a:ext uri="{FF2B5EF4-FFF2-40B4-BE49-F238E27FC236}">
                <a16:creationId xmlns:a16="http://schemas.microsoft.com/office/drawing/2014/main" id="{8941B620-908B-460C-8513-5848FD83E38B}"/>
              </a:ext>
            </a:extLst>
          </p:cNvPr>
          <p:cNvSpPr/>
          <p:nvPr/>
        </p:nvSpPr>
        <p:spPr>
          <a:xfrm>
            <a:off x="5262464" y="4071047"/>
            <a:ext cx="3438464" cy="2036496"/>
          </a:xfrm>
          <a:prstGeom prst="sun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자연의 위협 완화</a:t>
            </a:r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B962BDA5-94C0-440D-BFC0-368CCDF29DD8}"/>
              </a:ext>
            </a:extLst>
          </p:cNvPr>
          <p:cNvSpPr/>
          <p:nvPr/>
        </p:nvSpPr>
        <p:spPr>
          <a:xfrm>
            <a:off x="7198171" y="3421786"/>
            <a:ext cx="2722524" cy="914400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다리꼴 24">
            <a:extLst>
              <a:ext uri="{FF2B5EF4-FFF2-40B4-BE49-F238E27FC236}">
                <a16:creationId xmlns:a16="http://schemas.microsoft.com/office/drawing/2014/main" id="{AE52D8B8-7A71-450F-B858-4D5196E617D7}"/>
              </a:ext>
            </a:extLst>
          </p:cNvPr>
          <p:cNvSpPr/>
          <p:nvPr/>
        </p:nvSpPr>
        <p:spPr>
          <a:xfrm>
            <a:off x="8700928" y="4426097"/>
            <a:ext cx="2808887" cy="1325563"/>
          </a:xfrm>
          <a:prstGeom prst="trapezoid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농경 생활의</a:t>
            </a:r>
            <a:endParaRPr lang="en-US" altLang="ko-KR" dirty="0"/>
          </a:p>
          <a:p>
            <a:pPr algn="ctr"/>
            <a:r>
              <a:rPr lang="ko-KR" altLang="en-US" dirty="0"/>
              <a:t>안녕을 기도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701C850-E1DD-471E-8F4F-77EAD4F8E351}"/>
              </a:ext>
            </a:extLst>
          </p:cNvPr>
          <p:cNvSpPr/>
          <p:nvPr/>
        </p:nvSpPr>
        <p:spPr>
          <a:xfrm>
            <a:off x="669848" y="2216776"/>
            <a:ext cx="3033698" cy="118925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       농경문화의 진전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1B658C00-DB18-4281-9100-BC9E04CE408A}"/>
              </a:ext>
            </a:extLst>
          </p:cNvPr>
          <p:cNvSpPr/>
          <p:nvPr/>
        </p:nvSpPr>
        <p:spPr>
          <a:xfrm>
            <a:off x="7046793" y="5603155"/>
            <a:ext cx="3357459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신도의 시작</a:t>
            </a:r>
          </a:p>
        </p:txBody>
      </p:sp>
      <p:pic>
        <p:nvPicPr>
          <p:cNvPr id="31" name="그래픽 30" descr="농작물 단색으로 채워진">
            <a:extLst>
              <a:ext uri="{FF2B5EF4-FFF2-40B4-BE49-F238E27FC236}">
                <a16:creationId xmlns:a16="http://schemas.microsoft.com/office/drawing/2014/main" id="{F61DEC3E-EC1F-4EF4-A2DD-F6C6C766CC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977" y="2455325"/>
            <a:ext cx="781819" cy="7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2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  <p:bldP spid="8" grpId="0" animBg="1"/>
      <p:bldP spid="9" grpId="0" animBg="1"/>
      <p:bldP spid="15" grpId="0" animBg="1"/>
      <p:bldP spid="21" grpId="0" animBg="1"/>
      <p:bldP spid="22" grpId="0" animBg="1"/>
      <p:bldP spid="25" grpId="0" animBg="1"/>
      <p:bldP spid="2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신도의 역사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728D1EE5-84AB-432F-9790-F5F213465D9B}"/>
              </a:ext>
            </a:extLst>
          </p:cNvPr>
          <p:cNvSpPr/>
          <p:nvPr/>
        </p:nvSpPr>
        <p:spPr>
          <a:xfrm>
            <a:off x="992784" y="1607137"/>
            <a:ext cx="1755058" cy="1601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조몬</a:t>
            </a:r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C2247A2-E835-4CD4-9C67-63D82C9FD226}"/>
              </a:ext>
            </a:extLst>
          </p:cNvPr>
          <p:cNvSpPr/>
          <p:nvPr/>
        </p:nvSpPr>
        <p:spPr>
          <a:xfrm>
            <a:off x="5202209" y="1579379"/>
            <a:ext cx="1755058" cy="160248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야요이</a:t>
            </a:r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64CA624-91F8-4836-BEF1-A751EF767245}"/>
              </a:ext>
            </a:extLst>
          </p:cNvPr>
          <p:cNvSpPr/>
          <p:nvPr/>
        </p:nvSpPr>
        <p:spPr>
          <a:xfrm>
            <a:off x="9411634" y="1579379"/>
            <a:ext cx="1755059" cy="160248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고훈</a:t>
            </a: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D62FD38E-D378-4210-9CB2-5ADD0C07C982}"/>
              </a:ext>
            </a:extLst>
          </p:cNvPr>
          <p:cNvSpPr/>
          <p:nvPr/>
        </p:nvSpPr>
        <p:spPr>
          <a:xfrm>
            <a:off x="3216400" y="2111674"/>
            <a:ext cx="13175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0F823A85-D5C9-49CD-AFAD-D0DE050C7AA7}"/>
              </a:ext>
            </a:extLst>
          </p:cNvPr>
          <p:cNvSpPr/>
          <p:nvPr/>
        </p:nvSpPr>
        <p:spPr>
          <a:xfrm>
            <a:off x="7554853" y="2108310"/>
            <a:ext cx="1291717" cy="484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6A68F31-BEDA-44AE-9725-8C8364E7419F}"/>
              </a:ext>
            </a:extLst>
          </p:cNvPr>
          <p:cNvSpPr/>
          <p:nvPr/>
        </p:nvSpPr>
        <p:spPr>
          <a:xfrm>
            <a:off x="1321941" y="1552789"/>
            <a:ext cx="1096745" cy="55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기점</a:t>
            </a:r>
          </a:p>
        </p:txBody>
      </p:sp>
      <p:sp>
        <p:nvSpPr>
          <p:cNvPr id="21" name="화살표: 오각형 20">
            <a:extLst>
              <a:ext uri="{FF2B5EF4-FFF2-40B4-BE49-F238E27FC236}">
                <a16:creationId xmlns:a16="http://schemas.microsoft.com/office/drawing/2014/main" id="{F0000F4E-DDEF-47C8-A94B-E48A7ED9C1A4}"/>
              </a:ext>
            </a:extLst>
          </p:cNvPr>
          <p:cNvSpPr/>
          <p:nvPr/>
        </p:nvSpPr>
        <p:spPr>
          <a:xfrm>
            <a:off x="2964287" y="3259031"/>
            <a:ext cx="6277280" cy="72030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서서히 원형이 형성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CCC0972-794D-4A6F-98F1-77849FFA8F29}"/>
              </a:ext>
            </a:extLst>
          </p:cNvPr>
          <p:cNvSpPr/>
          <p:nvPr/>
        </p:nvSpPr>
        <p:spPr>
          <a:xfrm>
            <a:off x="1040803" y="4344889"/>
            <a:ext cx="1915427" cy="49088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초기</a:t>
            </a:r>
          </a:p>
        </p:txBody>
      </p:sp>
      <p:pic>
        <p:nvPicPr>
          <p:cNvPr id="15" name="그래픽 14" descr="낙엽수 단색으로 채워진">
            <a:extLst>
              <a:ext uri="{FF2B5EF4-FFF2-40B4-BE49-F238E27FC236}">
                <a16:creationId xmlns:a16="http://schemas.microsoft.com/office/drawing/2014/main" id="{60EF69D6-64DD-4223-A453-750146DB4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144" y="5201775"/>
            <a:ext cx="966740" cy="966740"/>
          </a:xfrm>
          <a:prstGeom prst="rect">
            <a:avLst/>
          </a:prstGeom>
        </p:spPr>
      </p:pic>
      <p:pic>
        <p:nvPicPr>
          <p:cNvPr id="16" name="그래픽 15" descr="번개와 비를 동반한 구름 단색으로 채워진">
            <a:extLst>
              <a:ext uri="{FF2B5EF4-FFF2-40B4-BE49-F238E27FC236}">
                <a16:creationId xmlns:a16="http://schemas.microsoft.com/office/drawing/2014/main" id="{485D59B7-5EE5-4154-A5CC-7EC9CFD2D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902607" y="5116078"/>
            <a:ext cx="1296825" cy="1153685"/>
          </a:xfrm>
          <a:prstGeom prst="rect">
            <a:avLst/>
          </a:prstGeom>
        </p:spPr>
      </p:pic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C79188B7-F9E1-47FF-82BD-91A25FAD2A43}"/>
              </a:ext>
            </a:extLst>
          </p:cNvPr>
          <p:cNvSpPr/>
          <p:nvPr/>
        </p:nvSpPr>
        <p:spPr>
          <a:xfrm>
            <a:off x="3838987" y="4811574"/>
            <a:ext cx="1464733" cy="132556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래픽 17" descr="폭포 장면 단색으로 채워진">
            <a:extLst>
              <a:ext uri="{FF2B5EF4-FFF2-40B4-BE49-F238E27FC236}">
                <a16:creationId xmlns:a16="http://schemas.microsoft.com/office/drawing/2014/main" id="{BF7E3E97-363B-4B6D-B1BD-CED872330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2866" y="4741988"/>
            <a:ext cx="1346200" cy="1325562"/>
          </a:xfrm>
          <a:prstGeom prst="rect">
            <a:avLst/>
          </a:prstGeom>
        </p:spPr>
      </p:pic>
      <p:pic>
        <p:nvPicPr>
          <p:cNvPr id="19" name="그래픽 18" descr="사용자 크라운 여자 단색으로 채워진">
            <a:extLst>
              <a:ext uri="{FF2B5EF4-FFF2-40B4-BE49-F238E27FC236}">
                <a16:creationId xmlns:a16="http://schemas.microsoft.com/office/drawing/2014/main" id="{0F7BF805-BA31-472F-A4CD-C4996F1FBF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0892" y="4655857"/>
            <a:ext cx="1464732" cy="1464732"/>
          </a:xfrm>
          <a:prstGeom prst="rect">
            <a:avLst/>
          </a:prstGeom>
        </p:spPr>
      </p:pic>
      <p:pic>
        <p:nvPicPr>
          <p:cNvPr id="20" name="그래픽 19" descr="사용자 단색으로 채워진">
            <a:extLst>
              <a:ext uri="{FF2B5EF4-FFF2-40B4-BE49-F238E27FC236}">
                <a16:creationId xmlns:a16="http://schemas.microsoft.com/office/drawing/2014/main" id="{3F5F42BC-AC7A-4508-91A7-C1082E1C3E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06237" y="4643812"/>
            <a:ext cx="1566333" cy="1566333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B6C758C4-4D47-4DAC-B141-EE862869241A}"/>
              </a:ext>
            </a:extLst>
          </p:cNvPr>
          <p:cNvSpPr/>
          <p:nvPr/>
        </p:nvSpPr>
        <p:spPr>
          <a:xfrm>
            <a:off x="8858914" y="5789198"/>
            <a:ext cx="1769533" cy="6627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실존 인물</a:t>
            </a:r>
          </a:p>
        </p:txBody>
      </p:sp>
      <p:sp>
        <p:nvSpPr>
          <p:cNvPr id="3" name="더하기 기호 2">
            <a:extLst>
              <a:ext uri="{FF2B5EF4-FFF2-40B4-BE49-F238E27FC236}">
                <a16:creationId xmlns:a16="http://schemas.microsoft.com/office/drawing/2014/main" id="{F84D0B15-E8D1-47D8-8DC7-AA36ACA48034}"/>
              </a:ext>
            </a:extLst>
          </p:cNvPr>
          <p:cNvSpPr/>
          <p:nvPr/>
        </p:nvSpPr>
        <p:spPr>
          <a:xfrm>
            <a:off x="7390998" y="5017155"/>
            <a:ext cx="914400" cy="914400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23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1" grpId="0" animBg="1"/>
      <p:bldP spid="12" grpId="0" animBg="1"/>
      <p:bldP spid="14" grpId="0" animBg="1"/>
      <p:bldP spid="21" grpId="0" animBg="1"/>
      <p:bldP spid="10" grpId="0" animBg="1"/>
      <p:bldP spid="17" grpId="0" animBg="1"/>
      <p:bldP spid="2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신도의 역사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54B9F21-B337-493D-991C-30046FDE899E}"/>
              </a:ext>
            </a:extLst>
          </p:cNvPr>
          <p:cNvSpPr/>
          <p:nvPr/>
        </p:nvSpPr>
        <p:spPr>
          <a:xfrm>
            <a:off x="715878" y="3462454"/>
            <a:ext cx="1341092" cy="914400"/>
          </a:xfrm>
          <a:prstGeom prst="rect">
            <a:avLst/>
          </a:prstGeom>
          <a:solidFill>
            <a:srgbClr val="C87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720</a:t>
            </a:r>
            <a:r>
              <a:rPr lang="ko-KR" altLang="en-US" dirty="0"/>
              <a:t>년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F4159A1-9CA0-4B00-8926-71429A2339AB}"/>
              </a:ext>
            </a:extLst>
          </p:cNvPr>
          <p:cNvSpPr/>
          <p:nvPr/>
        </p:nvSpPr>
        <p:spPr>
          <a:xfrm>
            <a:off x="715878" y="1774748"/>
            <a:ext cx="1341092" cy="914400"/>
          </a:xfrm>
          <a:prstGeom prst="rect">
            <a:avLst/>
          </a:prstGeom>
          <a:solidFill>
            <a:srgbClr val="C87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538</a:t>
            </a:r>
            <a:r>
              <a:rPr lang="ko-KR" altLang="en-US" dirty="0"/>
              <a:t>년</a:t>
            </a:r>
          </a:p>
        </p:txBody>
      </p:sp>
      <p:pic>
        <p:nvPicPr>
          <p:cNvPr id="19" name="그래픽 18" descr="펼쳐진 책 단색으로 채워진">
            <a:extLst>
              <a:ext uri="{FF2B5EF4-FFF2-40B4-BE49-F238E27FC236}">
                <a16:creationId xmlns:a16="http://schemas.microsoft.com/office/drawing/2014/main" id="{3EA6D3F5-20E2-41E6-AA4A-EB7C2AE77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6945" y="3146463"/>
            <a:ext cx="1141142" cy="11411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94EA13-B005-4C23-8F8C-C8760F3C49A5}"/>
              </a:ext>
            </a:extLst>
          </p:cNvPr>
          <p:cNvSpPr txBox="1"/>
          <p:nvPr/>
        </p:nvSpPr>
        <p:spPr>
          <a:xfrm>
            <a:off x="2503613" y="4155592"/>
            <a:ext cx="278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/>
              <a:t>니혼쇼키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(</a:t>
            </a:r>
            <a:r>
              <a:rPr lang="ko-KR" altLang="en-US" sz="2400" b="1" i="0" dirty="0">
                <a:solidFill>
                  <a:srgbClr val="000000"/>
                </a:solidFill>
                <a:effectLst/>
                <a:latin typeface="-apple-system"/>
              </a:rPr>
              <a:t>日本書紀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15560AC3-06A3-4CBA-8B0C-017592F7E990}"/>
              </a:ext>
            </a:extLst>
          </p:cNvPr>
          <p:cNvSpPr/>
          <p:nvPr/>
        </p:nvSpPr>
        <p:spPr>
          <a:xfrm>
            <a:off x="5888155" y="1543040"/>
            <a:ext cx="978408" cy="109046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C7681B67-1121-4FF4-8E5E-421CED333B6A}"/>
              </a:ext>
            </a:extLst>
          </p:cNvPr>
          <p:cNvSpPr/>
          <p:nvPr/>
        </p:nvSpPr>
        <p:spPr>
          <a:xfrm>
            <a:off x="8245740" y="3210115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종교의식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F2570DE2-CDCB-493A-B283-644E709F0FFD}"/>
              </a:ext>
            </a:extLst>
          </p:cNvPr>
          <p:cNvSpPr/>
          <p:nvPr/>
        </p:nvSpPr>
        <p:spPr>
          <a:xfrm>
            <a:off x="8842478" y="4095716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신</a:t>
            </a: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27D5D476-A59A-4E4E-BA89-54962EF61966}"/>
              </a:ext>
            </a:extLst>
          </p:cNvPr>
          <p:cNvSpPr/>
          <p:nvPr/>
        </p:nvSpPr>
        <p:spPr>
          <a:xfrm>
            <a:off x="9363026" y="3198715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신사</a:t>
            </a: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A539696E-D645-4D4A-99C3-690CC0902ECE}"/>
              </a:ext>
            </a:extLst>
          </p:cNvPr>
          <p:cNvSpPr/>
          <p:nvPr/>
        </p:nvSpPr>
        <p:spPr>
          <a:xfrm>
            <a:off x="7874065" y="2858947"/>
            <a:ext cx="2787804" cy="2246920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래픽 36" descr="부처 실루엣 단색으로 채워진">
            <a:extLst>
              <a:ext uri="{FF2B5EF4-FFF2-40B4-BE49-F238E27FC236}">
                <a16:creationId xmlns:a16="http://schemas.microsoft.com/office/drawing/2014/main" id="{10EC9E8D-C70F-465A-BF14-7D84DE4D8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5791" y="1493268"/>
            <a:ext cx="1212296" cy="114718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9CF0EC3-3018-4910-B172-3DD95E555FD5}"/>
              </a:ext>
            </a:extLst>
          </p:cNvPr>
          <p:cNvSpPr txBox="1"/>
          <p:nvPr/>
        </p:nvSpPr>
        <p:spPr>
          <a:xfrm>
            <a:off x="3144594" y="2640496"/>
            <a:ext cx="1524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불교 전래</a:t>
            </a:r>
          </a:p>
        </p:txBody>
      </p:sp>
      <p:sp>
        <p:nvSpPr>
          <p:cNvPr id="39" name="화살표: 오른쪽 38">
            <a:extLst>
              <a:ext uri="{FF2B5EF4-FFF2-40B4-BE49-F238E27FC236}">
                <a16:creationId xmlns:a16="http://schemas.microsoft.com/office/drawing/2014/main" id="{606BC2F6-4749-4056-9E6F-85945A1682BB}"/>
              </a:ext>
            </a:extLst>
          </p:cNvPr>
          <p:cNvSpPr/>
          <p:nvPr/>
        </p:nvSpPr>
        <p:spPr>
          <a:xfrm>
            <a:off x="5888155" y="3401519"/>
            <a:ext cx="978408" cy="1090462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037E487-0EC1-47FE-8AEC-050A659AF72E}"/>
              </a:ext>
            </a:extLst>
          </p:cNvPr>
          <p:cNvSpPr/>
          <p:nvPr/>
        </p:nvSpPr>
        <p:spPr>
          <a:xfrm>
            <a:off x="7569073" y="1631071"/>
            <a:ext cx="2871371" cy="914400"/>
          </a:xfrm>
          <a:prstGeom prst="rect">
            <a:avLst/>
          </a:prstGeom>
          <a:solidFill>
            <a:srgbClr val="ED9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신도라 명명</a:t>
            </a:r>
          </a:p>
        </p:txBody>
      </p:sp>
      <p:sp>
        <p:nvSpPr>
          <p:cNvPr id="44" name="화살표: 오각형 43">
            <a:extLst>
              <a:ext uri="{FF2B5EF4-FFF2-40B4-BE49-F238E27FC236}">
                <a16:creationId xmlns:a16="http://schemas.microsoft.com/office/drawing/2014/main" id="{A9D5F680-223C-425D-A1F9-63F2316E6E81}"/>
              </a:ext>
            </a:extLst>
          </p:cNvPr>
          <p:cNvSpPr/>
          <p:nvPr/>
        </p:nvSpPr>
        <p:spPr>
          <a:xfrm>
            <a:off x="715878" y="5296734"/>
            <a:ext cx="2953516" cy="921914"/>
          </a:xfrm>
          <a:prstGeom prst="homePlate">
            <a:avLst/>
          </a:prstGeom>
          <a:solidFill>
            <a:srgbClr val="C87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12</a:t>
            </a:r>
            <a:r>
              <a:rPr lang="ko-KR" altLang="en-US" dirty="0"/>
              <a:t>세기 이후</a:t>
            </a: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709F187D-F15A-45B4-B5D1-9610BF9D3A10}"/>
              </a:ext>
            </a:extLst>
          </p:cNvPr>
          <p:cNvSpPr/>
          <p:nvPr/>
        </p:nvSpPr>
        <p:spPr>
          <a:xfrm>
            <a:off x="4393848" y="5272990"/>
            <a:ext cx="3967021" cy="969401"/>
          </a:xfrm>
          <a:prstGeom prst="roundRect">
            <a:avLst/>
          </a:prstGeom>
          <a:solidFill>
            <a:srgbClr val="66B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 고유의 애니미즘 신앙</a:t>
            </a:r>
          </a:p>
        </p:txBody>
      </p:sp>
    </p:spTree>
    <p:extLst>
      <p:ext uri="{BB962C8B-B14F-4D97-AF65-F5344CB8AC3E}">
        <p14:creationId xmlns:p14="http://schemas.microsoft.com/office/powerpoint/2010/main" val="618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1" grpId="0" animBg="1"/>
      <p:bldP spid="24" grpId="0" animBg="1"/>
      <p:bldP spid="25" grpId="0" animBg="1"/>
      <p:bldP spid="26" grpId="0" animBg="1"/>
      <p:bldP spid="35" grpId="0" animBg="1"/>
      <p:bldP spid="38" grpId="0"/>
      <p:bldP spid="39" grpId="0" animBg="1"/>
      <p:bldP spid="40" grpId="0" animBg="1"/>
      <p:bldP spid="44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신도의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E067B8-AE5A-432E-9C55-CD41C3AEC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ko-KR" altLang="en-US" b="1" dirty="0"/>
              <a:t>다신교</a:t>
            </a:r>
            <a:endParaRPr lang="en-US" altLang="ko-KR" b="1" dirty="0"/>
          </a:p>
          <a:p>
            <a:pPr marL="514350" indent="-514350">
              <a:buFont typeface="+mj-ea"/>
              <a:buAutoNum type="circleNumDbPlain"/>
            </a:pPr>
            <a:r>
              <a:rPr lang="ko-KR" altLang="en-US" b="1" dirty="0"/>
              <a:t>교리나 경전 없음</a:t>
            </a:r>
            <a:endParaRPr lang="en-US" altLang="ko-KR" b="1" dirty="0"/>
          </a:p>
          <a:p>
            <a:pPr marL="514350" indent="-514350">
              <a:buFont typeface="+mj-ea"/>
              <a:buAutoNum type="circleNumDbPlain"/>
            </a:pPr>
            <a:r>
              <a:rPr lang="ko-KR" altLang="en-US" b="1" dirty="0"/>
              <a:t>창시자 없음</a:t>
            </a:r>
            <a:endParaRPr lang="en-US" altLang="ko-KR" b="1" dirty="0"/>
          </a:p>
          <a:p>
            <a:pPr marL="514350" indent="-514350">
              <a:buFont typeface="+mj-ea"/>
              <a:buAutoNum type="circleNumDbPlain"/>
            </a:pPr>
            <a:r>
              <a:rPr lang="ko-KR" altLang="en-US" b="1" dirty="0" err="1"/>
              <a:t>타종교</a:t>
            </a:r>
            <a:r>
              <a:rPr lang="ko-KR" altLang="en-US" b="1" dirty="0"/>
              <a:t> 배제 없음</a:t>
            </a:r>
            <a:endParaRPr lang="en-US" altLang="ko-KR" b="1" dirty="0"/>
          </a:p>
          <a:p>
            <a:pPr marL="514350" indent="-514350">
              <a:buFont typeface="+mj-ea"/>
              <a:buAutoNum type="circleNumDbPlain"/>
            </a:pPr>
            <a:endParaRPr lang="ko-KR" altLang="en-US" dirty="0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681D05E6-C13C-4389-8915-30CE9098E1B7}"/>
              </a:ext>
            </a:extLst>
          </p:cNvPr>
          <p:cNvSpPr/>
          <p:nvPr/>
        </p:nvSpPr>
        <p:spPr>
          <a:xfrm>
            <a:off x="3295776" y="4551367"/>
            <a:ext cx="978408" cy="873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C054749-FCA9-406A-A27A-5ACBE6F556AC}"/>
              </a:ext>
            </a:extLst>
          </p:cNvPr>
          <p:cNvSpPr/>
          <p:nvPr/>
        </p:nvSpPr>
        <p:spPr>
          <a:xfrm>
            <a:off x="4844690" y="4186012"/>
            <a:ext cx="5945530" cy="1603846"/>
          </a:xfrm>
          <a:prstGeom prst="rect">
            <a:avLst/>
          </a:prstGeom>
          <a:solidFill>
            <a:srgbClr val="C87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/>
              <a:t>종교로 보지 않는다는 의견도 존재</a:t>
            </a:r>
          </a:p>
        </p:txBody>
      </p:sp>
      <p:pic>
        <p:nvPicPr>
          <p:cNvPr id="10" name="그래픽 9" descr="그룹 성공 단색으로 채워진">
            <a:extLst>
              <a:ext uri="{FF2B5EF4-FFF2-40B4-BE49-F238E27FC236}">
                <a16:creationId xmlns:a16="http://schemas.microsoft.com/office/drawing/2014/main" id="{8F6428F3-CFFA-4837-9CA5-515368D59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45" y="4186012"/>
            <a:ext cx="1809421" cy="18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신도의 영향</a:t>
            </a:r>
          </a:p>
        </p:txBody>
      </p:sp>
      <p:pic>
        <p:nvPicPr>
          <p:cNvPr id="15" name="그래픽 14" descr="직선 화살표 단색으로 채워진">
            <a:extLst>
              <a:ext uri="{FF2B5EF4-FFF2-40B4-BE49-F238E27FC236}">
                <a16:creationId xmlns:a16="http://schemas.microsoft.com/office/drawing/2014/main" id="{32224831-DDBC-4369-99D8-D7F297253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235006" y="3159730"/>
            <a:ext cx="914400" cy="914400"/>
          </a:xfrm>
          <a:prstGeom prst="rect">
            <a:avLst/>
          </a:prstGeom>
        </p:spPr>
      </p:pic>
      <p:pic>
        <p:nvPicPr>
          <p:cNvPr id="17" name="그래픽 16" descr="시계 방향으로 굽은 화살표 단색으로 채워진">
            <a:extLst>
              <a:ext uri="{FF2B5EF4-FFF2-40B4-BE49-F238E27FC236}">
                <a16:creationId xmlns:a16="http://schemas.microsoft.com/office/drawing/2014/main" id="{527C9F82-C5C5-4697-B3E3-176F5D43E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037" y="3547235"/>
            <a:ext cx="914400" cy="914400"/>
          </a:xfrm>
          <a:prstGeom prst="rect">
            <a:avLst/>
          </a:prstGeom>
        </p:spPr>
      </p:pic>
      <p:pic>
        <p:nvPicPr>
          <p:cNvPr id="18" name="그래픽 17" descr="시계 방향으로 굽은 화살표 단색으로 채워진">
            <a:extLst>
              <a:ext uri="{FF2B5EF4-FFF2-40B4-BE49-F238E27FC236}">
                <a16:creationId xmlns:a16="http://schemas.microsoft.com/office/drawing/2014/main" id="{FBF14567-1A26-4347-A19B-B916328B1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829502" y="3497900"/>
            <a:ext cx="914399" cy="914400"/>
          </a:xfrm>
          <a:prstGeom prst="rect">
            <a:avLst/>
          </a:prstGeom>
        </p:spPr>
      </p:pic>
      <p:pic>
        <p:nvPicPr>
          <p:cNvPr id="20" name="그래픽 19" descr="아시아 절 단색으로 채워진">
            <a:extLst>
              <a:ext uri="{FF2B5EF4-FFF2-40B4-BE49-F238E27FC236}">
                <a16:creationId xmlns:a16="http://schemas.microsoft.com/office/drawing/2014/main" id="{5153B448-35A9-46AA-8054-0A60E605F8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764" y="1996731"/>
            <a:ext cx="914400" cy="914400"/>
          </a:xfrm>
          <a:prstGeom prst="rect">
            <a:avLst/>
          </a:prstGeom>
        </p:spPr>
      </p:pic>
      <p:pic>
        <p:nvPicPr>
          <p:cNvPr id="22" name="그래픽 21" descr="부처 실루엣 단색으로 채워진">
            <a:extLst>
              <a:ext uri="{FF2B5EF4-FFF2-40B4-BE49-F238E27FC236}">
                <a16:creationId xmlns:a16="http://schemas.microsoft.com/office/drawing/2014/main" id="{F19F90FA-69DE-47FD-8F4C-9D8E6E17EE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38330" y="1714050"/>
            <a:ext cx="914400" cy="914400"/>
          </a:xfrm>
          <a:prstGeom prst="rect">
            <a:avLst/>
          </a:prstGeom>
        </p:spPr>
      </p:pic>
      <p:pic>
        <p:nvPicPr>
          <p:cNvPr id="24" name="그래픽 23" descr="사용자 단색으로 채워진">
            <a:extLst>
              <a:ext uri="{FF2B5EF4-FFF2-40B4-BE49-F238E27FC236}">
                <a16:creationId xmlns:a16="http://schemas.microsoft.com/office/drawing/2014/main" id="{301AB7F3-89A2-4F46-AA2F-8151C21B5E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4590" y="2222602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E524275-9AE2-4132-8F72-F0DF008D9967}"/>
              </a:ext>
            </a:extLst>
          </p:cNvPr>
          <p:cNvSpPr txBox="1"/>
          <p:nvPr/>
        </p:nvSpPr>
        <p:spPr>
          <a:xfrm>
            <a:off x="295550" y="293584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하츠모우데</a:t>
            </a:r>
            <a:endParaRPr lang="en-US" altLang="ko-KR" b="1" dirty="0"/>
          </a:p>
          <a:p>
            <a:pPr algn="ctr"/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初詣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1800" b="1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AA3981-ECAB-44C6-B83A-C4D1600F9483}"/>
              </a:ext>
            </a:extLst>
          </p:cNvPr>
          <p:cNvSpPr txBox="1"/>
          <p:nvPr/>
        </p:nvSpPr>
        <p:spPr>
          <a:xfrm>
            <a:off x="2235006" y="26798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장례식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36F3ED-DD4D-4053-A9B6-99D9C6ACE72C}"/>
              </a:ext>
            </a:extLst>
          </p:cNvPr>
          <p:cNvSpPr txBox="1"/>
          <p:nvPr/>
        </p:nvSpPr>
        <p:spPr>
          <a:xfrm>
            <a:off x="3741343" y="311379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삶의</a:t>
            </a:r>
            <a:r>
              <a:rPr lang="ko-KR" altLang="en-US" dirty="0"/>
              <a:t> </a:t>
            </a:r>
            <a:r>
              <a:rPr lang="ko-KR" altLang="en-US" b="1" dirty="0"/>
              <a:t>이상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19D827-8570-4BFB-8AAE-3AAE61A75D7F}"/>
              </a:ext>
            </a:extLst>
          </p:cNvPr>
          <p:cNvSpPr txBox="1"/>
          <p:nvPr/>
        </p:nvSpPr>
        <p:spPr>
          <a:xfrm>
            <a:off x="3424926" y="5617905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err="1"/>
              <a:t>싱크리티즘</a:t>
            </a:r>
            <a:endParaRPr lang="en-US" altLang="ko-KR" sz="2400" b="1" dirty="0"/>
          </a:p>
          <a:p>
            <a:pPr algn="ctr"/>
            <a:r>
              <a:rPr lang="en-US" altLang="ko-KR" sz="2400" b="1" dirty="0"/>
              <a:t>(</a:t>
            </a:r>
            <a:r>
              <a:rPr lang="ko-KR" altLang="en-US" sz="2400" b="1" dirty="0"/>
              <a:t>혼합주의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E55B565-F24B-4D03-BEC0-F19554E18E6A}"/>
              </a:ext>
            </a:extLst>
          </p:cNvPr>
          <p:cNvSpPr/>
          <p:nvPr/>
        </p:nvSpPr>
        <p:spPr>
          <a:xfrm>
            <a:off x="7070646" y="3283343"/>
            <a:ext cx="3538824" cy="1128957"/>
          </a:xfrm>
          <a:prstGeom prst="rect">
            <a:avLst/>
          </a:prstGeom>
          <a:solidFill>
            <a:srgbClr val="937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넓은 포용성과 문화변용 가능</a:t>
            </a:r>
          </a:p>
        </p:txBody>
      </p:sp>
      <p:pic>
        <p:nvPicPr>
          <p:cNvPr id="35" name="그래픽 34" descr="전나무 단색으로 채워진">
            <a:extLst>
              <a:ext uri="{FF2B5EF4-FFF2-40B4-BE49-F238E27FC236}">
                <a16:creationId xmlns:a16="http://schemas.microsoft.com/office/drawing/2014/main" id="{762C941D-09E0-4EC2-9AF4-B28DE2789B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89390" y="2422073"/>
            <a:ext cx="914400" cy="914400"/>
          </a:xfrm>
          <a:prstGeom prst="rect">
            <a:avLst/>
          </a:prstGeom>
        </p:spPr>
      </p:pic>
      <p:pic>
        <p:nvPicPr>
          <p:cNvPr id="37" name="그래픽 36" descr="낙엽수 단색으로 채워진">
            <a:extLst>
              <a:ext uri="{FF2B5EF4-FFF2-40B4-BE49-F238E27FC236}">
                <a16:creationId xmlns:a16="http://schemas.microsoft.com/office/drawing/2014/main" id="{ADD18124-A79E-4253-9365-A6367FA051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95203" y="2430394"/>
            <a:ext cx="914400" cy="914400"/>
          </a:xfrm>
          <a:prstGeom prst="rect">
            <a:avLst/>
          </a:prstGeom>
        </p:spPr>
      </p:pic>
      <p:pic>
        <p:nvPicPr>
          <p:cNvPr id="39" name="그래픽 38" descr="해바라기 단색으로 채워진">
            <a:extLst>
              <a:ext uri="{FF2B5EF4-FFF2-40B4-BE49-F238E27FC236}">
                <a16:creationId xmlns:a16="http://schemas.microsoft.com/office/drawing/2014/main" id="{9DDCE5E4-D9EC-44EF-8334-BD0837487E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09603" y="2422073"/>
            <a:ext cx="914400" cy="914400"/>
          </a:xfrm>
          <a:prstGeom prst="rect">
            <a:avLst/>
          </a:prstGeom>
        </p:spPr>
      </p:pic>
      <p:pic>
        <p:nvPicPr>
          <p:cNvPr id="41" name="그래픽 40" descr="식물 단색으로 채워진">
            <a:extLst>
              <a:ext uri="{FF2B5EF4-FFF2-40B4-BE49-F238E27FC236}">
                <a16:creationId xmlns:a16="http://schemas.microsoft.com/office/drawing/2014/main" id="{2C5CEE43-B8C6-40DA-9CA3-08578DF4CC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588645" y="2464034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A3A1235-517E-44DC-864B-ED2261C3DCF9}"/>
              </a:ext>
            </a:extLst>
          </p:cNvPr>
          <p:cNvSpPr txBox="1"/>
          <p:nvPr/>
        </p:nvSpPr>
        <p:spPr>
          <a:xfrm>
            <a:off x="7829384" y="1768470"/>
            <a:ext cx="221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종교 공존</a:t>
            </a:r>
          </a:p>
        </p:txBody>
      </p:sp>
      <p:sp>
        <p:nvSpPr>
          <p:cNvPr id="44" name="하트 43">
            <a:extLst>
              <a:ext uri="{FF2B5EF4-FFF2-40B4-BE49-F238E27FC236}">
                <a16:creationId xmlns:a16="http://schemas.microsoft.com/office/drawing/2014/main" id="{068B9718-4787-495C-8220-3D029F9FF8FC}"/>
              </a:ext>
            </a:extLst>
          </p:cNvPr>
          <p:cNvSpPr/>
          <p:nvPr/>
        </p:nvSpPr>
        <p:spPr>
          <a:xfrm>
            <a:off x="7940468" y="4681897"/>
            <a:ext cx="1799180" cy="1351506"/>
          </a:xfrm>
          <a:prstGeom prst="heart">
            <a:avLst/>
          </a:prstGeom>
          <a:solidFill>
            <a:srgbClr val="F76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+mn-ea"/>
              </a:rPr>
              <a:t>신도 기반</a:t>
            </a:r>
          </a:p>
        </p:txBody>
      </p:sp>
      <p:pic>
        <p:nvPicPr>
          <p:cNvPr id="48" name="내용 개체 틀 47" descr="남자 단색으로 채워진">
            <a:extLst>
              <a:ext uri="{FF2B5EF4-FFF2-40B4-BE49-F238E27FC236}">
                <a16:creationId xmlns:a16="http://schemas.microsoft.com/office/drawing/2014/main" id="{E11CC711-B1F2-419B-A2C7-61EF24405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82530" y="4193566"/>
            <a:ext cx="2219351" cy="2219351"/>
          </a:xfrm>
        </p:spPr>
      </p:pic>
    </p:spTree>
    <p:extLst>
      <p:ext uri="{BB962C8B-B14F-4D97-AF65-F5344CB8AC3E}">
        <p14:creationId xmlns:p14="http://schemas.microsoft.com/office/powerpoint/2010/main" val="20428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29" grpId="0"/>
      <p:bldP spid="32" grpId="0" animBg="1"/>
      <p:bldP spid="42" grpId="0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5E7AA4-7CB3-4835-A335-C8689B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유명 신앙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E067B8-AE5A-432E-9C55-CD41C3AEC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5168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b="1" dirty="0"/>
              <a:t>기온 신앙</a:t>
            </a:r>
            <a:endParaRPr lang="en-US" altLang="ko-KR" b="1" dirty="0"/>
          </a:p>
          <a:p>
            <a:pPr>
              <a:buFont typeface="Wingdings" panose="05000000000000000000" pitchFamily="2" charset="2"/>
              <a:buChar char="u"/>
            </a:pP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5990A-B5E3-4306-80B8-D69E1814BA9A}"/>
              </a:ext>
            </a:extLst>
          </p:cNvPr>
          <p:cNvSpPr txBox="1"/>
          <p:nvPr/>
        </p:nvSpPr>
        <p:spPr>
          <a:xfrm>
            <a:off x="3119857" y="234560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/>
              <a:t>스사노오</a:t>
            </a:r>
            <a:endParaRPr lang="ko-KR" altLang="en-US" sz="2800" b="1" dirty="0"/>
          </a:p>
        </p:txBody>
      </p:sp>
      <p:pic>
        <p:nvPicPr>
          <p:cNvPr id="1026" name="Picture 2" descr="external/igumi.n...">
            <a:extLst>
              <a:ext uri="{FF2B5EF4-FFF2-40B4-BE49-F238E27FC236}">
                <a16:creationId xmlns:a16="http://schemas.microsoft.com/office/drawing/2014/main" id="{E25F20F2-C7D5-4EF9-842C-5983DF2D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3" y="2861312"/>
            <a:ext cx="6884567" cy="36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35BBCCC5-C1D2-4CE9-99EF-1BA82483B61B}"/>
              </a:ext>
            </a:extLst>
          </p:cNvPr>
          <p:cNvSpPr/>
          <p:nvPr/>
        </p:nvSpPr>
        <p:spPr>
          <a:xfrm>
            <a:off x="5055562" y="1313123"/>
            <a:ext cx="237281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총본사</a:t>
            </a:r>
          </a:p>
        </p:txBody>
      </p:sp>
      <p:pic>
        <p:nvPicPr>
          <p:cNvPr id="1030" name="Picture 6" descr="야사카 신사">
            <a:extLst>
              <a:ext uri="{FF2B5EF4-FFF2-40B4-BE49-F238E27FC236}">
                <a16:creationId xmlns:a16="http://schemas.microsoft.com/office/drawing/2014/main" id="{DECA6ACA-3C3E-450C-92BE-44E5AF92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" y="2243276"/>
            <a:ext cx="6173815" cy="42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romine-jinja Shrine">
            <a:extLst>
              <a:ext uri="{FF2B5EF4-FFF2-40B4-BE49-F238E27FC236}">
                <a16:creationId xmlns:a16="http://schemas.microsoft.com/office/drawing/2014/main" id="{F03DAD4F-8AE9-4AB6-BB3B-F96C64208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62" y="2243276"/>
            <a:ext cx="5852985" cy="42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866E1A-4B17-4D58-9E38-2AE0CA79B959}"/>
              </a:ext>
            </a:extLst>
          </p:cNvPr>
          <p:cNvSpPr txBox="1"/>
          <p:nvPr/>
        </p:nvSpPr>
        <p:spPr>
          <a:xfrm>
            <a:off x="97048" y="2279813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solidFill>
                  <a:schemeClr val="bg1"/>
                </a:solidFill>
              </a:rPr>
              <a:t>야사카</a:t>
            </a:r>
            <a:r>
              <a:rPr lang="ko-KR" altLang="en-US" sz="2400" dirty="0">
                <a:solidFill>
                  <a:schemeClr val="bg1"/>
                </a:solidFill>
              </a:rPr>
              <a:t> 신사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E884E-7EA0-4592-81A9-00978F9D6FDC}"/>
              </a:ext>
            </a:extLst>
          </p:cNvPr>
          <p:cNvSpPr txBox="1"/>
          <p:nvPr/>
        </p:nvSpPr>
        <p:spPr>
          <a:xfrm>
            <a:off x="6241967" y="2243276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/>
              <a:t>히로미네</a:t>
            </a:r>
            <a:r>
              <a:rPr lang="ko-KR" altLang="en-US" sz="2400" dirty="0"/>
              <a:t> 신사</a:t>
            </a:r>
          </a:p>
        </p:txBody>
      </p:sp>
    </p:spTree>
    <p:extLst>
      <p:ext uri="{BB962C8B-B14F-4D97-AF65-F5344CB8AC3E}">
        <p14:creationId xmlns:p14="http://schemas.microsoft.com/office/powerpoint/2010/main" val="334829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9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TM02900720[[fn=전체]]</Template>
  <TotalTime>476</TotalTime>
  <Words>591</Words>
  <Application>Microsoft Office PowerPoint</Application>
  <PresentationFormat>와이드스크린</PresentationFormat>
  <Paragraphs>152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0" baseType="lpstr">
      <vt:lpstr>-apple-system</vt:lpstr>
      <vt:lpstr>HY견고딕</vt:lpstr>
      <vt:lpstr>メイリオ</vt:lpstr>
      <vt:lpstr>ＭＳ Ｐゴシック</vt:lpstr>
      <vt:lpstr>나눔고딕</vt:lpstr>
      <vt:lpstr>맑은 고딕</vt:lpstr>
      <vt:lpstr>함초롬바탕</vt:lpstr>
      <vt:lpstr>Calibri</vt:lpstr>
      <vt:lpstr>Calibri Light</vt:lpstr>
      <vt:lpstr>Wingdings</vt:lpstr>
      <vt:lpstr>Wingdings 2</vt:lpstr>
      <vt:lpstr>HDOfficeLightV0</vt:lpstr>
      <vt:lpstr>일본의 민족 종교</vt:lpstr>
      <vt:lpstr>목차</vt:lpstr>
      <vt:lpstr>일본의 고유 종교 – 신도  </vt:lpstr>
      <vt:lpstr>신도의 기원</vt:lpstr>
      <vt:lpstr>신도의 역사</vt:lpstr>
      <vt:lpstr>신도의 역사</vt:lpstr>
      <vt:lpstr>신도의 특징</vt:lpstr>
      <vt:lpstr>신도의 영향</vt:lpstr>
      <vt:lpstr>유명 신앙</vt:lpstr>
      <vt:lpstr>유명 신앙</vt:lpstr>
      <vt:lpstr>유명 신앙</vt:lpstr>
      <vt:lpstr>유명 신앙</vt:lpstr>
      <vt:lpstr>유명 신앙</vt:lpstr>
      <vt:lpstr>유명 신앙</vt:lpstr>
      <vt:lpstr>유명 신앙</vt:lpstr>
      <vt:lpstr>정리</vt:lpstr>
      <vt:lpstr>감사합니다</vt:lpstr>
      <vt:lpstr>출처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민족 종교</dc:title>
  <dc:creator>윤해인</dc:creator>
  <cp:lastModifiedBy>윤해인</cp:lastModifiedBy>
  <cp:revision>197</cp:revision>
  <dcterms:created xsi:type="dcterms:W3CDTF">2022-03-28T11:33:20Z</dcterms:created>
  <dcterms:modified xsi:type="dcterms:W3CDTF">2022-03-31T09:05:23Z</dcterms:modified>
</cp:coreProperties>
</file>