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59" r:id="rId4"/>
    <p:sldId id="260" r:id="rId5"/>
    <p:sldId id="264" r:id="rId6"/>
    <p:sldId id="11089524" r:id="rId7"/>
    <p:sldId id="11089525" r:id="rId8"/>
    <p:sldId id="261" r:id="rId9"/>
    <p:sldId id="11089526" r:id="rId10"/>
    <p:sldId id="11089527" r:id="rId11"/>
    <p:sldId id="267" r:id="rId12"/>
    <p:sldId id="268" r:id="rId13"/>
    <p:sldId id="11089529" r:id="rId14"/>
    <p:sldId id="262" r:id="rId15"/>
    <p:sldId id="272" r:id="rId16"/>
    <p:sldId id="11089518" r:id="rId17"/>
    <p:sldId id="269" r:id="rId18"/>
    <p:sldId id="11089528" r:id="rId19"/>
    <p:sldId id="263" r:id="rId20"/>
    <p:sldId id="270" r:id="rId21"/>
    <p:sldId id="258" r:id="rId22"/>
    <p:sldId id="1108954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2BD"/>
    <a:srgbClr val="44576E"/>
    <a:srgbClr val="C89800"/>
    <a:srgbClr val="FFCD2D"/>
    <a:srgbClr val="FFE079"/>
    <a:srgbClr val="949494"/>
    <a:srgbClr val="EFB51D"/>
    <a:srgbClr val="E0EDE4"/>
    <a:srgbClr val="607475"/>
    <a:srgbClr val="83A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29" y="326"/>
      </p:cViewPr>
      <p:guideLst>
        <p:guide orient="horz" pos="3312"/>
        <p:guide pos="3840"/>
        <p:guide orient="horz" pos="14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2687-28A3-48CB-BF9B-D32F3C6405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186-00F4-4966-8255-699049442A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2687-28A3-48CB-BF9B-D32F3C6405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186-00F4-4966-8255-699049442A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2687-28A3-48CB-BF9B-D32F3C6405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186-00F4-4966-8255-699049442A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73075" y="777875"/>
            <a:ext cx="2635250" cy="25447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3285" y="777875"/>
            <a:ext cx="2635250" cy="25447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6373495" y="777875"/>
            <a:ext cx="2635250" cy="25447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9323705" y="777875"/>
            <a:ext cx="2635250" cy="25447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图片占位符 8"/>
          <p:cNvSpPr>
            <a:spLocks noGrp="1"/>
          </p:cNvSpPr>
          <p:nvPr>
            <p:ph type="pic" sz="quarter" idx="14"/>
          </p:nvPr>
        </p:nvSpPr>
        <p:spPr>
          <a:xfrm>
            <a:off x="473075" y="3763962"/>
            <a:ext cx="2635250" cy="25447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8"/>
          <p:cNvSpPr>
            <a:spLocks noGrp="1"/>
          </p:cNvSpPr>
          <p:nvPr>
            <p:ph type="pic" sz="quarter" idx="15"/>
          </p:nvPr>
        </p:nvSpPr>
        <p:spPr>
          <a:xfrm>
            <a:off x="3423285" y="3763962"/>
            <a:ext cx="2635250" cy="25447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图片占位符 8"/>
          <p:cNvSpPr>
            <a:spLocks noGrp="1"/>
          </p:cNvSpPr>
          <p:nvPr>
            <p:ph type="pic" sz="quarter" idx="16"/>
          </p:nvPr>
        </p:nvSpPr>
        <p:spPr>
          <a:xfrm>
            <a:off x="6373495" y="3763962"/>
            <a:ext cx="2635250" cy="25447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图片占位符 8"/>
          <p:cNvSpPr>
            <a:spLocks noGrp="1"/>
          </p:cNvSpPr>
          <p:nvPr>
            <p:ph type="pic" sz="quarter" idx="17"/>
          </p:nvPr>
        </p:nvSpPr>
        <p:spPr>
          <a:xfrm>
            <a:off x="9323705" y="3763962"/>
            <a:ext cx="2635250" cy="2544763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3"/>
          </p:nvPr>
        </p:nvSpPr>
        <p:spPr>
          <a:xfrm>
            <a:off x="694315" y="1730938"/>
            <a:ext cx="1944546" cy="1944546"/>
          </a:xfrm>
          <a:custGeom>
            <a:avLst/>
            <a:gdLst>
              <a:gd name="connsiteX0" fmla="*/ 972273 w 1944546"/>
              <a:gd name="connsiteY0" fmla="*/ 0 h 1944546"/>
              <a:gd name="connsiteX1" fmla="*/ 1944546 w 1944546"/>
              <a:gd name="connsiteY1" fmla="*/ 972273 h 1944546"/>
              <a:gd name="connsiteX2" fmla="*/ 972273 w 1944546"/>
              <a:gd name="connsiteY2" fmla="*/ 1944546 h 1944546"/>
              <a:gd name="connsiteX3" fmla="*/ 0 w 1944546"/>
              <a:gd name="connsiteY3" fmla="*/ 972273 h 1944546"/>
              <a:gd name="connsiteX4" fmla="*/ 972273 w 1944546"/>
              <a:gd name="connsiteY4" fmla="*/ 0 h 194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546" h="1944546">
                <a:moveTo>
                  <a:pt x="972273" y="0"/>
                </a:moveTo>
                <a:cubicBezTo>
                  <a:pt x="1509245" y="0"/>
                  <a:pt x="1944546" y="435301"/>
                  <a:pt x="1944546" y="972273"/>
                </a:cubicBezTo>
                <a:cubicBezTo>
                  <a:pt x="1944546" y="1509245"/>
                  <a:pt x="1509245" y="1944546"/>
                  <a:pt x="972273" y="1944546"/>
                </a:cubicBezTo>
                <a:cubicBezTo>
                  <a:pt x="435301" y="1944546"/>
                  <a:pt x="0" y="1509245"/>
                  <a:pt x="0" y="972273"/>
                </a:cubicBezTo>
                <a:cubicBezTo>
                  <a:pt x="0" y="435301"/>
                  <a:pt x="435301" y="0"/>
                  <a:pt x="9722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4"/>
          </p:nvPr>
        </p:nvSpPr>
        <p:spPr>
          <a:xfrm>
            <a:off x="3650875" y="1730938"/>
            <a:ext cx="1944546" cy="1944546"/>
          </a:xfrm>
          <a:custGeom>
            <a:avLst/>
            <a:gdLst>
              <a:gd name="connsiteX0" fmla="*/ 972273 w 1944546"/>
              <a:gd name="connsiteY0" fmla="*/ 0 h 1944546"/>
              <a:gd name="connsiteX1" fmla="*/ 1944546 w 1944546"/>
              <a:gd name="connsiteY1" fmla="*/ 972273 h 1944546"/>
              <a:gd name="connsiteX2" fmla="*/ 972273 w 1944546"/>
              <a:gd name="connsiteY2" fmla="*/ 1944546 h 1944546"/>
              <a:gd name="connsiteX3" fmla="*/ 0 w 1944546"/>
              <a:gd name="connsiteY3" fmla="*/ 972273 h 1944546"/>
              <a:gd name="connsiteX4" fmla="*/ 972273 w 1944546"/>
              <a:gd name="connsiteY4" fmla="*/ 0 h 194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546" h="1944546">
                <a:moveTo>
                  <a:pt x="972273" y="0"/>
                </a:moveTo>
                <a:cubicBezTo>
                  <a:pt x="1509245" y="0"/>
                  <a:pt x="1944546" y="435301"/>
                  <a:pt x="1944546" y="972273"/>
                </a:cubicBezTo>
                <a:cubicBezTo>
                  <a:pt x="1944546" y="1509245"/>
                  <a:pt x="1509245" y="1944546"/>
                  <a:pt x="972273" y="1944546"/>
                </a:cubicBezTo>
                <a:cubicBezTo>
                  <a:pt x="435301" y="1944546"/>
                  <a:pt x="0" y="1509245"/>
                  <a:pt x="0" y="972273"/>
                </a:cubicBezTo>
                <a:cubicBezTo>
                  <a:pt x="0" y="435301"/>
                  <a:pt x="435301" y="0"/>
                  <a:pt x="9722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5"/>
          </p:nvPr>
        </p:nvSpPr>
        <p:spPr>
          <a:xfrm>
            <a:off x="6607435" y="1730938"/>
            <a:ext cx="1944546" cy="1944546"/>
          </a:xfrm>
          <a:custGeom>
            <a:avLst/>
            <a:gdLst>
              <a:gd name="connsiteX0" fmla="*/ 972273 w 1944546"/>
              <a:gd name="connsiteY0" fmla="*/ 0 h 1944546"/>
              <a:gd name="connsiteX1" fmla="*/ 1944546 w 1944546"/>
              <a:gd name="connsiteY1" fmla="*/ 972273 h 1944546"/>
              <a:gd name="connsiteX2" fmla="*/ 972273 w 1944546"/>
              <a:gd name="connsiteY2" fmla="*/ 1944546 h 1944546"/>
              <a:gd name="connsiteX3" fmla="*/ 0 w 1944546"/>
              <a:gd name="connsiteY3" fmla="*/ 972273 h 1944546"/>
              <a:gd name="connsiteX4" fmla="*/ 972273 w 1944546"/>
              <a:gd name="connsiteY4" fmla="*/ 0 h 194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546" h="1944546">
                <a:moveTo>
                  <a:pt x="972273" y="0"/>
                </a:moveTo>
                <a:cubicBezTo>
                  <a:pt x="1509245" y="0"/>
                  <a:pt x="1944546" y="435301"/>
                  <a:pt x="1944546" y="972273"/>
                </a:cubicBezTo>
                <a:cubicBezTo>
                  <a:pt x="1944546" y="1509245"/>
                  <a:pt x="1509245" y="1944546"/>
                  <a:pt x="972273" y="1944546"/>
                </a:cubicBezTo>
                <a:cubicBezTo>
                  <a:pt x="435301" y="1944546"/>
                  <a:pt x="0" y="1509245"/>
                  <a:pt x="0" y="972273"/>
                </a:cubicBezTo>
                <a:cubicBezTo>
                  <a:pt x="0" y="435301"/>
                  <a:pt x="435301" y="0"/>
                  <a:pt x="9722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6"/>
          </p:nvPr>
        </p:nvSpPr>
        <p:spPr>
          <a:xfrm>
            <a:off x="9563995" y="1730938"/>
            <a:ext cx="1944546" cy="1944546"/>
          </a:xfrm>
          <a:custGeom>
            <a:avLst/>
            <a:gdLst>
              <a:gd name="connsiteX0" fmla="*/ 972273 w 1944546"/>
              <a:gd name="connsiteY0" fmla="*/ 0 h 1944546"/>
              <a:gd name="connsiteX1" fmla="*/ 1944546 w 1944546"/>
              <a:gd name="connsiteY1" fmla="*/ 972273 h 1944546"/>
              <a:gd name="connsiteX2" fmla="*/ 972273 w 1944546"/>
              <a:gd name="connsiteY2" fmla="*/ 1944546 h 1944546"/>
              <a:gd name="connsiteX3" fmla="*/ 0 w 1944546"/>
              <a:gd name="connsiteY3" fmla="*/ 972273 h 1944546"/>
              <a:gd name="connsiteX4" fmla="*/ 972273 w 1944546"/>
              <a:gd name="connsiteY4" fmla="*/ 0 h 194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546" h="1944546">
                <a:moveTo>
                  <a:pt x="972273" y="0"/>
                </a:moveTo>
                <a:cubicBezTo>
                  <a:pt x="1509245" y="0"/>
                  <a:pt x="1944546" y="435301"/>
                  <a:pt x="1944546" y="972273"/>
                </a:cubicBezTo>
                <a:cubicBezTo>
                  <a:pt x="1944546" y="1509245"/>
                  <a:pt x="1509245" y="1944546"/>
                  <a:pt x="972273" y="1944546"/>
                </a:cubicBezTo>
                <a:cubicBezTo>
                  <a:pt x="435301" y="1944546"/>
                  <a:pt x="0" y="1509245"/>
                  <a:pt x="0" y="972273"/>
                </a:cubicBezTo>
                <a:cubicBezTo>
                  <a:pt x="0" y="435301"/>
                  <a:pt x="435301" y="0"/>
                  <a:pt x="9722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5C295C-0316-4600-9AE2-E50B89CAA8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2B3EE-BC5B-4C3C-84ED-3B14AEB2A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44708" y="908050"/>
            <a:ext cx="1622424" cy="1622424"/>
          </a:xfrm>
          <a:custGeom>
            <a:avLst/>
            <a:gdLst>
              <a:gd name="connsiteX0" fmla="*/ 0 w 1622424"/>
              <a:gd name="connsiteY0" fmla="*/ 0 h 1622424"/>
              <a:gd name="connsiteX1" fmla="*/ 1622424 w 1622424"/>
              <a:gd name="connsiteY1" fmla="*/ 0 h 1622424"/>
              <a:gd name="connsiteX2" fmla="*/ 1622424 w 1622424"/>
              <a:gd name="connsiteY2" fmla="*/ 1622424 h 1622424"/>
              <a:gd name="connsiteX3" fmla="*/ 0 w 1622424"/>
              <a:gd name="connsiteY3" fmla="*/ 1622424 h 16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424" h="1622424">
                <a:moveTo>
                  <a:pt x="0" y="0"/>
                </a:moveTo>
                <a:lnTo>
                  <a:pt x="1622424" y="0"/>
                </a:lnTo>
                <a:lnTo>
                  <a:pt x="1622424" y="1622424"/>
                </a:lnTo>
                <a:lnTo>
                  <a:pt x="0" y="16224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5284787" y="908050"/>
            <a:ext cx="1622424" cy="1622424"/>
          </a:xfrm>
          <a:custGeom>
            <a:avLst/>
            <a:gdLst>
              <a:gd name="connsiteX0" fmla="*/ 0 w 1622424"/>
              <a:gd name="connsiteY0" fmla="*/ 0 h 1622424"/>
              <a:gd name="connsiteX1" fmla="*/ 1622424 w 1622424"/>
              <a:gd name="connsiteY1" fmla="*/ 0 h 1622424"/>
              <a:gd name="connsiteX2" fmla="*/ 1622424 w 1622424"/>
              <a:gd name="connsiteY2" fmla="*/ 1622424 h 1622424"/>
              <a:gd name="connsiteX3" fmla="*/ 0 w 1622424"/>
              <a:gd name="connsiteY3" fmla="*/ 1622424 h 16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424" h="1622424">
                <a:moveTo>
                  <a:pt x="0" y="0"/>
                </a:moveTo>
                <a:lnTo>
                  <a:pt x="1622424" y="0"/>
                </a:lnTo>
                <a:lnTo>
                  <a:pt x="1622424" y="1622424"/>
                </a:lnTo>
                <a:lnTo>
                  <a:pt x="0" y="16224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9724866" y="908050"/>
            <a:ext cx="1622424" cy="1622424"/>
          </a:xfrm>
          <a:custGeom>
            <a:avLst/>
            <a:gdLst>
              <a:gd name="connsiteX0" fmla="*/ 0 w 1622424"/>
              <a:gd name="connsiteY0" fmla="*/ 0 h 1622424"/>
              <a:gd name="connsiteX1" fmla="*/ 1622424 w 1622424"/>
              <a:gd name="connsiteY1" fmla="*/ 0 h 1622424"/>
              <a:gd name="connsiteX2" fmla="*/ 1622424 w 1622424"/>
              <a:gd name="connsiteY2" fmla="*/ 1622424 h 1622424"/>
              <a:gd name="connsiteX3" fmla="*/ 0 w 1622424"/>
              <a:gd name="connsiteY3" fmla="*/ 1622424 h 16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424" h="1622424">
                <a:moveTo>
                  <a:pt x="0" y="0"/>
                </a:moveTo>
                <a:lnTo>
                  <a:pt x="1622424" y="0"/>
                </a:lnTo>
                <a:lnTo>
                  <a:pt x="1622424" y="1622424"/>
                </a:lnTo>
                <a:lnTo>
                  <a:pt x="0" y="16224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2687-28A3-48CB-BF9B-D32F3C6405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186-00F4-4966-8255-699049442A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2687-28A3-48CB-BF9B-D32F3C6405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186-00F4-4966-8255-699049442A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2687-28A3-48CB-BF9B-D32F3C6405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186-00F4-4966-8255-699049442A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2687-28A3-48CB-BF9B-D32F3C6405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186-00F4-4966-8255-699049442A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2687-28A3-48CB-BF9B-D32F3C6405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186-00F4-4966-8255-699049442A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2687-28A3-48CB-BF9B-D32F3C6405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186-00F4-4966-8255-699049442A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2687-28A3-48CB-BF9B-D32F3C6405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186-00F4-4966-8255-699049442A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2687-28A3-48CB-BF9B-D32F3C6405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186-00F4-4966-8255-699049442A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457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72687-28A3-48CB-BF9B-D32F3C6405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FC186-00F4-4966-8255-699049442A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7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4438890" y="5092550"/>
            <a:ext cx="3919958" cy="3919958"/>
          </a:xfrm>
          <a:prstGeom prst="ellipse">
            <a:avLst/>
          </a:prstGeom>
          <a:noFill/>
          <a:ln>
            <a:solidFill>
              <a:srgbClr val="EAD2BD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-1052559" y="1950055"/>
            <a:ext cx="3368232" cy="3368232"/>
          </a:xfrm>
          <a:prstGeom prst="ellipse">
            <a:avLst/>
          </a:prstGeom>
          <a:noFill/>
          <a:ln>
            <a:solidFill>
              <a:srgbClr val="EAD2BD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836930" y="-1782941"/>
            <a:ext cx="2503986" cy="2503986"/>
          </a:xfrm>
          <a:prstGeom prst="ellipse">
            <a:avLst/>
          </a:prstGeom>
          <a:noFill/>
          <a:ln>
            <a:solidFill>
              <a:srgbClr val="EAD2BD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618069" y="-329876"/>
            <a:ext cx="7187876" cy="7187876"/>
          </a:xfrm>
          <a:prstGeom prst="ellipse">
            <a:avLst/>
          </a:prstGeom>
          <a:noFill/>
          <a:ln>
            <a:solidFill>
              <a:srgbClr val="EAD2BD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104708" y="-2084308"/>
            <a:ext cx="4701652" cy="4701652"/>
          </a:xfrm>
          <a:prstGeom prst="ellipse">
            <a:avLst/>
          </a:prstGeom>
          <a:noFill/>
          <a:ln>
            <a:solidFill>
              <a:srgbClr val="EAD2BD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45691" y="5732067"/>
            <a:ext cx="2366244" cy="2366244"/>
          </a:xfrm>
          <a:prstGeom prst="ellipse">
            <a:avLst/>
          </a:prstGeom>
          <a:noFill/>
          <a:ln>
            <a:solidFill>
              <a:srgbClr val="EAD2BD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28725" y="1739293"/>
            <a:ext cx="115345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EAD2BD"/>
                </a:solidFill>
                <a:effectLst/>
                <a:uLnTx/>
                <a:uFillTx/>
                <a:latin typeface="+mj-lt"/>
                <a:ea typeface="KaiTi"/>
                <a:cs typeface="+mn-cs"/>
              </a:rPr>
              <a:t>일본</a:t>
            </a:r>
            <a:r>
              <a:rPr kumimoji="0" lang="en-US" altLang="ko-KR" sz="8800" b="0" i="0" u="none" strike="noStrike" kern="1200" cap="none" spc="0" normalizeH="0" baseline="0" noProof="0" dirty="0">
                <a:ln>
                  <a:noFill/>
                </a:ln>
                <a:solidFill>
                  <a:srgbClr val="EAD2BD"/>
                </a:solidFill>
                <a:effectLst/>
                <a:uLnTx/>
                <a:uFillTx/>
                <a:latin typeface="+mj-lt"/>
                <a:ea typeface="KaiTi"/>
                <a:cs typeface="+mn-cs"/>
              </a:rPr>
              <a:t> </a:t>
            </a: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AD2BD"/>
                </a:solidFill>
                <a:effectLst/>
                <a:uLnTx/>
                <a:uFillTx/>
                <a:latin typeface="+mj-lt"/>
                <a:ea typeface="KaiTi"/>
                <a:cs typeface="+mn-cs"/>
              </a:rPr>
              <a:t>애니메이션</a:t>
            </a:r>
            <a:r>
              <a:rPr kumimoji="0" lang="en-US" altLang="ko-KR" sz="8800" b="0" i="0" u="none" strike="noStrike" kern="1200" cap="none" spc="0" normalizeH="0" baseline="0" noProof="0" dirty="0">
                <a:ln>
                  <a:noFill/>
                </a:ln>
                <a:solidFill>
                  <a:srgbClr val="EAD2BD"/>
                </a:solidFill>
                <a:effectLst/>
                <a:uLnTx/>
                <a:uFillTx/>
                <a:latin typeface="+mj-lt"/>
                <a:ea typeface="KaiTi"/>
                <a:cs typeface="+mn-cs"/>
              </a:rPr>
              <a:t> </a:t>
            </a: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AD2BD"/>
                </a:solidFill>
                <a:effectLst/>
                <a:uLnTx/>
                <a:uFillTx/>
                <a:latin typeface="+mj-lt"/>
                <a:ea typeface="KaiTi"/>
                <a:cs typeface="+mn-cs"/>
              </a:rPr>
              <a:t>문화</a:t>
            </a:r>
            <a:endParaRPr kumimoji="0" lang="ko-KR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EAD2BD"/>
              </a:solidFill>
              <a:effectLst/>
              <a:uLnTx/>
              <a:uFillTx/>
              <a:latin typeface="+mj-lt"/>
              <a:ea typeface="KaiTi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" y="3184262"/>
            <a:ext cx="860535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charset="0"/>
                <a:ea typeface="等线" charset="0"/>
                <a:cs typeface="+mn-cs"/>
              </a:rPr>
              <a:t>학번</a:t>
            </a:r>
            <a:r>
              <a:rPr kumimoji="0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Light"/>
                <a:ea typeface="KaiTi"/>
                <a:cs typeface="+mn-cs"/>
              </a:rPr>
              <a:t>-22141292</a:t>
            </a:r>
            <a:endParaRPr kumimoji="0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Light"/>
              <a:ea typeface="KaiTi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05000" y="4902200"/>
            <a:ext cx="4500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en-US" sz="4800">
                <a:solidFill>
                  <a:schemeClr val="bg1"/>
                </a:solidFill>
                <a:ea typeface="等线" charset="0"/>
                <a:cs typeface="+mn-lt"/>
              </a:rPr>
              <a:t>이름</a:t>
            </a:r>
            <a:r>
              <a:rPr lang="en-US" altLang="ko-KR" sz="4800">
                <a:solidFill>
                  <a:schemeClr val="bg1"/>
                </a:solidFill>
                <a:ea typeface="等线" charset="0"/>
                <a:cs typeface="+mn-lt"/>
              </a:rPr>
              <a:t>-</a:t>
            </a:r>
            <a:r>
              <a:rPr lang="ko-KR" altLang="en-US" sz="4800">
                <a:solidFill>
                  <a:schemeClr val="bg1"/>
                </a:solidFill>
                <a:ea typeface="等线" charset="0"/>
                <a:cs typeface="+mn-lt"/>
              </a:rPr>
              <a:t>판커신</a:t>
            </a:r>
            <a:endParaRPr lang="ko-KR" altLang="en-US" sz="4800">
              <a:solidFill>
                <a:schemeClr val="bg1"/>
              </a:solidFill>
              <a:ea typeface="等线" charset="0"/>
              <a:cs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chatIMG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" y="300355"/>
            <a:ext cx="4455160" cy="59715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67045" y="662305"/>
            <a:ext cx="6128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鳥山 明（とりやま あきら</a:t>
            </a:r>
            <a:r>
              <a:rPr lang="en-US" altLang="zh-CN" sz="2400" b="1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,</a:t>
            </a:r>
            <a:r>
              <a:rPr lang="zh-CN" altLang="en-US" sz="2400" b="1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Toriyama Akira）</a:t>
            </a:r>
            <a:endParaRPr lang="zh-CN" altLang="en-US" sz="2400" b="1">
              <a:solidFill>
                <a:schemeClr val="accent2">
                  <a:lumMod val="60000"/>
                  <a:lumOff val="4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57265" y="1465580"/>
            <a:ext cx="458406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chemeClr val="accent2">
                    <a:lumMod val="20000"/>
                    <a:lumOff val="80000"/>
                  </a:schemeClr>
                </a:solidFill>
                <a:latin typeface="等线" charset="0"/>
                <a:ea typeface="等线" charset="0"/>
                <a:cs typeface="等线" charset="0"/>
              </a:rPr>
              <a:t>1955년 4월 5일 일본 아이치 현에서 태어났지만, 출세작 「 아라레 」와 대표작 「 드래곤볼 」은 전 세계적으로 큰 인기를 얻었고, 특히 「 드래곤볼 」은 2억 4000만 부를 훨씬 넘는 판매고를 기록하며 큰 인기를 끌었다 (2016년).그는 자타가 공인하는 현재 일본 만화의 수석대표로,고 데쓰카 오사무 스님 이후 일본 만화계에서 가장 영향력 있는 인물로 일본 대중들에게 불린다.</a:t>
            </a:r>
            <a:endParaRPr lang="zh-CN" altLang="en-US" sz="2400">
              <a:solidFill>
                <a:schemeClr val="accent2">
                  <a:lumMod val="20000"/>
                  <a:lumOff val="8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chatIMG1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025" y="254635"/>
            <a:ext cx="4215765" cy="63493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07990" y="409575"/>
            <a:ext cx="6335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宫崎骏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 </a:t>
            </a:r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みやざき はやお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 </a:t>
            </a:r>
            <a:r>
              <a:rPr lang="ko-KR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미야자키</a:t>
            </a:r>
            <a:r>
              <a:rPr lang="en-US" altLang="ko-KR" sz="24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 </a:t>
            </a:r>
            <a:r>
              <a:rPr lang="ko-KR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하야요</a:t>
            </a:r>
            <a:endParaRPr lang="ko-KR" altLang="en-US" sz="2400">
              <a:solidFill>
                <a:schemeClr val="accent2">
                  <a:lumMod val="60000"/>
                  <a:lumOff val="4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45175" y="972820"/>
            <a:ext cx="514794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chemeClr val="accent2">
                    <a:lumMod val="20000"/>
                    <a:lumOff val="80000"/>
                  </a:schemeClr>
                </a:solidFill>
              </a:rPr>
              <a:t>도쿄도 분쿄에서 1941년 1월 5일 출생. 미야자키 하야오의 애니메이션은 디즈니, 드림웍스와 함께 세계를 나눌 수 있는 중요한 동양 파워이다. 대표작 「 천공의 성 」, 「 센과 치히로의 행방 」, 「 바람이 분다 」 등이 있는데,이 중 「 바람이 분다 」는 미야자키 하야오의 마지막 장편 작품이 될 것이다.미야자키 하야오는 일본 애니메이션계의 전설이라고 할수 있다. 그가 없다면 일본 애니메이션 사업은 크게 뒤떨어질것이다.그는 애니메이션을 인문적높이에로 끌어올린 첫 사상가인 동시에 일본 3대 만화가중에서 선인들의 위업을 이어받아 앞날을 개척해나가는 정신적지주이기도하다.미야자끼 하야오는 데쓰카이사이 거인의 그림자를 깨뜨리는 동시에 자신의 의연한 성격과 영원히 타협하지 않는 분투로 후대의 애니메이터들에게 본보기를 보여주었다</a:t>
            </a:r>
            <a:r>
              <a:rPr lang="en-US" altLang="zh-CN" sz="200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US" altLang="zh-CN" sz="200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WechatIMG204"/>
          <p:cNvPicPr>
            <a:picLocks noChangeAspect="1"/>
          </p:cNvPicPr>
          <p:nvPr/>
        </p:nvPicPr>
        <p:blipFill>
          <a:blip r:embed="rId1"/>
          <a:srcRect t="2822" r="1409" b="4827"/>
          <a:stretch>
            <a:fillRect/>
          </a:stretch>
        </p:blipFill>
        <p:spPr>
          <a:xfrm>
            <a:off x="441325" y="452755"/>
            <a:ext cx="7678420" cy="40938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786495" y="563880"/>
            <a:ext cx="295719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1">
                    <a:lumMod val="85000"/>
                  </a:schemeClr>
                </a:solidFill>
              </a:rPr>
              <a:t>미야자키 하야오 애니메이션은 대부분 단순하고 생생한 생명력의 느낌을 준다.언제나 어려울 때 희망의 빛을 보고나 자신의 노력으로 한 걸음 한 걸음 탈바꿈하며 성장하는 것이다.대부분 적극적인 생활 태도를 체현하다.진실, 꿈, 사랑, 희망, 강인함, 순수함이 절실하게 느껴집니다.그의 애니메이션을 보노라면 언제나 어떤 느낌이 마음속에 응집되여 곧 밖으로 나가고 싶어진다.그러나 마지막에는 또 그런 평온하고 조용한 아름다움 속에서 천천히 평온으로 녹아든다</a:t>
            </a:r>
            <a:r>
              <a:rPr lang="en-US" altLang="zh-CN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altLang="zh-CN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图片 4" descr="WechatIMG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520" y="4720590"/>
            <a:ext cx="1800000" cy="1800000"/>
          </a:xfrm>
          <a:prstGeom prst="rect">
            <a:avLst/>
          </a:prstGeom>
        </p:spPr>
      </p:pic>
      <p:pic>
        <p:nvPicPr>
          <p:cNvPr id="6" name="图片 5" descr="WechatIMG2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55" y="4719955"/>
            <a:ext cx="5212080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11845" y="1530734"/>
            <a:ext cx="3540331" cy="3796532"/>
            <a:chOff x="7511845" y="1530734"/>
            <a:chExt cx="3540331" cy="3796532"/>
          </a:xfrm>
        </p:grpSpPr>
        <p:grpSp>
          <p:nvGrpSpPr>
            <p:cNvPr id="29" name="组合 28"/>
            <p:cNvGrpSpPr/>
            <p:nvPr/>
          </p:nvGrpSpPr>
          <p:grpSpPr>
            <a:xfrm>
              <a:off x="7653656" y="2341607"/>
              <a:ext cx="3398520" cy="2265045"/>
              <a:chOff x="7480834" y="1390050"/>
              <a:chExt cx="3398520" cy="2265045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870146" y="2826232"/>
                <a:ext cx="2477367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400" dirty="0">
                  <a:solidFill>
                    <a:srgbClr val="EAD2B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480834" y="3286795"/>
                <a:ext cx="339852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zh-CN" dirty="0">
                    <a:solidFill>
                      <a:srgbClr val="EAD2BD"/>
                    </a:solidFill>
                    <a:latin typeface="+mn-ea"/>
                  </a:rPr>
                  <a:t>일본</a:t>
                </a:r>
                <a:r>
                  <a:rPr lang="en-US" altLang="ko-KR" dirty="0">
                    <a:solidFill>
                      <a:srgbClr val="EAD2BD"/>
                    </a:solidFill>
                    <a:latin typeface="+mn-ea"/>
                  </a:rPr>
                  <a:t> </a:t>
                </a:r>
                <a:r>
                  <a:rPr lang="ko-KR" altLang="en-US" dirty="0">
                    <a:solidFill>
                      <a:srgbClr val="EAD2BD"/>
                    </a:solidFill>
                    <a:latin typeface="+mn-ea"/>
                  </a:rPr>
                  <a:t>애니메이션의</a:t>
                </a:r>
                <a:r>
                  <a:rPr lang="en-US" altLang="ko-KR" dirty="0">
                    <a:solidFill>
                      <a:srgbClr val="EAD2BD"/>
                    </a:solidFill>
                    <a:latin typeface="+mn-ea"/>
                  </a:rPr>
                  <a:t> </a:t>
                </a:r>
                <a:r>
                  <a:rPr lang="ko-KR" altLang="en-US" dirty="0">
                    <a:solidFill>
                      <a:srgbClr val="EAD2BD"/>
                    </a:solidFill>
                    <a:latin typeface="+mn-ea"/>
                  </a:rPr>
                  <a:t>대표</a:t>
                </a:r>
                <a:r>
                  <a:rPr lang="en-US" altLang="ko-KR" dirty="0">
                    <a:solidFill>
                      <a:srgbClr val="EAD2BD"/>
                    </a:solidFill>
                    <a:latin typeface="+mn-ea"/>
                  </a:rPr>
                  <a:t> </a:t>
                </a:r>
                <a:r>
                  <a:rPr lang="ko-KR" altLang="en-US" dirty="0">
                    <a:solidFill>
                      <a:srgbClr val="EAD2BD"/>
                    </a:solidFill>
                    <a:latin typeface="+mn-ea"/>
                  </a:rPr>
                  <a:t>작품</a:t>
                </a:r>
                <a:r>
                  <a:rPr lang="en-US" altLang="ko-KR" dirty="0">
                    <a:solidFill>
                      <a:srgbClr val="EAD2BD"/>
                    </a:solidFill>
                    <a:latin typeface="+mn-ea"/>
                  </a:rPr>
                  <a:t> </a:t>
                </a:r>
                <a:endParaRPr lang="en-US" altLang="ko-KR" dirty="0">
                  <a:solidFill>
                    <a:srgbClr val="EAD2BD"/>
                  </a:solidFill>
                  <a:latin typeface="+mn-ea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8067108" y="1390050"/>
                <a:ext cx="208344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rgbClr val="EAD2BD"/>
                    </a:solidFill>
                    <a:latin typeface="+mj-lt"/>
                  </a:rPr>
                  <a:t>03</a:t>
                </a:r>
                <a:endParaRPr lang="zh-CN" altLang="en-US" sz="9600" dirty="0">
                  <a:solidFill>
                    <a:srgbClr val="EAD2BD"/>
                  </a:solidFill>
                  <a:latin typeface="+mj-lt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7511845" y="1530734"/>
              <a:ext cx="3539613" cy="0"/>
            </a:xfrm>
            <a:prstGeom prst="line">
              <a:avLst/>
            </a:prstGeom>
            <a:ln w="38100">
              <a:solidFill>
                <a:srgbClr val="EAD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7511845" y="5327266"/>
              <a:ext cx="3539613" cy="0"/>
            </a:xfrm>
            <a:prstGeom prst="line">
              <a:avLst/>
            </a:prstGeom>
            <a:ln w="38100">
              <a:solidFill>
                <a:srgbClr val="EAD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WechatIMG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" y="1338580"/>
            <a:ext cx="6726555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echatIMG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0395" y="469900"/>
            <a:ext cx="3851817" cy="59184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3075" y="592455"/>
            <a:ext cx="5313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ko-KR" sz="28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 ドラゴンボール 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  <a:sym typeface="+mn-ea"/>
              </a:rPr>
              <a:t>七龍珠 </a:t>
            </a:r>
            <a:r>
              <a:rPr lang="ko-KR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  <a:sym typeface="+mn-ea"/>
              </a:rPr>
              <a:t>드래곤불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等线" charset="0"/>
              <a:ea typeface="等线" charset="0"/>
              <a:cs typeface="等线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16330" y="1362710"/>
            <a:ext cx="37401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cs typeface="等线" charset="0"/>
              </a:rPr>
              <a:t>[</a:t>
            </a:r>
            <a:r>
              <a:rPr lang="zh-CN" altLang="en-US" sz="240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cs typeface="等线" charset="0"/>
              </a:rPr>
              <a:t>드래곤볼</a:t>
            </a:r>
            <a:r>
              <a:rPr lang="en-US" altLang="zh-CN" sz="240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cs typeface="等线" charset="0"/>
              </a:rPr>
              <a:t>] </a:t>
            </a:r>
            <a:r>
              <a:rPr lang="zh-CN" altLang="en-US" sz="240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cs typeface="等线" charset="0"/>
              </a:rPr>
              <a:t>일본어</a:t>
            </a:r>
            <a:r>
              <a:rPr lang="en-US" altLang="zh-CN" sz="240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cs typeface="等线" charset="0"/>
              </a:rPr>
              <a:t>:[</a:t>
            </a:r>
            <a:r>
              <a:rPr lang="zh-CN" altLang="en-US" sz="240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cs typeface="等线" charset="0"/>
              </a:rPr>
              <a:t>ドラゴンボール</a:t>
            </a:r>
            <a:r>
              <a:rPr lang="en-US" altLang="zh-CN" sz="240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cs typeface="等线" charset="0"/>
              </a:rPr>
              <a:t>].</a:t>
            </a:r>
            <a:r>
              <a:rPr lang="zh-CN" altLang="en-US" sz="240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cs typeface="等线" charset="0"/>
              </a:rPr>
              <a:t>일본의 인기만화는 일본의 저명한 만화가 도리야마 아키라의 인기작이다.'드래곤볼'은 현재 전 세계 단행본 판매 최고 기록 보유자다. 세계 60여 개국 (33개 언어)에서 각색돼 방영되고 있다. 지금까지 다른 어떤 만화에도 필적하지 않는 기록이다.</a:t>
            </a:r>
            <a:endParaRPr lang="zh-CN" altLang="en-US" sz="2400">
              <a:solidFill>
                <a:schemeClr val="accent2">
                  <a:lumMod val="40000"/>
                  <a:lumOff val="6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chatIMG1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235" y="549275"/>
            <a:ext cx="3601818" cy="576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22365" y="836295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ko-KR" altLang="zh-CN" sz="28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ワンピース</a:t>
            </a:r>
            <a:r>
              <a:rPr lang="en-US" altLang="ko-KR" sz="28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 </a:t>
            </a:r>
            <a:r>
              <a:rPr lang="ko-KR" altLang="zh-CN" sz="28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海賊王</a:t>
            </a:r>
            <a:r>
              <a:rPr lang="en-US" altLang="ko-KR" sz="28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 </a:t>
            </a:r>
            <a:r>
              <a:rPr lang="ko-KR" alt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해적왕</a:t>
            </a:r>
            <a:endParaRPr lang="ko-KR" altLang="en-US" sz="2800">
              <a:solidFill>
                <a:schemeClr val="accent2">
                  <a:lumMod val="60000"/>
                  <a:lumOff val="4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51270" y="1646555"/>
            <a:ext cx="419227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zh-CN" sz="2400">
                <a:solidFill>
                  <a:schemeClr val="accent2">
                    <a:lumMod val="40000"/>
                    <a:lumOff val="60000"/>
                  </a:schemeClr>
                </a:solidFill>
              </a:rPr>
              <a:t>오다 에이이치로가 주간 소년 점프에 연재한 인기 만화다.전설에서 해적 왕'고르 d 로저는 죽기 전에 그 가 남 긴 재산을 가 진 말, 명성, 힘 세계 제1의 보물'one piece'10년 후, 몽 그 d 루 페이를 실현 하기 위해 그를 구하 려로 자르다 4 황'Hong'발'샹 스의 약속 바다로 머나 먼 길에서 뜻을 같이하는 파트너를 찾고 함께 위대 한 항로에 들어가"해적왕"이 되는 것.</a:t>
            </a:r>
            <a:endParaRPr lang="ko-KR" altLang="zh-CN" sz="24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chatIMG1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" y="436245"/>
            <a:ext cx="3661826" cy="576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28690" y="918210"/>
            <a:ext cx="51168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スラムダンク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 灌籃高手 SLAM DUNK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46850" y="1677670"/>
            <a:ext cx="393255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zh-CN" sz="2400">
                <a:solidFill>
                  <a:schemeClr val="accent2">
                    <a:lumMod val="40000"/>
                    <a:lumOff val="60000"/>
                  </a:schemeClr>
                </a:solidFill>
              </a:rPr>
              <a:t>일본 만화가 이노우에 구오히코는 고등학교 농구를 소재로 한 고무적인 만화 및 애니메이션을 창작하였다.일찍이 일본 스포츠 만화의 최고봉으로 평가되었다.텔레비전 애니메이션 방영 기간 동안 청소년들 사이에 농구 붐이 일었고, 사쿠라, 류카와 같은 캐릭터들은 많은 젊은이들의 우상이 되었다.</a:t>
            </a:r>
            <a:endParaRPr lang="ko-KR" altLang="zh-CN" sz="24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WechatIMG1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865" y="548640"/>
            <a:ext cx="3628363" cy="576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15990" y="711200"/>
            <a:ext cx="4760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ポケモン</a:t>
            </a:r>
            <a:r>
              <a:rPr lang="en-US" altLang="zh-CN" sz="28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 神奇寶貝 pokemon</a:t>
            </a:r>
            <a:endParaRPr lang="en-US" altLang="zh-CN" sz="2800">
              <a:solidFill>
                <a:schemeClr val="accent2">
                  <a:lumMod val="60000"/>
                  <a:lumOff val="4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67755" y="1659890"/>
            <a:ext cx="460883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chemeClr val="accent2">
                    <a:lumMod val="40000"/>
                    <a:lumOff val="60000"/>
                  </a:schemeClr>
                </a:solidFill>
              </a:rPr>
              <a:t>게임 시리즈, 만화, 책, 대전 카드 및 주변 상품들, 그리고 도쿄 tv와 함께 tv 애니메이션과 매년 극장판 애니메이션 영화를 출시하였으며, 1996년에는 미국 및 세계 각지로 진출하였다 (종교적 이유로 진출하지 못한 몇몇 지역을 제외하고).피카츄는 이미 전 세계 수십개국에 성공적으로 진출하여 세계적인 캐릭터와 일본의 국민 애니메이션으로 자리 잡았다.피카츄가 너무 귀여워요</a:t>
            </a:r>
            <a:r>
              <a:rPr lang="en-US" altLang="zh-CN" sz="240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altLang="zh-CN" sz="24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图片 4" descr="WechatIMG1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665" y="5462905"/>
            <a:ext cx="720000" cy="720000"/>
          </a:xfrm>
          <a:prstGeom prst="rect">
            <a:avLst/>
          </a:prstGeom>
        </p:spPr>
      </p:pic>
      <p:pic>
        <p:nvPicPr>
          <p:cNvPr id="6" name="图片 5" descr="WechatIMG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50" y="1111250"/>
            <a:ext cx="72000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11845" y="1530734"/>
            <a:ext cx="3539613" cy="3796532"/>
            <a:chOff x="7511845" y="1530734"/>
            <a:chExt cx="3539613" cy="3796532"/>
          </a:xfrm>
        </p:grpSpPr>
        <p:grpSp>
          <p:nvGrpSpPr>
            <p:cNvPr id="29" name="组合 28"/>
            <p:cNvGrpSpPr/>
            <p:nvPr/>
          </p:nvGrpSpPr>
          <p:grpSpPr>
            <a:xfrm>
              <a:off x="8042968" y="2341607"/>
              <a:ext cx="2477367" cy="1896150"/>
              <a:chOff x="7870146" y="1390050"/>
              <a:chExt cx="2477367" cy="189615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870146" y="2826232"/>
                <a:ext cx="2477367" cy="45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400" dirty="0">
                  <a:solidFill>
                    <a:srgbClr val="EAD2B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8067108" y="1390050"/>
                <a:ext cx="208344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rgbClr val="EAD2BD"/>
                    </a:solidFill>
                    <a:latin typeface="+mj-lt"/>
                  </a:rPr>
                  <a:t>04</a:t>
                </a:r>
                <a:endParaRPr lang="zh-CN" altLang="en-US" sz="9600" dirty="0">
                  <a:solidFill>
                    <a:srgbClr val="EAD2BD"/>
                  </a:solidFill>
                  <a:latin typeface="+mj-lt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7511845" y="1530734"/>
              <a:ext cx="3539613" cy="0"/>
            </a:xfrm>
            <a:prstGeom prst="line">
              <a:avLst/>
            </a:prstGeom>
            <a:ln w="38100">
              <a:solidFill>
                <a:srgbClr val="EAD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7511845" y="5327266"/>
              <a:ext cx="3539613" cy="0"/>
            </a:xfrm>
            <a:prstGeom prst="line">
              <a:avLst/>
            </a:prstGeom>
            <a:ln w="38100">
              <a:solidFill>
                <a:srgbClr val="EAD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7512050" y="4265930"/>
            <a:ext cx="348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ko-KR" altLang="en-US" sz="2000" dirty="0">
                <a:solidFill>
                  <a:schemeClr val="bg1"/>
                </a:solidFill>
                <a:latin typeface="等线" charset="0"/>
                <a:ea typeface="等线" charset="0"/>
                <a:sym typeface="+mn-ea"/>
              </a:rPr>
              <a:t>일본</a:t>
            </a:r>
            <a:r>
              <a:rPr lang="en-US" altLang="ko-KR" sz="2000" dirty="0">
                <a:solidFill>
                  <a:schemeClr val="bg1"/>
                </a:solidFill>
                <a:latin typeface="等线" charset="0"/>
                <a:ea typeface="等线" charset="0"/>
                <a:sym typeface="+mn-ea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等线" charset="0"/>
                <a:ea typeface="等线" charset="0"/>
                <a:sym typeface="+mn-ea"/>
              </a:rPr>
              <a:t>애니메이션 감상</a:t>
            </a:r>
            <a:r>
              <a:rPr lang="en-US" altLang="ko-KR" sz="2000" dirty="0">
                <a:solidFill>
                  <a:schemeClr val="bg1"/>
                </a:solidFill>
                <a:latin typeface="等线" charset="0"/>
                <a:ea typeface="等线" charset="0"/>
                <a:sym typeface="+mn-ea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等线" charset="0"/>
                <a:ea typeface="等线" charset="0"/>
                <a:sym typeface="+mn-ea"/>
              </a:rPr>
              <a:t>후감</a:t>
            </a:r>
            <a:r>
              <a:rPr lang="en-US" altLang="ko-KR" sz="2000" dirty="0">
                <a:solidFill>
                  <a:schemeClr val="bg1"/>
                </a:solidFill>
                <a:latin typeface="等线" charset="0"/>
                <a:ea typeface="等线" charset="0"/>
                <a:sym typeface="+mn-ea"/>
              </a:rPr>
              <a:t> </a:t>
            </a:r>
            <a:endParaRPr lang="ko-KR" altLang="en-US" sz="2000" dirty="0">
              <a:solidFill>
                <a:schemeClr val="bg1"/>
              </a:solidFill>
              <a:latin typeface="等线" charset="0"/>
              <a:ea typeface="等线" charset="0"/>
            </a:endParaRPr>
          </a:p>
          <a:p>
            <a:endParaRPr lang="ko-KR" altLang="en-US" sz="2000" dirty="0">
              <a:solidFill>
                <a:schemeClr val="bg1"/>
              </a:solidFill>
              <a:latin typeface="等线" charset="0"/>
              <a:ea typeface="等线" charset="0"/>
            </a:endParaRPr>
          </a:p>
        </p:txBody>
      </p:sp>
      <p:pic>
        <p:nvPicPr>
          <p:cNvPr id="2" name="图片 1" descr="WechatIMG2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9645" y="365760"/>
            <a:ext cx="4055637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229485" y="669925"/>
            <a:ext cx="6812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36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 센과 치히로의 행방</a:t>
            </a:r>
            <a:r>
              <a:rPr lang="en-US" altLang="zh-CN" sz="36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 </a:t>
            </a:r>
            <a:r>
              <a:rPr lang="zh-CN" altLang="en-US" sz="3600">
                <a:solidFill>
                  <a:schemeClr val="accent2">
                    <a:lumMod val="60000"/>
                    <a:lumOff val="40000"/>
                  </a:schemeClr>
                </a:solidFill>
                <a:latin typeface="等线" charset="0"/>
                <a:ea typeface="等线" charset="0"/>
                <a:cs typeface="等线" charset="0"/>
              </a:rPr>
              <a:t>감상 후감</a:t>
            </a:r>
            <a:endParaRPr lang="zh-CN" altLang="en-US" sz="3600">
              <a:solidFill>
                <a:schemeClr val="accent2">
                  <a:lumMod val="60000"/>
                  <a:lumOff val="4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40765" y="1546225"/>
            <a:ext cx="1010983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accent2">
                    <a:lumMod val="20000"/>
                    <a:lumOff val="80000"/>
                  </a:schemeClr>
                </a:solidFill>
              </a:rPr>
              <a:t>  </a:t>
            </a:r>
            <a:r>
              <a:rPr lang="zh-CN" altLang="en-US" sz="2000">
                <a:solidFill>
                  <a:schemeClr val="accent2">
                    <a:lumMod val="20000"/>
                    <a:lumOff val="80000"/>
                  </a:schemeClr>
                </a:solidFill>
              </a:rPr>
              <a:t>센과 치히로의 행방불명'은 2001년 개봉한 미야자키 하야오 감독의 애니메이션 영화로 개봉 후 호평을 받으며 제75회 아카데미상 장편 애니메이션상을 수상했다.2019년 대륙에서 다시 개봉했는데 극장에서 이 영화를 볼 수 있었던 게 이 시대의 행운이라는 말이 있다.이 영화를 처음 봤을 때 내 마음속에는 많은 감흥이 있었다.나중에 일이 좀 발생하다.다시 보기로 했어요.</a:t>
            </a:r>
            <a:endParaRPr lang="zh-CN" altLang="en-US" sz="200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US" altLang="zh-CN" sz="2000">
                <a:solidFill>
                  <a:schemeClr val="accent2">
                    <a:lumMod val="20000"/>
                    <a:lumOff val="80000"/>
                  </a:schemeClr>
                </a:solidFill>
              </a:rPr>
              <a:t>  </a:t>
            </a:r>
            <a:r>
              <a:rPr lang="zh-CN" altLang="en-US" sz="2000">
                <a:solidFill>
                  <a:schemeClr val="accent2">
                    <a:lumMod val="20000"/>
                    <a:lumOff val="80000"/>
                  </a:schemeClr>
                </a:solidFill>
              </a:rPr>
              <a:t>'센과 센히로의 행방'을 제대로 알 수 있는 사람은 없고, 나이에 따라 이 영화를 다르게 해석할 수도 있다.혹은 여러 해 후에 나는 이 영화 평론을 돌아보면, 그때의 계집애가 견식이 얕았다고 웃을 것이다.그러나 좋은 영화는 원래 인생의 선물이다. 매번 볼 때마다 마치 새로운 블라인드 상자를 여는 것 같다. 당신은 다음 상자에 무엇이 들어있는지 결코 알지 못할 것이다.</a:t>
            </a:r>
            <a:endParaRPr lang="zh-CN" altLang="en-US" sz="200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US" altLang="zh-CN" sz="2000">
                <a:solidFill>
                  <a:schemeClr val="accent2">
                    <a:lumMod val="20000"/>
                    <a:lumOff val="80000"/>
                  </a:schemeClr>
                </a:solidFill>
              </a:rPr>
              <a:t>  이 영화의 배경은 거품경제 시절 일본에서 발생했는데, 미야자키 하야오 할아버지 역시 이 영화를 통해 당시 사람들에게 자신을 잃지 말고 일본이 잃어버린 길로 갈수록 멀어지지 않도록 주의를 주려는 의도였다.영화가 시작되면 지히로의 차가 갈림길에 들어선다는 것은 일본 경제도 변하기 시작했다는 것을 의미한다.치히로의 부모도 그 시절 일본의 거품경제 하에서 어른들을 대표하여 미개척의 길을 질주하며 탐욕의 개척을 일삼았다.</a:t>
            </a:r>
            <a:endParaRPr lang="en-US" altLang="zh-CN" sz="200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 cstate="email"/>
          <a:srcRect l="20829" r="20829"/>
          <a:stretch>
            <a:fillRect/>
          </a:stretch>
        </p:blipFill>
        <p:spPr>
          <a:xfrm>
            <a:off x="0" y="-1"/>
            <a:ext cx="6059488" cy="6924041"/>
          </a:xfrm>
        </p:spPr>
      </p:pic>
      <p:sp>
        <p:nvSpPr>
          <p:cNvPr id="6" name="文本框 5"/>
          <p:cNvSpPr txBox="1"/>
          <p:nvPr/>
        </p:nvSpPr>
        <p:spPr>
          <a:xfrm>
            <a:off x="7474883" y="1988985"/>
            <a:ext cx="497712" cy="461665"/>
          </a:xfrm>
          <a:prstGeom prst="rect">
            <a:avLst/>
          </a:prstGeom>
          <a:noFill/>
          <a:ln w="22225">
            <a:solidFill>
              <a:srgbClr val="EAD2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39455" y="1988820"/>
            <a:ext cx="338201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zh-CN" dirty="0">
                <a:solidFill>
                  <a:schemeClr val="bg1"/>
                </a:solidFill>
                <a:latin typeface="等线" charset="0"/>
                <a:ea typeface="等线" charset="0"/>
              </a:rPr>
              <a:t>일본</a:t>
            </a:r>
            <a:r>
              <a:rPr lang="en-US" altLang="ko-KR" dirty="0">
                <a:solidFill>
                  <a:schemeClr val="bg1"/>
                </a:solidFill>
                <a:latin typeface="等线" charset="0"/>
                <a:ea typeface="等线" charset="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等线" charset="0"/>
                <a:ea typeface="等线" charset="0"/>
              </a:rPr>
              <a:t>애니메이션</a:t>
            </a:r>
            <a:r>
              <a:rPr lang="en-US" altLang="ko-KR" dirty="0">
                <a:solidFill>
                  <a:schemeClr val="bg1"/>
                </a:solidFill>
                <a:latin typeface="等线" charset="0"/>
                <a:ea typeface="等线" charset="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等线" charset="0"/>
                <a:ea typeface="等线" charset="0"/>
              </a:rPr>
              <a:t>발전사</a:t>
            </a:r>
            <a:endParaRPr lang="ko-KR" altLang="en-US" dirty="0">
              <a:solidFill>
                <a:schemeClr val="bg1"/>
              </a:solidFill>
              <a:latin typeface="等线" charset="0"/>
              <a:ea typeface="等线" charset="0"/>
            </a:endParaRPr>
          </a:p>
          <a:p>
            <a:endParaRPr lang="ko-KR" altLang="en-US" dirty="0">
              <a:solidFill>
                <a:schemeClr val="bg1"/>
              </a:solidFill>
              <a:latin typeface="等线" charset="0"/>
              <a:ea typeface="等线" charset="0"/>
            </a:endParaRPr>
          </a:p>
          <a:p>
            <a:endParaRPr lang="ko-KR" altLang="en-US" dirty="0">
              <a:solidFill>
                <a:schemeClr val="bg1"/>
              </a:solidFill>
              <a:latin typeface="等线" charset="0"/>
              <a:ea typeface="等线" charset="0"/>
            </a:endParaRPr>
          </a:p>
          <a:p>
            <a:endParaRPr lang="ko-KR" altLang="en-US" dirty="0">
              <a:solidFill>
                <a:schemeClr val="bg1"/>
              </a:solidFill>
              <a:latin typeface="等线" charset="0"/>
              <a:ea typeface="等线" charset="0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等线" charset="0"/>
                <a:ea typeface="等线" charset="0"/>
              </a:rPr>
              <a:t>일본</a:t>
            </a:r>
            <a:r>
              <a:rPr lang="en-US" altLang="ko-KR" dirty="0">
                <a:solidFill>
                  <a:schemeClr val="bg1"/>
                </a:solidFill>
                <a:latin typeface="等线" charset="0"/>
                <a:ea typeface="等线" charset="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等线" charset="0"/>
                <a:ea typeface="等线" charset="0"/>
              </a:rPr>
              <a:t>애니메이션의</a:t>
            </a:r>
            <a:r>
              <a:rPr lang="en-US" altLang="ko-KR" dirty="0">
                <a:solidFill>
                  <a:schemeClr val="bg1"/>
                </a:solidFill>
                <a:latin typeface="等线" charset="0"/>
                <a:ea typeface="等线" charset="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等线" charset="0"/>
                <a:ea typeface="等线" charset="0"/>
              </a:rPr>
              <a:t>대표</a:t>
            </a:r>
            <a:r>
              <a:rPr lang="en-US" altLang="ko-KR" dirty="0">
                <a:solidFill>
                  <a:schemeClr val="bg1"/>
                </a:solidFill>
                <a:latin typeface="等线" charset="0"/>
                <a:ea typeface="等线" charset="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等线" charset="0"/>
                <a:ea typeface="等线" charset="0"/>
              </a:rPr>
              <a:t>인물</a:t>
            </a:r>
            <a:endParaRPr lang="ko-KR" altLang="en-US" dirty="0">
              <a:solidFill>
                <a:schemeClr val="bg1"/>
              </a:solidFill>
              <a:latin typeface="等线" charset="0"/>
              <a:ea typeface="等线" charset="0"/>
            </a:endParaRPr>
          </a:p>
          <a:p>
            <a:endParaRPr lang="ko-KR" altLang="en-US" dirty="0">
              <a:solidFill>
                <a:schemeClr val="bg1"/>
              </a:solidFill>
              <a:latin typeface="等线" charset="0"/>
              <a:ea typeface="等线" charset="0"/>
            </a:endParaRPr>
          </a:p>
          <a:p>
            <a:endParaRPr lang="ko-KR" altLang="en-US" dirty="0">
              <a:solidFill>
                <a:schemeClr val="bg1"/>
              </a:solidFill>
              <a:latin typeface="等线" charset="0"/>
              <a:ea typeface="等线" charset="0"/>
            </a:endParaRPr>
          </a:p>
          <a:p>
            <a:endParaRPr lang="ko-KR" altLang="en-US" dirty="0">
              <a:solidFill>
                <a:schemeClr val="bg1"/>
              </a:solidFill>
              <a:latin typeface="等线" charset="0"/>
              <a:ea typeface="等线" charset="0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等线" charset="0"/>
                <a:ea typeface="等线" charset="0"/>
              </a:rPr>
              <a:t>일본</a:t>
            </a:r>
            <a:r>
              <a:rPr lang="en-US" altLang="ko-KR" dirty="0">
                <a:solidFill>
                  <a:schemeClr val="bg1"/>
                </a:solidFill>
                <a:latin typeface="等线" charset="0"/>
                <a:ea typeface="等线" charset="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等线" charset="0"/>
                <a:ea typeface="等线" charset="0"/>
              </a:rPr>
              <a:t>애니메이션의</a:t>
            </a:r>
            <a:r>
              <a:rPr lang="en-US" altLang="ko-KR" dirty="0">
                <a:solidFill>
                  <a:schemeClr val="bg1"/>
                </a:solidFill>
                <a:latin typeface="等线" charset="0"/>
                <a:ea typeface="等线" charset="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等线" charset="0"/>
                <a:ea typeface="等线" charset="0"/>
              </a:rPr>
              <a:t>대표</a:t>
            </a:r>
            <a:r>
              <a:rPr lang="en-US" altLang="ko-KR" dirty="0">
                <a:solidFill>
                  <a:schemeClr val="bg1"/>
                </a:solidFill>
                <a:latin typeface="等线" charset="0"/>
                <a:ea typeface="等线" charset="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等线" charset="0"/>
                <a:ea typeface="等线" charset="0"/>
              </a:rPr>
              <a:t>작품</a:t>
            </a:r>
            <a:endParaRPr lang="ko-KR" altLang="en-US" dirty="0">
              <a:solidFill>
                <a:schemeClr val="bg1"/>
              </a:solidFill>
              <a:latin typeface="等线" charset="0"/>
              <a:ea typeface="等线" charset="0"/>
            </a:endParaRPr>
          </a:p>
          <a:p>
            <a:endParaRPr lang="ko-KR" altLang="en-US" dirty="0">
              <a:solidFill>
                <a:schemeClr val="bg1"/>
              </a:solidFill>
              <a:latin typeface="等线" charset="0"/>
              <a:ea typeface="等线" charset="0"/>
            </a:endParaRPr>
          </a:p>
          <a:p>
            <a:endParaRPr lang="ko-KR" altLang="en-US" dirty="0">
              <a:solidFill>
                <a:schemeClr val="bg1"/>
              </a:solidFill>
              <a:latin typeface="等线" charset="0"/>
              <a:ea typeface="等线" charset="0"/>
            </a:endParaRPr>
          </a:p>
          <a:p>
            <a:endParaRPr lang="ko-KR" altLang="en-US" dirty="0">
              <a:solidFill>
                <a:schemeClr val="bg1"/>
              </a:solidFill>
              <a:latin typeface="等线" charset="0"/>
              <a:ea typeface="等线" charset="0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等线" charset="0"/>
                <a:ea typeface="等线" charset="0"/>
              </a:rPr>
              <a:t>일본</a:t>
            </a:r>
            <a:r>
              <a:rPr lang="en-US" altLang="ko-KR" dirty="0">
                <a:solidFill>
                  <a:schemeClr val="bg1"/>
                </a:solidFill>
                <a:latin typeface="等线" charset="0"/>
                <a:ea typeface="等线" charset="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等线" charset="0"/>
                <a:ea typeface="等线" charset="0"/>
              </a:rPr>
              <a:t>애니메이션</a:t>
            </a:r>
            <a:r>
              <a:rPr lang="en-US" altLang="ko-KR" dirty="0">
                <a:solidFill>
                  <a:schemeClr val="bg1"/>
                </a:solidFill>
                <a:latin typeface="等线" charset="0"/>
                <a:ea typeface="等线" charset="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等线" charset="0"/>
                <a:ea typeface="等线" charset="0"/>
              </a:rPr>
              <a:t>감상</a:t>
            </a:r>
            <a:r>
              <a:rPr lang="en-US" altLang="ko-KR" dirty="0">
                <a:solidFill>
                  <a:schemeClr val="bg1"/>
                </a:solidFill>
                <a:latin typeface="等线" charset="0"/>
                <a:ea typeface="等线" charset="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等线" charset="0"/>
                <a:ea typeface="等线" charset="0"/>
              </a:rPr>
              <a:t>후감</a:t>
            </a:r>
            <a:r>
              <a:rPr lang="en-US" altLang="ko-KR" dirty="0">
                <a:solidFill>
                  <a:schemeClr val="bg1"/>
                </a:solidFill>
                <a:latin typeface="等线" charset="0"/>
                <a:ea typeface="等线" charset="0"/>
              </a:rPr>
              <a:t> </a:t>
            </a:r>
            <a:endParaRPr lang="ko-KR" altLang="en-US" dirty="0">
              <a:solidFill>
                <a:schemeClr val="bg1"/>
              </a:solidFill>
              <a:latin typeface="等线" charset="0"/>
              <a:ea typeface="等线" charset="0"/>
            </a:endParaRPr>
          </a:p>
          <a:p>
            <a:endParaRPr lang="ko-KR" altLang="en-US" dirty="0">
              <a:solidFill>
                <a:schemeClr val="bg1"/>
              </a:solidFill>
              <a:latin typeface="等线" charset="0"/>
              <a:ea typeface="等线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74883" y="3196755"/>
            <a:ext cx="497712" cy="461665"/>
          </a:xfrm>
          <a:prstGeom prst="rect">
            <a:avLst/>
          </a:prstGeom>
          <a:noFill/>
          <a:ln w="22225">
            <a:solidFill>
              <a:srgbClr val="EAD2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74883" y="4227360"/>
            <a:ext cx="497712" cy="461665"/>
          </a:xfrm>
          <a:prstGeom prst="rect">
            <a:avLst/>
          </a:prstGeom>
          <a:noFill/>
          <a:ln w="22225">
            <a:solidFill>
              <a:srgbClr val="EAD2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74585" y="5257800"/>
            <a:ext cx="497840" cy="460375"/>
          </a:xfrm>
          <a:prstGeom prst="rect">
            <a:avLst/>
          </a:prstGeom>
          <a:noFill/>
          <a:ln w="22225">
            <a:solidFill>
              <a:srgbClr val="EAD2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33827" y="731019"/>
            <a:ext cx="269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EAD2BD"/>
                </a:solidFill>
                <a:latin typeface="+mj-lt"/>
              </a:rPr>
              <a:t>CONTENT</a:t>
            </a:r>
            <a:endParaRPr lang="zh-CN" altLang="en-US" sz="3600" dirty="0">
              <a:solidFill>
                <a:srgbClr val="EAD2BD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7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6975" y="751840"/>
            <a:ext cx="91255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zh-CN" altLang="en-US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일본 애니메이션을 접하기 시작한 것은 초등학교 때부터다.그때의 자신에게 만화 속 이야기는자신의 삶의 전부를 대변한다.자신은 매일 출근해서 늘 바라던 것을 생각하고, 매일 퇴근해서 집으로 돌아가는 동력으로 매주 기다리고 또 바라던 것을 생각한다.</a:t>
            </a:r>
            <a:endParaRPr lang="zh-CN" altLang="en-US" sz="200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en-US" altLang="zh-CN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  어떤 일이 있어도 선은 존재하고 정의는 존재하며 사람은 희망을 버리지 말아야 한다는 것을 그때 깨달았다.</a:t>
            </a:r>
            <a:endParaRPr lang="en-US" altLang="zh-CN" sz="200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en-US" altLang="zh-CN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  그때 로봇고양이 안의 테크놀로지는 가능하다고 생각했다(실제로 지금 하나씩은 실현되고 있다.한 번 휘두르면 먹구름이 하늘에 가득 차고, 한 번 쓰면 하늘이 무너지는 것 같았다.</a:t>
            </a:r>
            <a:endParaRPr lang="en-US" altLang="zh-CN" sz="200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en-US" altLang="zh-CN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  비록 어른이 된후 하나하나의 실현은 번마다 그때의 상상과 그때의 완벽한 화면을 깨뜨렸다.그러나 어느 오후, 이전에 백번 넘게 넘겼던 화면과 대사를 다시 읽을 때 여전히 마음속에서 일종의 온고이지신의 감동이 있음을 발견했다.가장 좋은 것은 기억이다. 무엇을 남겨두든, 아니면 이미 우리와 융합된 것을 남겨두든</a:t>
            </a:r>
            <a:endParaRPr lang="en-US" altLang="zh-CN" sz="20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16300" y="2534920"/>
            <a:ext cx="51771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zh-CN" sz="7200"/>
              <a:t>감사합니다</a:t>
            </a:r>
            <a:endParaRPr lang="ko-KR" altLang="zh-CN"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 cstate="email"/>
          <a:srcRect l="27260" r="27260"/>
          <a:stretch>
            <a:fillRect/>
          </a:stretch>
        </p:blipFill>
        <p:spPr>
          <a:xfrm>
            <a:off x="334963" y="549275"/>
            <a:ext cx="5040311" cy="5759450"/>
          </a:xfrm>
        </p:spPr>
      </p:pic>
      <p:grpSp>
        <p:nvGrpSpPr>
          <p:cNvPr id="36" name="组合 35"/>
          <p:cNvGrpSpPr/>
          <p:nvPr/>
        </p:nvGrpSpPr>
        <p:grpSpPr>
          <a:xfrm>
            <a:off x="7196789" y="1530734"/>
            <a:ext cx="3947519" cy="3796532"/>
            <a:chOff x="7196789" y="1530734"/>
            <a:chExt cx="3947519" cy="3796532"/>
          </a:xfrm>
        </p:grpSpPr>
        <p:grpSp>
          <p:nvGrpSpPr>
            <p:cNvPr id="29" name="组合 28"/>
            <p:cNvGrpSpPr/>
            <p:nvPr/>
          </p:nvGrpSpPr>
          <p:grpSpPr>
            <a:xfrm>
              <a:off x="7196789" y="2341607"/>
              <a:ext cx="3947519" cy="1908615"/>
              <a:chOff x="7023967" y="1390050"/>
              <a:chExt cx="3947519" cy="1908615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023967" y="2959352"/>
                <a:ext cx="3947519" cy="339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zh-CN" sz="2400" dirty="0">
                    <a:solidFill>
                      <a:srgbClr val="EAD2BD"/>
                    </a:solidFill>
                    <a:latin typeface="等线" charset="0"/>
                    <a:ea typeface="等线" charset="0"/>
                    <a:cs typeface="等线" charset="0"/>
                  </a:rPr>
                  <a:t>일본</a:t>
                </a:r>
                <a:r>
                  <a:rPr lang="en-US" altLang="ko-KR" sz="2400" dirty="0">
                    <a:solidFill>
                      <a:srgbClr val="EAD2BD"/>
                    </a:solidFill>
                    <a:latin typeface="等线" charset="0"/>
                    <a:ea typeface="等线" charset="0"/>
                    <a:cs typeface="等线" charset="0"/>
                  </a:rPr>
                  <a:t> </a:t>
                </a:r>
                <a:r>
                  <a:rPr lang="ko-KR" altLang="en-US" sz="2400" dirty="0">
                    <a:solidFill>
                      <a:srgbClr val="EAD2BD"/>
                    </a:solidFill>
                    <a:latin typeface="等线" charset="0"/>
                    <a:ea typeface="等线" charset="0"/>
                    <a:cs typeface="等线" charset="0"/>
                  </a:rPr>
                  <a:t>애니메이션</a:t>
                </a:r>
                <a:r>
                  <a:rPr lang="en-US" altLang="ko-KR" sz="2400" dirty="0">
                    <a:solidFill>
                      <a:srgbClr val="EAD2BD"/>
                    </a:solidFill>
                    <a:latin typeface="等线" charset="0"/>
                    <a:ea typeface="等线" charset="0"/>
                    <a:cs typeface="等线" charset="0"/>
                  </a:rPr>
                  <a:t> </a:t>
                </a:r>
                <a:r>
                  <a:rPr lang="ko-KR" altLang="en-US" sz="2400" dirty="0">
                    <a:solidFill>
                      <a:srgbClr val="EAD2BD"/>
                    </a:solidFill>
                    <a:latin typeface="等线" charset="0"/>
                    <a:ea typeface="等线" charset="0"/>
                    <a:cs typeface="等线" charset="0"/>
                  </a:rPr>
                  <a:t>발전사</a:t>
                </a:r>
                <a:endParaRPr lang="ko-KR" altLang="en-US" sz="2400" dirty="0">
                  <a:solidFill>
                    <a:srgbClr val="EAD2BD"/>
                  </a:solidFill>
                  <a:latin typeface="等线" charset="0"/>
                  <a:ea typeface="等线" charset="0"/>
                  <a:cs typeface="等线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8067108" y="1390050"/>
                <a:ext cx="208344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rgbClr val="EAD2BD"/>
                    </a:solidFill>
                    <a:latin typeface="+mj-lt"/>
                  </a:rPr>
                  <a:t>01</a:t>
                </a:r>
                <a:endParaRPr lang="zh-CN" altLang="en-US" sz="9600" dirty="0">
                  <a:solidFill>
                    <a:srgbClr val="EAD2BD"/>
                  </a:solidFill>
                  <a:latin typeface="+mj-lt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7511845" y="1530734"/>
              <a:ext cx="3539613" cy="0"/>
            </a:xfrm>
            <a:prstGeom prst="line">
              <a:avLst/>
            </a:prstGeom>
            <a:ln w="38100">
              <a:solidFill>
                <a:srgbClr val="EAD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7511845" y="5327266"/>
              <a:ext cx="3539613" cy="0"/>
            </a:xfrm>
            <a:prstGeom prst="line">
              <a:avLst/>
            </a:prstGeom>
            <a:ln w="38100">
              <a:solidFill>
                <a:srgbClr val="EAD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 cstate="email"/>
          <a:srcRect t="22941" b="22941"/>
          <a:stretch>
            <a:fillRect/>
          </a:stretch>
        </p:blipFill>
        <p:spPr>
          <a:xfrm>
            <a:off x="0" y="0"/>
            <a:ext cx="12192000" cy="3429000"/>
          </a:xfrm>
        </p:spPr>
      </p:pic>
      <p:sp>
        <p:nvSpPr>
          <p:cNvPr id="5" name="矩形 4"/>
          <p:cNvSpPr/>
          <p:nvPr/>
        </p:nvSpPr>
        <p:spPr>
          <a:xfrm>
            <a:off x="334328" y="1592826"/>
            <a:ext cx="11522075" cy="4715899"/>
          </a:xfrm>
          <a:prstGeom prst="rect">
            <a:avLst/>
          </a:prstGeom>
          <a:solidFill>
            <a:srgbClr val="EAD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Light"/>
              <a:ea typeface="KaiTi"/>
              <a:cs typeface="+mn-cs"/>
            </a:endParaRPr>
          </a:p>
        </p:txBody>
      </p:sp>
      <p:pic>
        <p:nvPicPr>
          <p:cNvPr id="3" name="图片 2" descr="WechatIMG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065" y="1941830"/>
            <a:ext cx="7014845" cy="40176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27685" y="2301875"/>
            <a:ext cx="3779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zh-CN" sz="2000"/>
              <a:t>일본</a:t>
            </a:r>
            <a:r>
              <a:rPr lang="en-US" altLang="ko-KR" sz="2000"/>
              <a:t> </a:t>
            </a:r>
            <a:r>
              <a:rPr lang="ko-KR" altLang="en-US" sz="2000"/>
              <a:t>애니메이션</a:t>
            </a:r>
            <a:r>
              <a:rPr lang="en-US" altLang="ko-KR" sz="2000"/>
              <a:t> </a:t>
            </a:r>
            <a:r>
              <a:rPr lang="ko-KR" altLang="en-US" sz="2000"/>
              <a:t>여섯</a:t>
            </a:r>
            <a:r>
              <a:rPr lang="en-US" altLang="ko-KR" sz="2000"/>
              <a:t> </a:t>
            </a:r>
            <a:r>
              <a:rPr lang="ko-KR" altLang="en-US" sz="2000"/>
              <a:t>시기</a:t>
            </a:r>
            <a:endParaRPr lang="ko-KR" altLang="en-US" sz="2000"/>
          </a:p>
        </p:txBody>
      </p:sp>
      <p:sp>
        <p:nvSpPr>
          <p:cNvPr id="16" name="文本框 15"/>
          <p:cNvSpPr txBox="1"/>
          <p:nvPr/>
        </p:nvSpPr>
        <p:spPr>
          <a:xfrm>
            <a:off x="671195" y="2967990"/>
            <a:ext cx="349186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zh-CN"/>
              <a:t>맹아</a:t>
            </a:r>
            <a:r>
              <a:rPr lang="en-US" altLang="ko-KR"/>
              <a:t> </a:t>
            </a:r>
            <a:r>
              <a:rPr lang="ko-KR" altLang="en-US"/>
              <a:t>시기</a:t>
            </a:r>
            <a:r>
              <a:rPr lang="en-US" altLang="ko-KR"/>
              <a:t> (1917-1945)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탐색</a:t>
            </a:r>
            <a:r>
              <a:rPr lang="en-US" altLang="ko-KR"/>
              <a:t> </a:t>
            </a:r>
            <a:r>
              <a:rPr lang="ko-KR" altLang="en-US"/>
              <a:t>시기</a:t>
            </a:r>
            <a:r>
              <a:rPr lang="en-US" altLang="ko-KR"/>
              <a:t> (1945-1962)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전면적인</a:t>
            </a:r>
            <a:r>
              <a:rPr lang="en-US" altLang="ko-KR"/>
              <a:t> </a:t>
            </a:r>
            <a:r>
              <a:rPr lang="ko-KR" altLang="en-US"/>
              <a:t>진흥시기</a:t>
            </a:r>
            <a:r>
              <a:rPr lang="en-US" altLang="ko-KR"/>
              <a:t> (1963-1978)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황금시대</a:t>
            </a:r>
            <a:r>
              <a:rPr lang="en-US" altLang="ko-KR"/>
              <a:t> (1978-1989)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세기말의</a:t>
            </a:r>
            <a:r>
              <a:rPr lang="en-US" altLang="ko-KR"/>
              <a:t> </a:t>
            </a:r>
            <a:r>
              <a:rPr lang="ko-KR" altLang="en-US"/>
              <a:t>찬란</a:t>
            </a:r>
            <a:r>
              <a:rPr lang="en-US" altLang="ko-KR"/>
              <a:t> (1989-2000)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신세기의</a:t>
            </a:r>
            <a:r>
              <a:rPr lang="en-US" altLang="ko-KR"/>
              <a:t> </a:t>
            </a:r>
            <a:r>
              <a:rPr lang="ko-KR" altLang="en-US"/>
              <a:t>미망</a:t>
            </a:r>
            <a:r>
              <a:rPr lang="en-US" altLang="ko-KR"/>
              <a:t> (2001~?)</a:t>
            </a:r>
            <a:endParaRPr lang="en-US" altLang="ko-K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03275" y="469900"/>
            <a:ext cx="4977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zh-CN" sz="28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맹아 </a:t>
            </a:r>
            <a:r>
              <a:rPr lang="ko-KR" altLang="en-US" sz="28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시기</a:t>
            </a:r>
            <a:r>
              <a:rPr lang="en-US" altLang="ko-KR" sz="28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 (1917-1945)</a:t>
            </a:r>
            <a:endParaRPr lang="en-US" altLang="ko-KR" sz="28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69125" y="469900"/>
            <a:ext cx="4271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en-US" sz="28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탐색</a:t>
            </a:r>
            <a:r>
              <a:rPr lang="en-US" altLang="ko-KR" sz="28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 </a:t>
            </a:r>
            <a:r>
              <a:rPr lang="ko-KR" altLang="en-US" sz="28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시기</a:t>
            </a:r>
            <a:r>
              <a:rPr lang="en-US" altLang="ko-KR" sz="28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 (1945-1962</a:t>
            </a:r>
            <a:r>
              <a:rPr lang="en-US" altLang="ko-KR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)</a:t>
            </a:r>
            <a:endParaRPr lang="en-US" altLang="ko-KR">
              <a:solidFill>
                <a:schemeClr val="accent2">
                  <a:lumMod val="60000"/>
                  <a:lumOff val="40000"/>
                </a:schemeClr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5140" y="1442720"/>
            <a:ext cx="529463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chemeClr val="accent2">
                    <a:lumMod val="20000"/>
                    <a:lumOff val="80000"/>
                  </a:schemeClr>
                </a:solidFill>
                <a:latin typeface="等线" charset="0"/>
                <a:ea typeface="等线" charset="0"/>
                <a:cs typeface="等线" charset="0"/>
              </a:rPr>
              <a:t>최초의 일본 애니메이션은, 일본에 수입된</a:t>
            </a:r>
            <a:endParaRPr lang="zh-CN" altLang="en-US" sz="2000">
              <a:solidFill>
                <a:schemeClr val="accent2">
                  <a:lumMod val="20000"/>
                  <a:lumOff val="8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  <a:p>
            <a:pPr algn="l"/>
            <a:r>
              <a:rPr lang="zh-CN" altLang="en-US" sz="2000">
                <a:solidFill>
                  <a:schemeClr val="accent2">
                    <a:lumMod val="20000"/>
                    <a:lumOff val="80000"/>
                  </a:schemeClr>
                </a:solidFill>
                <a:latin typeface="等线" charset="0"/>
                <a:ea typeface="等线" charset="0"/>
                <a:cs typeface="等线" charset="0"/>
              </a:rPr>
              <a:t>미국 애니메이션 《변형된 젖꼭지》와 프</a:t>
            </a:r>
            <a:endParaRPr lang="zh-CN" altLang="en-US" sz="2000">
              <a:solidFill>
                <a:schemeClr val="accent2">
                  <a:lumMod val="20000"/>
                  <a:lumOff val="8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  <a:p>
            <a:pPr algn="l"/>
            <a:r>
              <a:rPr lang="zh-CN" altLang="en-US" sz="2000">
                <a:solidFill>
                  <a:schemeClr val="accent2">
                    <a:lumMod val="20000"/>
                    <a:lumOff val="80000"/>
                  </a:schemeClr>
                </a:solidFill>
                <a:latin typeface="等线" charset="0"/>
                <a:ea typeface="等线" charset="0"/>
                <a:cs typeface="等线" charset="0"/>
              </a:rPr>
              <a:t>랑스 애니메이션 《볼록방 새 그림장》의</a:t>
            </a:r>
            <a:endParaRPr lang="zh-CN" altLang="en-US" sz="2000">
              <a:solidFill>
                <a:schemeClr val="accent2">
                  <a:lumMod val="20000"/>
                  <a:lumOff val="8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  <a:p>
            <a:pPr algn="l"/>
            <a:r>
              <a:rPr lang="zh-CN" altLang="en-US" sz="2000">
                <a:solidFill>
                  <a:schemeClr val="accent2">
                    <a:lumMod val="20000"/>
                    <a:lumOff val="80000"/>
                  </a:schemeClr>
                </a:solidFill>
                <a:latin typeface="等线" charset="0"/>
                <a:ea typeface="等线" charset="0"/>
                <a:cs typeface="等线" charset="0"/>
              </a:rPr>
              <a:t>계몽에서 나온 것으로, 이 두 애니메이션은</a:t>
            </a:r>
            <a:endParaRPr lang="zh-CN" altLang="en-US" sz="2000">
              <a:solidFill>
                <a:schemeClr val="accent2">
                  <a:lumMod val="20000"/>
                  <a:lumOff val="8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  <a:p>
            <a:pPr algn="l"/>
            <a:r>
              <a:rPr lang="zh-CN" altLang="en-US" sz="2000">
                <a:solidFill>
                  <a:schemeClr val="accent2">
                    <a:lumMod val="20000"/>
                    <a:lumOff val="80000"/>
                  </a:schemeClr>
                </a:solidFill>
                <a:latin typeface="等线" charset="0"/>
                <a:ea typeface="等线" charset="0"/>
                <a:cs typeface="等线" charset="0"/>
              </a:rPr>
              <a:t>일본에서 큰 반향을 일으키며, 일부 뜻있는</a:t>
            </a:r>
            <a:endParaRPr lang="zh-CN" altLang="en-US" sz="2000">
              <a:solidFill>
                <a:schemeClr val="accent2">
                  <a:lumMod val="20000"/>
                  <a:lumOff val="8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  <a:p>
            <a:pPr algn="l"/>
            <a:r>
              <a:rPr lang="zh-CN" altLang="en-US" sz="2000">
                <a:solidFill>
                  <a:schemeClr val="accent2">
                    <a:lumMod val="20000"/>
                    <a:lumOff val="80000"/>
                  </a:schemeClr>
                </a:solidFill>
                <a:latin typeface="等线" charset="0"/>
                <a:ea typeface="等线" charset="0"/>
                <a:cs typeface="等线" charset="0"/>
              </a:rPr>
              <a:t>사람들의 민족의식을 불러일으키고, 자신들</a:t>
            </a:r>
            <a:endParaRPr lang="zh-CN" altLang="en-US" sz="2000">
              <a:solidFill>
                <a:schemeClr val="accent2">
                  <a:lumMod val="20000"/>
                  <a:lumOff val="8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  <a:p>
            <a:pPr algn="l"/>
            <a:r>
              <a:rPr lang="zh-CN" altLang="en-US" sz="2000">
                <a:solidFill>
                  <a:schemeClr val="accent2">
                    <a:lumMod val="20000"/>
                    <a:lumOff val="80000"/>
                  </a:schemeClr>
                </a:solidFill>
                <a:latin typeface="等线" charset="0"/>
                <a:ea typeface="等线" charset="0"/>
                <a:cs typeface="等线" charset="0"/>
              </a:rPr>
              <a:t>의 일본 애니메이션 제작에 착수했다</a:t>
            </a:r>
            <a:r>
              <a:rPr lang="en-US" altLang="zh-CN" sz="2000">
                <a:solidFill>
                  <a:schemeClr val="accent2">
                    <a:lumMod val="20000"/>
                    <a:lumOff val="80000"/>
                  </a:schemeClr>
                </a:solidFill>
                <a:latin typeface="等线" charset="0"/>
                <a:ea typeface="等线" charset="0"/>
                <a:cs typeface="等线" charset="0"/>
              </a:rPr>
              <a:t>.이 시기 일본에서는 기타야마 기요타로,마사오카 겐조 등 비교적 초기 만화가들이 쏟아져 나와 애니메이션 제작사를 설립하고 애니메이션을 완성했다.</a:t>
            </a:r>
            <a:endParaRPr lang="en-US" altLang="zh-CN" sz="2000">
              <a:solidFill>
                <a:schemeClr val="accent2">
                  <a:lumMod val="20000"/>
                  <a:lumOff val="8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12915" y="1442720"/>
            <a:ext cx="458406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2">
                    <a:lumMod val="20000"/>
                    <a:lumOff val="80000"/>
                  </a:schemeClr>
                </a:solidFill>
              </a:rPr>
              <a:t>제2차 세계대전 이후 일본 애니메이션 산업은 불황을 겪다가 1956년 도에이사가 일동을 인수해 도에이애니메이션을 설립하면서 사정이 달라졌다.같은 시기에 또 한명의 중요한 만화가가 바로 오또신로 (大藤信郞) 인데 그는 일본만화계에서 외로운 늑대로 불리는데 거의 한사람의 힘으로 독점적지위를 차지한 도에에 대항하였다</a:t>
            </a:r>
            <a:r>
              <a:rPr lang="en-US" altLang="zh-CN" sz="2000">
                <a:solidFill>
                  <a:schemeClr val="accent2">
                    <a:lumMod val="20000"/>
                    <a:lumOff val="80000"/>
                  </a:schemeClr>
                </a:solidFill>
              </a:rPr>
              <a:t>.당시 전 세계적인 범위에서의 만화령역은 디즈니가 지배하고있었는데 1937년 ≪ 백설공주 ≫ 가 성공한후 디즈니는 자체의 만화생산리론과 제작과정을 확립하여 유일한 고전이자 규범으로 되였다.</a:t>
            </a:r>
            <a:endParaRPr lang="en-US" altLang="zh-CN" sz="200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91515" y="985520"/>
            <a:ext cx="2829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1515" y="725805"/>
            <a:ext cx="4617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en-US" sz="2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전면적인</a:t>
            </a:r>
            <a:r>
              <a:rPr lang="en-US" altLang="ko-KR" sz="2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 </a:t>
            </a:r>
            <a:r>
              <a:rPr lang="ko-KR" altLang="en-US" sz="2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진흥시기</a:t>
            </a:r>
            <a:r>
              <a:rPr lang="en-US" altLang="ko-KR" sz="2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 (1963-1978</a:t>
            </a:r>
            <a:r>
              <a:rPr lang="en-US" altLang="ko-KR" sz="2400"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)</a:t>
            </a:r>
            <a:endParaRPr lang="en-US" altLang="ko-KR" sz="2400">
              <a:solidFill>
                <a:schemeClr val="accent2">
                  <a:lumMod val="40000"/>
                  <a:lumOff val="60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83680" y="725805"/>
            <a:ext cx="3931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en-US" sz="2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황금시대</a:t>
            </a:r>
            <a:r>
              <a:rPr lang="en-US" altLang="ko-KR" sz="2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 (1978-1989)</a:t>
            </a:r>
            <a:endParaRPr lang="en-US" altLang="ko-KR" sz="2400">
              <a:solidFill>
                <a:schemeClr val="accent2">
                  <a:lumMod val="60000"/>
                  <a:lumOff val="40000"/>
                </a:schemeClr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0430" y="1501775"/>
            <a:ext cx="424370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zh-CN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이 시기에도 데쓰카 오사무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(てづかおさむ)</a:t>
            </a:r>
            <a:r>
              <a:rPr lang="ko-KR" altLang="zh-CN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가 독보적인 위치를 차지하며, 강한 창작력을 유지하여 일본 애니메이션에 큰 기여를 하였다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.일본 애니메이션이 널리 보급된 이유는 일본에는 데</a:t>
            </a:r>
            <a:r>
              <a:rPr lang="ko-KR" altLang="en-US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쓰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카 </a:t>
            </a:r>
            <a:r>
              <a:rPr lang="ko-KR" altLang="en-US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오사무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가 있기 때문이지 다른 나라에는 이런 현상이 나타나지 않는다.데</a:t>
            </a:r>
            <a:r>
              <a:rPr lang="ko-KR" altLang="en-US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쓰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카 </a:t>
            </a:r>
            <a:r>
              <a:rPr lang="ko-KR" altLang="en-US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오사무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가 없었다면 전후 일본 만화가 어떻게 빛을 낼지 상상하기 어렵다.이 단계에서 만화작품이 끊임없이 등장했지만 진정으로 시대의 종말과 새로운 시대의 시작을 알리는 작품은 여전히 ≪ 은하철도 999 ≫였다. 그의 출현은 일본 만화예술의 성숙을 상징한다</a:t>
            </a:r>
            <a:endParaRPr lang="en-US" altLang="ko-KR" sz="20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83680" y="1501775"/>
            <a:ext cx="405892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한마디로 일본 애니메이션의 황금시대였다. 그 시작을 1978년으로 잡은 것은'은하철도 999'와'고달 0079'두 작품이 나왔기 때문이다.이 두 작품의 예술수준, 넓은 시야, 인성과 사회문제에 대한 깊은 사고, 장편서사에 대한 통제력 및 상상력의 표현수준은 모두 이전 작품들의 경지를 초월하였다.그가 바로 만화의 상업성을 버리고 만화의 예술성을 극한까지 끌어올렸으며 일본 만화사에서 만화를 인문적인 높이에로 끌어올린 첫 사상가이다</a:t>
            </a:r>
            <a:r>
              <a:rPr lang="en-US" altLang="zh-CN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.그가 바로 미야자키 하야오</a:t>
            </a:r>
            <a:r>
              <a:rPr lang="ko-KR" altLang="en-US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입니다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altLang="ko-KR" sz="20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74395" y="731520"/>
            <a:ext cx="4227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en-US" sz="2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세기말의</a:t>
            </a:r>
            <a:r>
              <a:rPr lang="en-US" altLang="ko-KR" sz="2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 </a:t>
            </a:r>
            <a:r>
              <a:rPr lang="ko-KR" altLang="en-US" sz="2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찬란</a:t>
            </a:r>
            <a:r>
              <a:rPr lang="en-US" altLang="ko-KR" sz="2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 (1989-2000)</a:t>
            </a:r>
            <a:endParaRPr lang="en-US" altLang="ko-KR" sz="2400">
              <a:solidFill>
                <a:schemeClr val="accent2">
                  <a:lumMod val="60000"/>
                  <a:lumOff val="40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84365" y="731520"/>
            <a:ext cx="3771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en-US" sz="2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신세기의</a:t>
            </a:r>
            <a:r>
              <a:rPr lang="en-US" altLang="ko-KR" sz="2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 </a:t>
            </a:r>
            <a:r>
              <a:rPr lang="ko-KR" altLang="en-US" sz="2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미망</a:t>
            </a:r>
            <a:r>
              <a:rPr lang="en-US" altLang="ko-KR" sz="2400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 (2001~?)</a:t>
            </a:r>
            <a:endParaRPr lang="en-US" altLang="ko-KR" sz="2400">
              <a:solidFill>
                <a:schemeClr val="accent2">
                  <a:lumMod val="60000"/>
                  <a:lumOff val="40000"/>
                </a:schemeClr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9165" y="1457960"/>
            <a:ext cx="409829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zh-CN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'미 친'사건으로 일본 애니메이션 산업 각 측의 날 카 로운 비평에서 세기말에들어 섰다. 물론 일본 애니메이션 방대 한 산업기반이 사건을 흔들 수 있는  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[</a:t>
            </a:r>
            <a:r>
              <a:rPr lang="ko-KR" altLang="en-US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마루코는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아홉살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] , [</a:t>
            </a:r>
            <a:r>
              <a:rPr lang="ko-KR" altLang="en-US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덩크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고수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] ,</a:t>
            </a:r>
            <a:r>
              <a:rPr lang="ko-KR" altLang="zh-CN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등 작품은이 시기에 등장 했다. 그 후 1995년, 사회 현상을 불러일으킨 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[</a:t>
            </a:r>
            <a:r>
              <a:rPr lang="ko-KR" altLang="zh-CN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뉴 에이지 에반게리온 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]</a:t>
            </a:r>
            <a:r>
              <a:rPr lang="ko-KR" altLang="zh-CN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이 출판되면서 애니메이션계는 미야자키 사건의 영향에서 완전히 벗어나 산업 대발전의 시대를 맞이하게 되었다</a:t>
            </a:r>
            <a:r>
              <a:rPr lang="en-US" altLang="ko-KR" sz="200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altLang="ko-KR" sz="20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84365" y="1457960"/>
            <a:ext cx="422846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zh-CN">
                <a:solidFill>
                  <a:schemeClr val="accent2">
                    <a:lumMod val="40000"/>
                    <a:lumOff val="60000"/>
                  </a:schemeClr>
                </a:solidFill>
              </a:rPr>
              <a:t>일본애니메이션 새로운 세기에 들어선후 2001년에 미야자끼 하야오는 하나의 기적을 창조하였다. ≪ 센과 치히로의 행방불명 ≫은 기세가 웅장하고 상상력이 화려하여 사람들에게 비현실적이면서도 생활분위기로 차넘치는 마법세계를 보여주었다.세기초에 이런 눈부신 성과를 이룩하였지만 일본 애니메이션계는 새로운 세기에 여전히 큰 도전에 봉착하였다. 체제내에서 소재의 진퇴와 대량의 저속한 작품의 출현은 애니메이션 사업의 발전에 큰 영향을 주었다.소니 · 닌텐도 등 글로벌 슈퍼파워가 애니메이션에 진출하면서 돈을 쏟아 부었다. 그러나 기존 산업모델을 뒤흔들면서 자신들의 예술적 정체성을 지킬 수 있을지 걱정이었다</a:t>
            </a:r>
            <a:endParaRPr lang="ko-KR" altLang="zh-CN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WechatIMG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230" y="1231265"/>
            <a:ext cx="2587625" cy="392684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6566535" y="1231265"/>
            <a:ext cx="406019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627495" y="5302250"/>
            <a:ext cx="4215765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488555" y="1813560"/>
            <a:ext cx="31381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+mj-lt"/>
              </a:rPr>
              <a:t>02</a:t>
            </a:r>
            <a:endParaRPr lang="en-US" altLang="zh-CN" sz="960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47790" y="3863340"/>
            <a:ext cx="429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ko-KR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sym typeface="+mn-ea"/>
              </a:rPr>
              <a:t>일본</a:t>
            </a:r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sym typeface="+mn-ea"/>
              </a:rPr>
              <a:t> </a:t>
            </a:r>
            <a:r>
              <a:rPr lang="ko-KR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sym typeface="+mn-ea"/>
              </a:rPr>
              <a:t>애니메이션의</a:t>
            </a:r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sym typeface="+mn-ea"/>
              </a:rPr>
              <a:t> </a:t>
            </a:r>
            <a:r>
              <a:rPr lang="ko-KR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sym typeface="+mn-ea"/>
              </a:rPr>
              <a:t>대표</a:t>
            </a:r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sym typeface="+mn-ea"/>
              </a:rPr>
              <a:t> </a:t>
            </a:r>
            <a:r>
              <a:rPr lang="ko-KR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sym typeface="+mn-ea"/>
              </a:rPr>
              <a:t>인물</a:t>
            </a:r>
            <a:endParaRPr lang="ko-KR" alt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等线" charset="0"/>
              <a:ea typeface="等线" charset="0"/>
              <a:sym typeface="+mn-ea"/>
            </a:endParaRPr>
          </a:p>
        </p:txBody>
      </p:sp>
      <p:pic>
        <p:nvPicPr>
          <p:cNvPr id="20" name="图片 19" descr="WechatIMG1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55" y="1231265"/>
            <a:ext cx="2613660" cy="393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6096000" y="3699737"/>
            <a:ext cx="0" cy="1044100"/>
          </a:xfrm>
          <a:prstGeom prst="line">
            <a:avLst/>
          </a:prstGeom>
          <a:ln w="38100" cap="rnd">
            <a:solidFill>
              <a:srgbClr val="445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97280" y="2021982"/>
            <a:ext cx="3246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576E"/>
                </a:solidFill>
                <a:effectLst/>
                <a:uLnTx/>
                <a:uFillTx/>
                <a:latin typeface="+mj-lt"/>
                <a:cs typeface="+mn-cs"/>
              </a:rPr>
              <a:t>The Data Aalysis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76E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99694" y="2917982"/>
            <a:ext cx="3246120" cy="33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44576E"/>
                </a:solidFill>
                <a:latin typeface="+mj-lt"/>
              </a:rPr>
              <a:t>Lorem ipsum dolor sit </a:t>
            </a:r>
            <a:r>
              <a:rPr lang="en-US" altLang="zh-CN" sz="1400" b="1" dirty="0" err="1">
                <a:solidFill>
                  <a:srgbClr val="44576E"/>
                </a:solidFill>
                <a:latin typeface="+mj-lt"/>
              </a:rPr>
              <a:t>amet</a:t>
            </a:r>
            <a:endParaRPr lang="zh-CN" altLang="en-US" sz="1400" b="1" dirty="0">
              <a:solidFill>
                <a:srgbClr val="44576E"/>
              </a:solidFill>
              <a:latin typeface="+mj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99694" y="3331661"/>
            <a:ext cx="3246120" cy="81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4576E"/>
                </a:solidFill>
              </a:rPr>
              <a:t>Lorem ipsum dolor sit amet, consectetuer adipiscing elit. Maecenas porttitor congue massa. Fusce posuere, magna sed pulvinar Maecenas </a:t>
            </a:r>
            <a:r>
              <a:rPr lang="en-US" altLang="zh-CN" sz="1000" dirty="0" err="1">
                <a:solidFill>
                  <a:srgbClr val="44576E"/>
                </a:solidFill>
              </a:rPr>
              <a:t>porttitor</a:t>
            </a:r>
            <a:r>
              <a:rPr lang="en-US" altLang="zh-CN" sz="1000" dirty="0">
                <a:solidFill>
                  <a:srgbClr val="44576E"/>
                </a:solidFill>
              </a:rPr>
              <a:t> </a:t>
            </a:r>
            <a:r>
              <a:rPr lang="en-US" altLang="zh-CN" sz="1000" dirty="0" err="1">
                <a:solidFill>
                  <a:srgbClr val="44576E"/>
                </a:solidFill>
              </a:rPr>
              <a:t>congue</a:t>
            </a:r>
            <a:r>
              <a:rPr lang="en-US" altLang="zh-CN" sz="1000" dirty="0">
                <a:solidFill>
                  <a:srgbClr val="44576E"/>
                </a:solidFill>
              </a:rPr>
              <a:t> Maecenas </a:t>
            </a:r>
            <a:r>
              <a:rPr lang="en-US" altLang="zh-CN" sz="1000" dirty="0" err="1">
                <a:solidFill>
                  <a:srgbClr val="44576E"/>
                </a:solidFill>
              </a:rPr>
              <a:t>porttitor</a:t>
            </a:r>
            <a:r>
              <a:rPr lang="en-US" altLang="zh-CN" sz="1000" dirty="0">
                <a:solidFill>
                  <a:srgbClr val="44576E"/>
                </a:solidFill>
              </a:rPr>
              <a:t> </a:t>
            </a:r>
            <a:r>
              <a:rPr lang="en-US" altLang="zh-CN" sz="1000" dirty="0" err="1">
                <a:solidFill>
                  <a:srgbClr val="44576E"/>
                </a:solidFill>
              </a:rPr>
              <a:t>congue</a:t>
            </a:r>
            <a:r>
              <a:rPr lang="en-US" altLang="zh-CN" sz="1000" dirty="0">
                <a:solidFill>
                  <a:srgbClr val="44576E"/>
                </a:solidFill>
              </a:rPr>
              <a:t> </a:t>
            </a:r>
            <a:endParaRPr lang="zh-CN" altLang="en-US" sz="1000" dirty="0">
              <a:solidFill>
                <a:srgbClr val="44576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99694" y="4254848"/>
            <a:ext cx="3246120" cy="33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44576E"/>
                </a:solidFill>
                <a:latin typeface="+mj-lt"/>
              </a:rPr>
              <a:t>Lorem ipsum dolor sit </a:t>
            </a:r>
            <a:r>
              <a:rPr lang="en-US" altLang="zh-CN" sz="1400" b="1" dirty="0" err="1">
                <a:solidFill>
                  <a:srgbClr val="44576E"/>
                </a:solidFill>
                <a:latin typeface="+mj-lt"/>
              </a:rPr>
              <a:t>amet</a:t>
            </a:r>
            <a:endParaRPr lang="zh-CN" altLang="en-US" sz="1400" b="1" dirty="0">
              <a:solidFill>
                <a:srgbClr val="44576E"/>
              </a:solidFill>
              <a:latin typeface="+mj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99694" y="4668527"/>
            <a:ext cx="3246120" cy="81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4576E"/>
                </a:solidFill>
              </a:rPr>
              <a:t>Lorem ipsum dolor sit </a:t>
            </a:r>
            <a:r>
              <a:rPr lang="en-US" altLang="zh-CN" sz="1000" dirty="0" err="1">
                <a:solidFill>
                  <a:srgbClr val="44576E"/>
                </a:solidFill>
              </a:rPr>
              <a:t>amet</a:t>
            </a:r>
            <a:r>
              <a:rPr lang="en-US" altLang="zh-CN" sz="1000" dirty="0">
                <a:solidFill>
                  <a:srgbClr val="44576E"/>
                </a:solidFill>
              </a:rPr>
              <a:t>, </a:t>
            </a:r>
            <a:r>
              <a:rPr lang="en-US" altLang="zh-CN" sz="1000" dirty="0" err="1">
                <a:solidFill>
                  <a:srgbClr val="44576E"/>
                </a:solidFill>
              </a:rPr>
              <a:t>consectetuer</a:t>
            </a:r>
            <a:r>
              <a:rPr lang="en-US" altLang="zh-CN" sz="1000" dirty="0">
                <a:solidFill>
                  <a:srgbClr val="44576E"/>
                </a:solidFill>
              </a:rPr>
              <a:t> </a:t>
            </a:r>
            <a:r>
              <a:rPr lang="en-US" altLang="zh-CN" sz="1000" dirty="0" err="1">
                <a:solidFill>
                  <a:srgbClr val="44576E"/>
                </a:solidFill>
              </a:rPr>
              <a:t>adipiscing</a:t>
            </a:r>
            <a:r>
              <a:rPr lang="en-US" altLang="zh-CN" sz="1000" dirty="0">
                <a:solidFill>
                  <a:srgbClr val="44576E"/>
                </a:solidFill>
              </a:rPr>
              <a:t> </a:t>
            </a:r>
            <a:r>
              <a:rPr lang="en-US" altLang="zh-CN" sz="1000" dirty="0" err="1">
                <a:solidFill>
                  <a:srgbClr val="44576E"/>
                </a:solidFill>
              </a:rPr>
              <a:t>elit</a:t>
            </a:r>
            <a:r>
              <a:rPr lang="en-US" altLang="zh-CN" sz="1000" dirty="0">
                <a:solidFill>
                  <a:srgbClr val="44576E"/>
                </a:solidFill>
              </a:rPr>
              <a:t>. Maecenas </a:t>
            </a:r>
            <a:r>
              <a:rPr lang="en-US" altLang="zh-CN" sz="1000" dirty="0" err="1">
                <a:solidFill>
                  <a:srgbClr val="44576E"/>
                </a:solidFill>
              </a:rPr>
              <a:t>porttitor</a:t>
            </a:r>
            <a:r>
              <a:rPr lang="en-US" altLang="zh-CN" sz="1000" dirty="0">
                <a:solidFill>
                  <a:srgbClr val="44576E"/>
                </a:solidFill>
              </a:rPr>
              <a:t> </a:t>
            </a:r>
            <a:r>
              <a:rPr lang="en-US" altLang="zh-CN" sz="1000" dirty="0" err="1">
                <a:solidFill>
                  <a:srgbClr val="44576E"/>
                </a:solidFill>
              </a:rPr>
              <a:t>congue</a:t>
            </a:r>
            <a:r>
              <a:rPr lang="en-US" altLang="zh-CN" sz="1000" dirty="0">
                <a:solidFill>
                  <a:srgbClr val="44576E"/>
                </a:solidFill>
              </a:rPr>
              <a:t> </a:t>
            </a:r>
            <a:r>
              <a:rPr lang="en-US" altLang="zh-CN" sz="1000" dirty="0" err="1">
                <a:solidFill>
                  <a:srgbClr val="44576E"/>
                </a:solidFill>
              </a:rPr>
              <a:t>massa</a:t>
            </a:r>
            <a:r>
              <a:rPr lang="en-US" altLang="zh-CN" sz="1000" dirty="0">
                <a:solidFill>
                  <a:srgbClr val="44576E"/>
                </a:solidFill>
              </a:rPr>
              <a:t>. </a:t>
            </a:r>
            <a:r>
              <a:rPr lang="en-US" altLang="zh-CN" sz="1000" dirty="0" err="1">
                <a:solidFill>
                  <a:srgbClr val="44576E"/>
                </a:solidFill>
              </a:rPr>
              <a:t>Fusce</a:t>
            </a:r>
            <a:r>
              <a:rPr lang="en-US" altLang="zh-CN" sz="1000" dirty="0">
                <a:solidFill>
                  <a:srgbClr val="44576E"/>
                </a:solidFill>
              </a:rPr>
              <a:t> </a:t>
            </a:r>
            <a:r>
              <a:rPr lang="en-US" altLang="zh-CN" sz="1000" dirty="0" err="1">
                <a:solidFill>
                  <a:srgbClr val="44576E"/>
                </a:solidFill>
              </a:rPr>
              <a:t>posuere</a:t>
            </a:r>
            <a:r>
              <a:rPr lang="en-US" altLang="zh-CN" sz="1000" dirty="0">
                <a:solidFill>
                  <a:srgbClr val="44576E"/>
                </a:solidFill>
              </a:rPr>
              <a:t>, magna sed pulvinar Maecenas </a:t>
            </a:r>
            <a:r>
              <a:rPr lang="en-US" altLang="zh-CN" sz="1000" dirty="0" err="1">
                <a:solidFill>
                  <a:srgbClr val="44576E"/>
                </a:solidFill>
              </a:rPr>
              <a:t>porttitor</a:t>
            </a:r>
            <a:r>
              <a:rPr lang="en-US" altLang="zh-CN" sz="1000" dirty="0">
                <a:solidFill>
                  <a:srgbClr val="44576E"/>
                </a:solidFill>
              </a:rPr>
              <a:t> </a:t>
            </a:r>
            <a:r>
              <a:rPr lang="en-US" altLang="zh-CN" sz="1000" dirty="0" err="1">
                <a:solidFill>
                  <a:srgbClr val="44576E"/>
                </a:solidFill>
              </a:rPr>
              <a:t>congue</a:t>
            </a:r>
            <a:r>
              <a:rPr lang="en-US" altLang="zh-CN" sz="1000" dirty="0">
                <a:solidFill>
                  <a:srgbClr val="44576E"/>
                </a:solidFill>
              </a:rPr>
              <a:t> Maecenas </a:t>
            </a:r>
            <a:r>
              <a:rPr lang="en-US" altLang="zh-CN" sz="1000" dirty="0" err="1">
                <a:solidFill>
                  <a:srgbClr val="44576E"/>
                </a:solidFill>
              </a:rPr>
              <a:t>porttitor</a:t>
            </a:r>
            <a:r>
              <a:rPr lang="en-US" altLang="zh-CN" sz="1000" dirty="0">
                <a:solidFill>
                  <a:srgbClr val="44576E"/>
                </a:solidFill>
              </a:rPr>
              <a:t> </a:t>
            </a:r>
            <a:r>
              <a:rPr lang="en-US" altLang="zh-CN" sz="1000" dirty="0" err="1">
                <a:solidFill>
                  <a:srgbClr val="44576E"/>
                </a:solidFill>
              </a:rPr>
              <a:t>congue</a:t>
            </a:r>
            <a:r>
              <a:rPr lang="en-US" altLang="zh-CN" sz="1000" dirty="0">
                <a:solidFill>
                  <a:srgbClr val="44576E"/>
                </a:solidFill>
              </a:rPr>
              <a:t> </a:t>
            </a:r>
            <a:endParaRPr lang="zh-CN" altLang="en-US" sz="1000" dirty="0">
              <a:solidFill>
                <a:srgbClr val="44576E"/>
              </a:solidFill>
            </a:endParaRPr>
          </a:p>
        </p:txBody>
      </p:sp>
      <p:pic>
        <p:nvPicPr>
          <p:cNvPr id="7" name="图片 6" descr="WechatIMG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8840" y="635000"/>
            <a:ext cx="3682365" cy="55873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99100" y="749935"/>
            <a:ext cx="587629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cs typeface="等线" charset="0"/>
              </a:rPr>
              <a:t>手冢治虫 Osamu Tezuka</a:t>
            </a:r>
            <a:r>
              <a:rPr lang="en-US" altLang="zh-CN" sz="240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cs typeface="等线" charset="0"/>
              </a:rPr>
              <a:t> (てづかおさむ) _</a:t>
            </a:r>
            <a:endParaRPr lang="en-US" altLang="zh-CN" sz="2400">
              <a:solidFill>
                <a:schemeClr val="accent2">
                  <a:lumMod val="40000"/>
                  <a:lumOff val="6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  <a:p>
            <a:pPr algn="l"/>
            <a:r>
              <a:rPr lang="en-US" altLang="zh-CN" sz="2800">
                <a:solidFill>
                  <a:schemeClr val="accent2">
                    <a:lumMod val="40000"/>
                    <a:lumOff val="60000"/>
                  </a:schemeClr>
                </a:solidFill>
                <a:latin typeface="等线" charset="0"/>
                <a:ea typeface="等线" charset="0"/>
                <a:cs typeface="等线" charset="0"/>
              </a:rPr>
              <a:t>1928.11.03-1989.02.09</a:t>
            </a:r>
            <a:endParaRPr lang="en-US" altLang="zh-CN" sz="2800">
              <a:solidFill>
                <a:schemeClr val="accent2">
                  <a:lumMod val="40000"/>
                  <a:lumOff val="60000"/>
                </a:schemeClr>
              </a:solidFill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68010" y="1922145"/>
            <a:ext cx="496570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chemeClr val="accent2">
                    <a:lumMod val="20000"/>
                    <a:lumOff val="80000"/>
                  </a:schemeClr>
                </a:solidFill>
              </a:rPr>
              <a:t>1928년 11월 3일, 1989년 2월 9일에 60세를 일기로 세상떴다.만화의 신이라 불리는 한 남자.1947년 만화 「 신보도 」로 일본 만화의 서술 방식을 확립했고, 1952년 「 철완 아톰 」으로 일본에서 인기를 끌었으며, 1953년 「 리본 기사 」로 세계 최초의 소녀 만화 되었다.만화작품 ≪ 불의 새 ≫는 지금도 일본 만화계의 최고걸작으로 인정받고있다.2013년 12월 23일부터 2014년 1월 5일까지 ntt 도코모 통신회사는 대중투표를 실시했는데 데쓰카 오사무 씨가 1만 751 표를 얻어 44%의 득표율로 1위를 차지했다.</a:t>
            </a:r>
            <a:endParaRPr lang="zh-CN" altLang="en-US" sz="200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 Condensed">
      <a:majorFont>
        <a:latin typeface="Roboto Black"/>
        <a:ea typeface="思源黑体 CN Bold"/>
        <a:cs typeface=""/>
      </a:majorFont>
      <a:minorFont>
        <a:latin typeface="Roboto Light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D2BD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0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DINPro-Light"/>
            <a:ea typeface="KaiTi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CFCF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5647</Words>
  <Application>WPS 演示</Application>
  <PresentationFormat>宽屏</PresentationFormat>
  <Paragraphs>146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54" baseType="lpstr">
      <vt:lpstr>Arial</vt:lpstr>
      <vt:lpstr>方正书宋_GBK</vt:lpstr>
      <vt:lpstr>Wingdings</vt:lpstr>
      <vt:lpstr>DINPro-Light</vt:lpstr>
      <vt:lpstr>Thonburi</vt:lpstr>
      <vt:lpstr>KaiTi</vt:lpstr>
      <vt:lpstr>汉仪楷体KW</vt:lpstr>
      <vt:lpstr>等线</vt:lpstr>
      <vt:lpstr>汉仪中等线KW</vt:lpstr>
      <vt:lpstr>思源黑体 CN Bold</vt:lpstr>
      <vt:lpstr>Roboto Light</vt:lpstr>
      <vt:lpstr>思源黑体 CN Light</vt:lpstr>
      <vt:lpstr>Roboto Black</vt:lpstr>
      <vt:lpstr>思源黑体 CN Bold</vt:lpstr>
      <vt:lpstr>BatangChe</vt:lpstr>
      <vt:lpstr>苹方-简</vt:lpstr>
      <vt:lpstr>Arial Unicode MS</vt:lpstr>
      <vt:lpstr>微软雅黑</vt:lpstr>
      <vt:lpstr>汉仪旗黑</vt:lpstr>
      <vt:lpstr>宋体</vt:lpstr>
      <vt:lpstr>汉仪书宋二KW</vt:lpstr>
      <vt:lpstr>Calibri</vt:lpstr>
      <vt:lpstr>Helvetica Neue</vt:lpstr>
      <vt:lpstr>MS PGothic</vt:lpstr>
      <vt:lpstr>Roboto Black</vt:lpstr>
      <vt:lpstr>Roboto Light</vt:lpstr>
      <vt:lpstr>思源黑体 CN Light</vt:lpstr>
      <vt:lpstr>DINPro-Light</vt:lpstr>
      <vt:lpstr>KaiTi</vt:lpstr>
      <vt:lpstr>思源黑体 CN Bold</vt:lpstr>
      <vt:lpstr>报隶-简</vt:lpstr>
      <vt:lpstr>Hiragino Sans GB W3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shang yizhou</dc:creator>
  <cp:lastModifiedBy>hejihua</cp:lastModifiedBy>
  <cp:revision>51</cp:revision>
  <dcterms:created xsi:type="dcterms:W3CDTF">2021-09-28T06:39:47Z</dcterms:created>
  <dcterms:modified xsi:type="dcterms:W3CDTF">2021-09-28T06:39:47Z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2052-3.9.1.6204</vt:lpwstr>
  </property>
  <property fmtid="{D5CDD505-2E9C-101B-9397-08002B2CF9AE}" pid="3" name="KSOTemplateUUID">
    <vt:lpwstr>v1.0_mb_SyLIfg45de1aAuY1jGaDRg==</vt:lpwstr>
  </property>
</Properties>
</file>