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20"/>
  </p:notes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364" autoAdjust="0"/>
  </p:normalViewPr>
  <p:slideViewPr>
    <p:cSldViewPr snapToGrid="0">
      <p:cViewPr varScale="1">
        <p:scale>
          <a:sx n="47" d="100"/>
          <a:sy n="47" d="100"/>
        </p:scale>
        <p:origin x="60" y="89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729C2-2F6D-44AB-8EB8-6224B5440D2B}" type="datetimeFigureOut">
              <a:rPr lang="en-US" smtClean="0"/>
              <a:t>31/3/2021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04492-2B18-4654-BB58-9FABDACB6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93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04492-2B18-4654-BB58-9FABDACB6B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134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6BD0F-B138-497F-9D48-C56349B9508F}" type="datetimeFigureOut">
              <a:rPr lang="en-US" smtClean="0"/>
              <a:t>31/3/2021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A8EB-70F4-4EC6-A90F-979790782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863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6BD0F-B138-497F-9D48-C56349B9508F}" type="datetimeFigureOut">
              <a:rPr lang="en-US" smtClean="0"/>
              <a:t>31/3/2021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A8EB-70F4-4EC6-A90F-979790782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812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6BD0F-B138-497F-9D48-C56349B9508F}" type="datetimeFigureOut">
              <a:rPr lang="en-US" smtClean="0"/>
              <a:t>31/3/2021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A8EB-70F4-4EC6-A90F-97979078289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102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6BD0F-B138-497F-9D48-C56349B9508F}" type="datetimeFigureOut">
              <a:rPr lang="en-US" smtClean="0"/>
              <a:t>31/3/2021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A8EB-70F4-4EC6-A90F-979790782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946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6BD0F-B138-497F-9D48-C56349B9508F}" type="datetimeFigureOut">
              <a:rPr lang="en-US" smtClean="0"/>
              <a:t>31/3/2021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A8EB-70F4-4EC6-A90F-97979078289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0539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6BD0F-B138-497F-9D48-C56349B9508F}" type="datetimeFigureOut">
              <a:rPr lang="en-US" smtClean="0"/>
              <a:t>31/3/2021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A8EB-70F4-4EC6-A90F-979790782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925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6BD0F-B138-497F-9D48-C56349B9508F}" type="datetimeFigureOut">
              <a:rPr lang="en-US" smtClean="0"/>
              <a:t>31/3/2021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A8EB-70F4-4EC6-A90F-979790782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94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6BD0F-B138-497F-9D48-C56349B9508F}" type="datetimeFigureOut">
              <a:rPr lang="en-US" smtClean="0"/>
              <a:t>31/3/2021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A8EB-70F4-4EC6-A90F-979790782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753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6BD0F-B138-497F-9D48-C56349B9508F}" type="datetimeFigureOut">
              <a:rPr lang="en-US" smtClean="0"/>
              <a:t>31/3/2021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A8EB-70F4-4EC6-A90F-979790782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226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6BD0F-B138-497F-9D48-C56349B9508F}" type="datetimeFigureOut">
              <a:rPr lang="en-US" smtClean="0"/>
              <a:t>31/3/2021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A8EB-70F4-4EC6-A90F-979790782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5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6BD0F-B138-497F-9D48-C56349B9508F}" type="datetimeFigureOut">
              <a:rPr lang="en-US" smtClean="0"/>
              <a:t>31/3/2021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A8EB-70F4-4EC6-A90F-979790782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7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6BD0F-B138-497F-9D48-C56349B9508F}" type="datetimeFigureOut">
              <a:rPr lang="en-US" smtClean="0"/>
              <a:t>31/3/2021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A8EB-70F4-4EC6-A90F-979790782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74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6BD0F-B138-497F-9D48-C56349B9508F}" type="datetimeFigureOut">
              <a:rPr lang="en-US" smtClean="0"/>
              <a:t>31/3/2021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A8EB-70F4-4EC6-A90F-979790782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286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6BD0F-B138-497F-9D48-C56349B9508F}" type="datetimeFigureOut">
              <a:rPr lang="en-US" smtClean="0"/>
              <a:t>31/3/2021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A8EB-70F4-4EC6-A90F-979790782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90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6BD0F-B138-497F-9D48-C56349B9508F}" type="datetimeFigureOut">
              <a:rPr lang="en-US" smtClean="0"/>
              <a:t>31/3/2021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A8EB-70F4-4EC6-A90F-979790782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15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6BD0F-B138-497F-9D48-C56349B9508F}" type="datetimeFigureOut">
              <a:rPr lang="en-US" smtClean="0"/>
              <a:t>31/3/2021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A8EB-70F4-4EC6-A90F-979790782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256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6BD0F-B138-497F-9D48-C56349B9508F}" type="datetimeFigureOut">
              <a:rPr lang="en-US" smtClean="0"/>
              <a:t>31/3/2021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711A8EB-70F4-4EC6-A90F-979790782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354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9764" y="1136469"/>
            <a:ext cx="5534457" cy="3762909"/>
          </a:xfrm>
        </p:spPr>
        <p:txBody>
          <a:bodyPr/>
          <a:lstStyle/>
          <a:p>
            <a:r>
              <a:rPr lang="ko-KR" altLang="en-US" sz="4400" dirty="0" smtClean="0">
                <a:solidFill>
                  <a:srgbClr val="FFFF00"/>
                </a:solidFill>
              </a:rPr>
              <a:t>이름</a:t>
            </a:r>
            <a:r>
              <a:rPr lang="en-US" altLang="ko-KR" sz="4400" dirty="0" smtClean="0">
                <a:solidFill>
                  <a:srgbClr val="FFFF00"/>
                </a:solidFill>
              </a:rPr>
              <a:t>:</a:t>
            </a:r>
            <a:r>
              <a:rPr lang="ko-KR" altLang="en-US" sz="4400" dirty="0" smtClean="0">
                <a:solidFill>
                  <a:srgbClr val="FFFF00"/>
                </a:solidFill>
              </a:rPr>
              <a:t>루응 반 키엔</a:t>
            </a:r>
            <a:r>
              <a:rPr lang="en-US" altLang="ko-KR" sz="4400" dirty="0" smtClean="0">
                <a:solidFill>
                  <a:srgbClr val="FFFF00"/>
                </a:solidFill>
              </a:rPr>
              <a:t/>
            </a:r>
            <a:br>
              <a:rPr lang="en-US" altLang="ko-KR" sz="4400" dirty="0" smtClean="0">
                <a:solidFill>
                  <a:srgbClr val="FFFF00"/>
                </a:solidFill>
              </a:rPr>
            </a:br>
            <a:r>
              <a:rPr lang="en-US" altLang="ko-KR" sz="4400" dirty="0" smtClean="0">
                <a:solidFill>
                  <a:srgbClr val="FFFF00"/>
                </a:solidFill>
              </a:rPr>
              <a:t/>
            </a:r>
            <a:br>
              <a:rPr lang="en-US" altLang="ko-KR" sz="4400" dirty="0" smtClean="0">
                <a:solidFill>
                  <a:srgbClr val="FFFF00"/>
                </a:solidFill>
              </a:rPr>
            </a:br>
            <a:r>
              <a:rPr lang="ko-KR" altLang="en-US" sz="4400" dirty="0" smtClean="0">
                <a:solidFill>
                  <a:srgbClr val="FFFF00"/>
                </a:solidFill>
              </a:rPr>
              <a:t>학번 </a:t>
            </a:r>
            <a:r>
              <a:rPr lang="en-US" altLang="ko-KR" sz="4400" dirty="0" smtClean="0">
                <a:solidFill>
                  <a:srgbClr val="FFFF00"/>
                </a:solidFill>
              </a:rPr>
              <a:t>:21808028</a:t>
            </a:r>
            <a:br>
              <a:rPr lang="en-US" altLang="ko-KR" sz="4400" dirty="0" smtClean="0">
                <a:solidFill>
                  <a:srgbClr val="FFFF00"/>
                </a:solidFill>
              </a:rPr>
            </a:br>
            <a:r>
              <a:rPr lang="en-US" altLang="ko-KR" sz="4400" dirty="0" smtClean="0">
                <a:solidFill>
                  <a:srgbClr val="FFFF00"/>
                </a:solidFill>
              </a:rPr>
              <a:t/>
            </a:r>
            <a:br>
              <a:rPr lang="en-US" altLang="ko-KR" sz="4400" dirty="0" smtClean="0">
                <a:solidFill>
                  <a:srgbClr val="FFFF00"/>
                </a:solidFill>
              </a:rPr>
            </a:br>
            <a:r>
              <a:rPr lang="ko-KR" altLang="en-US" sz="4400" dirty="0" smtClean="0">
                <a:solidFill>
                  <a:srgbClr val="FFFF00"/>
                </a:solidFill>
              </a:rPr>
              <a:t>학과</a:t>
            </a:r>
            <a:r>
              <a:rPr lang="en-US" altLang="ko-KR" sz="4400" dirty="0">
                <a:solidFill>
                  <a:srgbClr val="FFFF00"/>
                </a:solidFill>
              </a:rPr>
              <a:t> </a:t>
            </a:r>
            <a:r>
              <a:rPr lang="en-US" altLang="ko-KR" sz="4400" dirty="0" smtClean="0">
                <a:solidFill>
                  <a:srgbClr val="FFFF00"/>
                </a:solidFill>
              </a:rPr>
              <a:t>: </a:t>
            </a:r>
            <a:r>
              <a:rPr lang="ko-KR" altLang="en-US" sz="4400" dirty="0" smtClean="0">
                <a:solidFill>
                  <a:srgbClr val="FFFF00"/>
                </a:solidFill>
              </a:rPr>
              <a:t>무역학과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66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>
                <a:solidFill>
                  <a:schemeClr val="tx2"/>
                </a:solidFill>
              </a:rPr>
              <a:t>7</a:t>
            </a:r>
            <a:r>
              <a:rPr lang="ko-KR" altLang="en-US" sz="2000" dirty="0">
                <a:solidFill>
                  <a:schemeClr val="tx2"/>
                </a:solidFill>
              </a:rPr>
              <a:t>월</a:t>
            </a:r>
            <a:r>
              <a:rPr lang="en-US" altLang="ko-KR" sz="2000" dirty="0">
                <a:solidFill>
                  <a:schemeClr val="tx2"/>
                </a:solidFill>
              </a:rPr>
              <a:t>7</a:t>
            </a:r>
            <a:r>
              <a:rPr lang="ko-KR" altLang="en-US" sz="2000" dirty="0">
                <a:solidFill>
                  <a:schemeClr val="tx2"/>
                </a:solidFill>
              </a:rPr>
              <a:t>일 다나바타</a:t>
            </a:r>
            <a:r>
              <a:rPr lang="en-US" altLang="ko-KR" sz="2000" dirty="0">
                <a:solidFill>
                  <a:schemeClr val="tx2"/>
                </a:solidFill>
              </a:rPr>
              <a:t>(</a:t>
            </a:r>
            <a:r>
              <a:rPr lang="ko-KR" altLang="en-US" sz="2000" dirty="0">
                <a:solidFill>
                  <a:schemeClr val="tx2"/>
                </a:solidFill>
              </a:rPr>
              <a:t>칠석</a:t>
            </a:r>
            <a:r>
              <a:rPr lang="en-US" altLang="ko-KR" sz="2000" dirty="0">
                <a:solidFill>
                  <a:schemeClr val="tx2"/>
                </a:solidFill>
              </a:rPr>
              <a:t>) </a:t>
            </a:r>
            <a:r>
              <a:rPr lang="ko-KR" altLang="en-US" sz="2000" dirty="0">
                <a:solidFill>
                  <a:schemeClr val="tx2"/>
                </a:solidFill>
              </a:rPr>
              <a:t>대나무 잎에 형형색색의 단자쿠나 장식을 달고 그 단자쿠에 소원을 적다</a:t>
            </a:r>
            <a:r>
              <a:rPr lang="en-US" altLang="ko-KR" sz="2000" dirty="0">
                <a:solidFill>
                  <a:schemeClr val="tx2"/>
                </a:solidFill>
              </a:rPr>
              <a:t>.</a:t>
            </a:r>
            <a:r>
              <a:rPr lang="ko-KR" altLang="en-US" sz="2000" dirty="0">
                <a:solidFill>
                  <a:schemeClr val="tx2"/>
                </a:solidFill>
              </a:rPr>
              <a:t>견우 와 직녀 전설에 연유한 행사로</a:t>
            </a:r>
            <a:r>
              <a:rPr lang="en-US" altLang="ko-KR" sz="2000" dirty="0">
                <a:solidFill>
                  <a:schemeClr val="tx2"/>
                </a:solidFill>
              </a:rPr>
              <a:t>, </a:t>
            </a:r>
            <a:r>
              <a:rPr lang="ko-KR" altLang="en-US" sz="2000" dirty="0">
                <a:solidFill>
                  <a:schemeClr val="tx2"/>
                </a:solidFill>
              </a:rPr>
              <a:t>날씨가 맑을 때면 두 개의 별과 은 하수를 밤하늘에서 볼 수 있다</a:t>
            </a:r>
            <a:r>
              <a:rPr lang="en-US" altLang="ko-KR" sz="2000" dirty="0">
                <a:solidFill>
                  <a:schemeClr val="tx2"/>
                </a:solidFill>
              </a:rPr>
              <a:t>. </a:t>
            </a:r>
            <a:r>
              <a:rPr lang="ko-KR" altLang="en-US" sz="2000" dirty="0">
                <a:solidFill>
                  <a:schemeClr val="tx2"/>
                </a:solidFill>
              </a:rPr>
              <a:t>또 센다이 다나바타 마쓰리와 같이 성대한 행사의 다나바타도 있다</a:t>
            </a:r>
            <a:r>
              <a:rPr lang="en-US" altLang="ko-KR" sz="2000" dirty="0">
                <a:solidFill>
                  <a:schemeClr val="tx2"/>
                </a:solidFill>
              </a:rPr>
              <a:t>.</a:t>
            </a: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4" name="Content Placeholder 3" descr="야마무라 켄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131" y="2615406"/>
            <a:ext cx="4572000" cy="4142038"/>
          </a:xfrm>
        </p:spPr>
      </p:pic>
    </p:spTree>
    <p:extLst>
      <p:ext uri="{BB962C8B-B14F-4D97-AF65-F5344CB8AC3E}">
        <p14:creationId xmlns:p14="http://schemas.microsoft.com/office/powerpoint/2010/main" val="2842287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049" y="456485"/>
            <a:ext cx="8596668" cy="1320800"/>
          </a:xfrm>
        </p:spPr>
        <p:txBody>
          <a:bodyPr>
            <a:normAutofit/>
          </a:bodyPr>
          <a:lstStyle/>
          <a:p>
            <a:r>
              <a:rPr lang="ko-KR" altLang="en-US" sz="2400" dirty="0">
                <a:solidFill>
                  <a:schemeClr val="tx2"/>
                </a:solidFill>
              </a:rPr>
              <a:t>여름 풍물시로는 불꽃놀이를 들 수 있다</a:t>
            </a:r>
            <a:r>
              <a:rPr lang="en-US" altLang="ko-KR" sz="2400" dirty="0">
                <a:solidFill>
                  <a:schemeClr val="tx2"/>
                </a:solidFill>
              </a:rPr>
              <a:t>.</a:t>
            </a:r>
            <a:r>
              <a:rPr lang="ko-KR" altLang="en-US" sz="2400" dirty="0">
                <a:solidFill>
                  <a:schemeClr val="tx2"/>
                </a:solidFill>
              </a:rPr>
              <a:t>매년 </a:t>
            </a:r>
            <a:r>
              <a:rPr lang="en-US" altLang="ko-KR" sz="2400" dirty="0">
                <a:solidFill>
                  <a:schemeClr val="tx2"/>
                </a:solidFill>
              </a:rPr>
              <a:t>7</a:t>
            </a:r>
            <a:r>
              <a:rPr lang="ko-KR" altLang="en-US" sz="2400" dirty="0">
                <a:solidFill>
                  <a:schemeClr val="tx2"/>
                </a:solidFill>
              </a:rPr>
              <a:t>월에서 </a:t>
            </a:r>
            <a:r>
              <a:rPr lang="en-US" altLang="ko-KR" sz="2400" dirty="0">
                <a:solidFill>
                  <a:schemeClr val="tx2"/>
                </a:solidFill>
              </a:rPr>
              <a:t>8</a:t>
            </a:r>
            <a:r>
              <a:rPr lang="ko-KR" altLang="en-US" sz="2400" dirty="0">
                <a:solidFill>
                  <a:schemeClr val="tx2"/>
                </a:solidFill>
              </a:rPr>
              <a:t>월에 걸쳐 전국 긱지에서 </a:t>
            </a:r>
            <a:r>
              <a:rPr lang="en-US" altLang="ko-KR" sz="2400" dirty="0">
                <a:solidFill>
                  <a:schemeClr val="tx2"/>
                </a:solidFill>
              </a:rPr>
              <a:t>500</a:t>
            </a:r>
            <a:r>
              <a:rPr lang="ko-KR" altLang="en-US" sz="2400" dirty="0">
                <a:solidFill>
                  <a:schemeClr val="tx2"/>
                </a:solidFill>
              </a:rPr>
              <a:t>회 이상의 불꽃놀이 대회가 열린다</a:t>
            </a:r>
            <a:r>
              <a:rPr lang="en-US" altLang="ko-KR" sz="2400" dirty="0">
                <a:solidFill>
                  <a:schemeClr val="tx2"/>
                </a:solidFill>
              </a:rPr>
              <a:t>.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File:2011년 11월 16일 서울세계&lt;strong&gt;불꽃&lt;/strong&gt;축제(Seoul international fireworks ...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22" y="2015751"/>
            <a:ext cx="4652054" cy="3484504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iqsels - 근사한 공개 도메인 스톡 사진 다운로드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383" y="2023606"/>
            <a:ext cx="4298333" cy="3476650"/>
          </a:xfrm>
        </p:spPr>
      </p:pic>
    </p:spTree>
    <p:extLst>
      <p:ext uri="{BB962C8B-B14F-4D97-AF65-F5344CB8AC3E}">
        <p14:creationId xmlns:p14="http://schemas.microsoft.com/office/powerpoint/2010/main" val="2016442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盆踊り - Wikipedia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913" y="429491"/>
            <a:ext cx="4513262" cy="493202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1731819"/>
            <a:ext cx="3854528" cy="3629700"/>
          </a:xfrm>
        </p:spPr>
        <p:txBody>
          <a:bodyPr>
            <a:normAutofit/>
          </a:bodyPr>
          <a:lstStyle/>
          <a:p>
            <a:r>
              <a:rPr lang="ko-KR" altLang="en-US" sz="2000" dirty="0"/>
              <a:t>본오도리에는 </a:t>
            </a:r>
            <a:r>
              <a:rPr lang="en-US" altLang="ko-KR" sz="2000" dirty="0"/>
              <a:t>500</a:t>
            </a:r>
            <a:r>
              <a:rPr lang="ko-KR" altLang="en-US" sz="2000" dirty="0"/>
              <a:t>년의 역사가 있고 </a:t>
            </a:r>
            <a:r>
              <a:rPr lang="en-US" altLang="ko-KR" sz="2000" dirty="0"/>
              <a:t>,</a:t>
            </a:r>
            <a:r>
              <a:rPr lang="ko-KR" altLang="en-US" sz="2000" dirty="0"/>
              <a:t>지금도 많은 사람들이 가까이하는 민속 예능이다</a:t>
            </a:r>
            <a:r>
              <a:rPr lang="en-US" altLang="ko-KR" sz="2000" dirty="0"/>
              <a:t>.</a:t>
            </a:r>
            <a:r>
              <a:rPr lang="ko-KR" altLang="en-US" sz="2000" dirty="0"/>
              <a:t>노래나 춤은 지역마다 특색이 있고</a:t>
            </a:r>
            <a:r>
              <a:rPr lang="en-US" altLang="ko-KR" sz="2000" dirty="0"/>
              <a:t>,</a:t>
            </a:r>
            <a:r>
              <a:rPr lang="ko-KR" altLang="en-US" sz="2000" dirty="0"/>
              <a:t>각지에 남은 전통적인 본오도리는 </a:t>
            </a:r>
            <a:r>
              <a:rPr lang="en-US" altLang="ko-KR" sz="2000" dirty="0"/>
              <a:t>100</a:t>
            </a:r>
            <a:r>
              <a:rPr lang="ko-KR" altLang="en-US" sz="2000" dirty="0"/>
              <a:t>종류 이상이나 된다</a:t>
            </a:r>
            <a:r>
              <a:rPr lang="en-US" altLang="ko-KR" sz="2000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41597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7553" y="1117599"/>
            <a:ext cx="8596668" cy="4244109"/>
          </a:xfrm>
        </p:spPr>
        <p:txBody>
          <a:bodyPr>
            <a:normAutofit/>
          </a:bodyPr>
          <a:lstStyle/>
          <a:p>
            <a:r>
              <a:rPr lang="ko-KR" altLang="en-US" sz="2400" dirty="0"/>
              <a:t>달력으로는 입동 </a:t>
            </a:r>
            <a:r>
              <a:rPr lang="en-US" altLang="ko-KR" sz="2400" dirty="0"/>
              <a:t>11</a:t>
            </a:r>
            <a:r>
              <a:rPr lang="ko-KR" altLang="en-US" sz="2400" dirty="0"/>
              <a:t>월 </a:t>
            </a:r>
            <a:r>
              <a:rPr lang="en-US" altLang="ko-KR" sz="2400" dirty="0"/>
              <a:t>8</a:t>
            </a:r>
            <a:r>
              <a:rPr lang="ko-KR" altLang="en-US" sz="2400" dirty="0"/>
              <a:t>일경부터 입춘 </a:t>
            </a:r>
            <a:r>
              <a:rPr lang="en-US" altLang="ko-KR" sz="2400" dirty="0"/>
              <a:t>2</a:t>
            </a:r>
            <a:r>
              <a:rPr lang="ko-KR" altLang="en-US" sz="2400" dirty="0"/>
              <a:t>월</a:t>
            </a:r>
            <a:r>
              <a:rPr lang="en-US" altLang="ko-KR" sz="2400" dirty="0"/>
              <a:t>4</a:t>
            </a:r>
            <a:r>
              <a:rPr lang="ko-KR" altLang="en-US" sz="2400" dirty="0"/>
              <a:t>일경 전날까지가 겨울이다</a:t>
            </a:r>
            <a:r>
              <a:rPr lang="en-US" altLang="ko-KR" sz="2400" dirty="0"/>
              <a:t>.</a:t>
            </a:r>
            <a:r>
              <a:rPr lang="ko-KR" altLang="en-US" sz="2400" dirty="0"/>
              <a:t>그러나 </a:t>
            </a:r>
            <a:r>
              <a:rPr lang="en-US" altLang="ko-KR" sz="2400" dirty="0"/>
              <a:t>2</a:t>
            </a:r>
            <a:r>
              <a:rPr lang="ko-KR" altLang="en-US" sz="2400" dirty="0"/>
              <a:t>월에도 추위가 이어지기 때문에 실제로는 </a:t>
            </a:r>
            <a:r>
              <a:rPr lang="en-US" altLang="ko-KR" sz="2400" dirty="0"/>
              <a:t>12</a:t>
            </a:r>
            <a:r>
              <a:rPr lang="ko-KR" altLang="en-US" sz="2400" dirty="0"/>
              <a:t>월에서 </a:t>
            </a:r>
            <a:r>
              <a:rPr lang="en-US" altLang="ko-KR" sz="2400" dirty="0"/>
              <a:t>2</a:t>
            </a:r>
            <a:r>
              <a:rPr lang="ko-KR" altLang="en-US" sz="2400" dirty="0"/>
              <a:t>월까지를 겨울이라고 한다</a:t>
            </a:r>
            <a:r>
              <a:rPr lang="en-US" altLang="ko-KR" sz="2400" dirty="0"/>
              <a:t>.</a:t>
            </a:r>
            <a:r>
              <a:rPr lang="ko-KR" altLang="en-US" sz="2400" dirty="0"/>
              <a:t>동해 쪽은 눈이 내리는 날이 많고</a:t>
            </a:r>
            <a:r>
              <a:rPr lang="en-US" altLang="ko-KR" sz="2400" dirty="0"/>
              <a:t>, </a:t>
            </a:r>
            <a:r>
              <a:rPr lang="ko-KR" altLang="en-US" sz="2400" dirty="0"/>
              <a:t>태평양 쪽은 공기가 건조한 맑은 날이 많은 것이 특징이다</a:t>
            </a:r>
            <a:r>
              <a:rPr lang="en-US" altLang="ko-KR" sz="2400" dirty="0"/>
              <a:t>.</a:t>
            </a:r>
            <a:r>
              <a:rPr lang="ko-KR" altLang="en-US" sz="2400" dirty="0"/>
              <a:t>사람들은 고타쓰</a:t>
            </a:r>
            <a:r>
              <a:rPr lang="en-US" altLang="ko-KR" sz="2400" dirty="0"/>
              <a:t>.</a:t>
            </a:r>
            <a:r>
              <a:rPr lang="ko-KR" altLang="en-US" sz="2400" dirty="0"/>
              <a:t>난로</a:t>
            </a:r>
            <a:r>
              <a:rPr lang="en-US" altLang="ko-KR" sz="2400" dirty="0"/>
              <a:t>.</a:t>
            </a:r>
            <a:r>
              <a:rPr lang="ko-KR" altLang="en-US" sz="2400" dirty="0"/>
              <a:t>어어컨 등으로 난방을 한다</a:t>
            </a:r>
            <a:r>
              <a:rPr lang="en-US" altLang="ko-KR" sz="2400" dirty="0"/>
              <a:t>.</a:t>
            </a:r>
            <a:r>
              <a:rPr lang="ko-KR" altLang="en-US" sz="2400" dirty="0"/>
              <a:t>한편</a:t>
            </a:r>
            <a:r>
              <a:rPr lang="en-US" altLang="ko-KR" sz="2400" dirty="0"/>
              <a:t>,</a:t>
            </a:r>
            <a:r>
              <a:rPr lang="ko-KR" altLang="en-US" sz="2400" dirty="0"/>
              <a:t>남서제도는 겨울에도 온난한 기후가 이어진다</a:t>
            </a:r>
            <a:r>
              <a:rPr lang="en-US" altLang="ko-KR" sz="2400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40222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JEONG SUK :: [^^] 올해도 행복하세요~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544" y="901337"/>
            <a:ext cx="4188210" cy="446018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1094509"/>
            <a:ext cx="3854528" cy="4267009"/>
          </a:xfrm>
        </p:spPr>
        <p:txBody>
          <a:bodyPr>
            <a:normAutofit/>
          </a:bodyPr>
          <a:lstStyle/>
          <a:p>
            <a:r>
              <a:rPr lang="ko-KR" altLang="en-US" sz="2400" dirty="0"/>
              <a:t>일본의 크리스마스는 종교색이 옅고 이벤트성이 짙은 것이 특징이다</a:t>
            </a:r>
            <a:r>
              <a:rPr lang="en-US" altLang="ko-KR" sz="2400" dirty="0"/>
              <a:t>. .</a:t>
            </a:r>
            <a:r>
              <a:rPr lang="ko-KR" altLang="en-US" sz="2400" dirty="0"/>
              <a:t>연인이나 친구들과 일루미네이션을 보기도 하고 </a:t>
            </a:r>
            <a:r>
              <a:rPr lang="en-US" altLang="ko-KR" sz="2400" dirty="0"/>
              <a:t>,</a:t>
            </a:r>
            <a:r>
              <a:rPr lang="ko-KR" altLang="en-US" sz="2400" dirty="0"/>
              <a:t>선물을 겨환하기도 하고</a:t>
            </a:r>
            <a:r>
              <a:rPr lang="en-US" altLang="ko-KR" sz="2400" dirty="0"/>
              <a:t>, </a:t>
            </a:r>
            <a:r>
              <a:rPr lang="ko-KR" altLang="en-US" sz="2400" dirty="0"/>
              <a:t>케이크를 먹기도 한다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05822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/>
              <a:t>설</a:t>
            </a:r>
            <a:r>
              <a:rPr lang="ko-KR" altLang="en-US" dirty="0" smtClean="0"/>
              <a:t>날에는 </a:t>
            </a:r>
            <a:r>
              <a:rPr lang="ko-KR" altLang="en-US" dirty="0"/>
              <a:t>행복을 가져온다고 하는 </a:t>
            </a:r>
            <a:r>
              <a:rPr lang="en-US" altLang="ko-KR" dirty="0"/>
              <a:t>"</a:t>
            </a:r>
            <a:r>
              <a:rPr lang="ko-KR" altLang="en-US" dirty="0"/>
              <a:t>도시가미</a:t>
            </a:r>
            <a:r>
              <a:rPr lang="en-US" altLang="ko-KR" dirty="0"/>
              <a:t>" </a:t>
            </a:r>
            <a:r>
              <a:rPr lang="ko-KR" altLang="en-US" dirty="0"/>
              <a:t>를 맞이하기 위해 여러 가지 장식을 한다</a:t>
            </a:r>
            <a:r>
              <a:rPr lang="en-US" altLang="ko-KR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600" dirty="0"/>
              <a:t>시미나와는 도시가미를 맞이하기 위해 신성한 장소를 만드는 부적 역할를 한다</a:t>
            </a:r>
            <a:endParaRPr lang="en-US" sz="1600" dirty="0"/>
          </a:p>
        </p:txBody>
      </p:sp>
      <p:pic>
        <p:nvPicPr>
          <p:cNvPr id="7" name="Content Placeholder 6" descr="여행의 향기 인연 맺어주는 신사 지나면… 시마네현의 시네마 ...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3406045"/>
            <a:ext cx="4184650" cy="196678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ko-KR" altLang="en-US" sz="1400" dirty="0"/>
              <a:t>도시가미에 대한 공물</a:t>
            </a:r>
            <a:r>
              <a:rPr lang="en-US" altLang="ko-KR" sz="1400" dirty="0"/>
              <a:t>, </a:t>
            </a:r>
            <a:r>
              <a:rPr lang="ko-KR" altLang="en-US" sz="1400" dirty="0"/>
              <a:t>크고 작은 두 개의 등근 떡을 표개어 곶감이다 다시마 등을 곁들여 도코나마나 카미다나에 장식한다</a:t>
            </a:r>
            <a:r>
              <a:rPr lang="en-US" altLang="ko-KR" sz="1400" dirty="0"/>
              <a:t>.</a:t>
            </a:r>
            <a:r>
              <a:rPr lang="ko-KR" altLang="en-US" sz="1400" dirty="0"/>
              <a:t>가가미비라키 날에 조니나 시루코에 넣어서 먹는다</a:t>
            </a:r>
            <a:endParaRPr lang="en-US" sz="1400" dirty="0"/>
          </a:p>
        </p:txBody>
      </p:sp>
      <p:pic>
        <p:nvPicPr>
          <p:cNvPr id="8" name="Content Placeholder 7" descr="Kagami biraki - Wikipedia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452" y="2736850"/>
            <a:ext cx="2475208" cy="3305175"/>
          </a:xfrm>
        </p:spPr>
      </p:pic>
    </p:spTree>
    <p:extLst>
      <p:ext uri="{BB962C8B-B14F-4D97-AF65-F5344CB8AC3E}">
        <p14:creationId xmlns:p14="http://schemas.microsoft.com/office/powerpoint/2010/main" val="2065365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노가쿠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697" y="1065937"/>
            <a:ext cx="4506686" cy="404164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077" y="1170338"/>
            <a:ext cx="3854528" cy="4420565"/>
          </a:xfrm>
        </p:spPr>
        <p:txBody>
          <a:bodyPr>
            <a:normAutofit fontScale="92500"/>
          </a:bodyPr>
          <a:lstStyle/>
          <a:p>
            <a:r>
              <a:rPr lang="ko-KR" altLang="en-US" sz="2400" dirty="0"/>
              <a:t>노는 일본에서 가장 오래된 연극이라고 한다</a:t>
            </a:r>
            <a:r>
              <a:rPr lang="en-US" altLang="ko-KR" sz="2400" dirty="0"/>
              <a:t>. </a:t>
            </a:r>
            <a:r>
              <a:rPr lang="ko-KR" altLang="en-US" sz="2400" dirty="0"/>
              <a:t>원류는 나라시대에 중국에서 들어온 속악으로 민간에 널리 퍼졌다</a:t>
            </a:r>
            <a:r>
              <a:rPr lang="en-US" altLang="ko-KR" sz="2400" dirty="0"/>
              <a:t>.</a:t>
            </a:r>
            <a:r>
              <a:rPr lang="ko-KR" altLang="en-US" sz="2400" dirty="0"/>
              <a:t>오늘닐은 가면 예능을 중심으로 무대에서 엄숙하게 상연되지만</a:t>
            </a:r>
            <a:r>
              <a:rPr lang="en-US" altLang="ko-KR" sz="2400" dirty="0"/>
              <a:t>,</a:t>
            </a:r>
            <a:r>
              <a:rPr lang="ko-KR" altLang="en-US" sz="2400" dirty="0"/>
              <a:t>일찍이는 신사의 야외에서 상연된 적도 있어 종교적기원의 요소가 포함되어 있었다</a:t>
            </a:r>
            <a:r>
              <a:rPr lang="en-US" altLang="ko-KR" sz="2400" dirty="0"/>
              <a:t>.2001</a:t>
            </a:r>
            <a:r>
              <a:rPr lang="ko-KR" altLang="en-US" sz="2400" dirty="0"/>
              <a:t>년에 유네스코 세계무형문화재로 지정되었다</a:t>
            </a:r>
            <a:r>
              <a:rPr lang="en-US" altLang="ko-K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671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3691"/>
            <a:ext cx="8596668" cy="1786709"/>
          </a:xfrm>
        </p:spPr>
        <p:txBody>
          <a:bodyPr>
            <a:noAutofit/>
          </a:bodyPr>
          <a:lstStyle/>
          <a:p>
            <a:r>
              <a:rPr lang="ko-KR" altLang="en-US" sz="2400" dirty="0">
                <a:solidFill>
                  <a:schemeClr val="tx1"/>
                </a:solidFill>
              </a:rPr>
              <a:t>만화 </a:t>
            </a:r>
            <a:r>
              <a:rPr lang="en-US" altLang="ko-KR" sz="2400" dirty="0">
                <a:solidFill>
                  <a:schemeClr val="tx1"/>
                </a:solidFill>
              </a:rPr>
              <a:t>(</a:t>
            </a:r>
            <a:r>
              <a:rPr lang="ko-KR" altLang="en-US" sz="2400" dirty="0">
                <a:solidFill>
                  <a:schemeClr val="tx1"/>
                </a:solidFill>
              </a:rPr>
              <a:t>漫画</a:t>
            </a:r>
            <a:r>
              <a:rPr lang="en-US" altLang="ko-KR" sz="2400" dirty="0">
                <a:solidFill>
                  <a:schemeClr val="tx1"/>
                </a:solidFill>
              </a:rPr>
              <a:t>, </a:t>
            </a:r>
            <a:r>
              <a:rPr lang="ja-JP" altLang="en-US" sz="2400" dirty="0">
                <a:solidFill>
                  <a:schemeClr val="tx1"/>
                </a:solidFill>
              </a:rPr>
              <a:t>ま ん が</a:t>
            </a:r>
            <a:r>
              <a:rPr lang="en-US" altLang="ja-JP" sz="2400" dirty="0">
                <a:solidFill>
                  <a:schemeClr val="tx1"/>
                </a:solidFill>
              </a:rPr>
              <a:t>, </a:t>
            </a:r>
            <a:r>
              <a:rPr lang="ja-JP" altLang="en-US" sz="2400" dirty="0">
                <a:solidFill>
                  <a:schemeClr val="tx1"/>
                </a:solidFill>
              </a:rPr>
              <a:t>マ ン ガ</a:t>
            </a:r>
            <a:r>
              <a:rPr lang="en-US" altLang="ja-JP" sz="2400" dirty="0">
                <a:solidFill>
                  <a:schemeClr val="tx1"/>
                </a:solidFill>
              </a:rPr>
              <a:t>)</a:t>
            </a:r>
            <a:r>
              <a:rPr lang="ko-KR" altLang="en-US" sz="2400" dirty="0">
                <a:solidFill>
                  <a:schemeClr val="tx1"/>
                </a:solidFill>
              </a:rPr>
              <a:t>는 일본에서 유래 된 만화 또는 만화 캐릭터를 가리키는 일본어 용어입니다</a:t>
            </a:r>
            <a:r>
              <a:rPr lang="en-US" altLang="ko-KR" sz="2400" dirty="0">
                <a:solidFill>
                  <a:schemeClr val="tx1"/>
                </a:solidFill>
              </a:rPr>
              <a:t>. </a:t>
            </a:r>
            <a:r>
              <a:rPr lang="ko-KR" altLang="en-US" sz="2400" dirty="0">
                <a:solidFill>
                  <a:schemeClr val="tx1"/>
                </a:solidFill>
              </a:rPr>
              <a:t>현재 </a:t>
            </a:r>
            <a:r>
              <a:rPr lang="en-US" sz="2400" dirty="0">
                <a:solidFill>
                  <a:schemeClr val="tx1"/>
                </a:solidFill>
              </a:rPr>
              <a:t>Manga</a:t>
            </a:r>
            <a:r>
              <a:rPr lang="ko-KR" altLang="en-US" sz="2400" dirty="0">
                <a:solidFill>
                  <a:schemeClr val="tx1"/>
                </a:solidFill>
              </a:rPr>
              <a:t>는 글로벌 시장을 장악하고 있으며 일본인뿐만 아니라 전 세계 많은 사람들에게 사랑 받고 있습니다</a:t>
            </a:r>
            <a:r>
              <a:rPr lang="en-US" altLang="ko-KR" sz="2400" dirty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List of &lt;strong&gt;Doraemon&lt;/strong&gt; characters - Wikipedia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44" y="2063931"/>
            <a:ext cx="4092199" cy="3492483"/>
          </a:xfrm>
        </p:spPr>
      </p:pic>
      <p:pic>
        <p:nvPicPr>
          <p:cNvPr id="8" name="Content Placeholder 7" descr="List of &lt;strong&gt;Naruto&lt;/strong&gt; characters - Wikipedia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938" y="1930401"/>
            <a:ext cx="4186237" cy="3827614"/>
          </a:xfrm>
        </p:spPr>
      </p:pic>
    </p:spTree>
    <p:extLst>
      <p:ext uri="{BB962C8B-B14F-4D97-AF65-F5344CB8AC3E}">
        <p14:creationId xmlns:p14="http://schemas.microsoft.com/office/powerpoint/2010/main" val="967899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5707" y="1778795"/>
            <a:ext cx="4185623" cy="576262"/>
          </a:xfrm>
        </p:spPr>
        <p:txBody>
          <a:bodyPr/>
          <a:lstStyle/>
          <a:p>
            <a:r>
              <a:rPr lang="ko-KR" altLang="en-US" sz="6000" dirty="0" smtClean="0">
                <a:solidFill>
                  <a:schemeClr val="accent3"/>
                </a:solidFill>
              </a:rPr>
              <a:t>감사합니다 </a:t>
            </a:r>
            <a:endParaRPr lang="en-US" sz="6000" dirty="0">
              <a:solidFill>
                <a:schemeClr val="accent3"/>
              </a:solidFill>
            </a:endParaRPr>
          </a:p>
        </p:txBody>
      </p:sp>
      <p:pic>
        <p:nvPicPr>
          <p:cNvPr id="7" name="Content Placeholder 6" descr="쿠챠미맘의 FX마진 칼럼 FX톡! :: '일본서바이벌' 카테고리의 글 목록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763" y="3003550"/>
            <a:ext cx="6243637" cy="2771775"/>
          </a:xfrm>
        </p:spPr>
      </p:pic>
    </p:spTree>
    <p:extLst>
      <p:ext uri="{BB962C8B-B14F-4D97-AF65-F5344CB8AC3E}">
        <p14:creationId xmlns:p14="http://schemas.microsoft.com/office/powerpoint/2010/main" val="2089258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132" y="1490133"/>
            <a:ext cx="8771467" cy="3217333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주제</a:t>
            </a:r>
            <a:r>
              <a:rPr lang="en-US" altLang="ko-KR" dirty="0" smtClean="0"/>
              <a:t>: 1 </a:t>
            </a:r>
            <a:r>
              <a:rPr lang="ko-KR" altLang="en-US" dirty="0" smtClean="0"/>
              <a:t>일본의 국토와 위지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/>
              <a:t> </a:t>
            </a:r>
            <a:r>
              <a:rPr lang="en-US" altLang="ko-KR" dirty="0" smtClean="0"/>
              <a:t>        2 </a:t>
            </a:r>
            <a:r>
              <a:rPr lang="ko-KR" altLang="en-US" dirty="0" smtClean="0"/>
              <a:t>일본의 </a:t>
            </a:r>
            <a:r>
              <a:rPr lang="en-US" altLang="ko-KR" dirty="0" smtClean="0"/>
              <a:t>4</a:t>
            </a:r>
            <a:r>
              <a:rPr lang="ko-KR" altLang="en-US" dirty="0" smtClean="0"/>
              <a:t>계절과 특징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/>
              <a:t> </a:t>
            </a:r>
            <a:r>
              <a:rPr lang="en-US" altLang="ko-KR" dirty="0" smtClean="0"/>
              <a:t>        3 </a:t>
            </a:r>
            <a:r>
              <a:rPr lang="ko-KR" altLang="en-US" dirty="0" smtClean="0"/>
              <a:t>일본의 에니메이션</a:t>
            </a:r>
            <a:endParaRPr lang="en-US" dirty="0"/>
          </a:p>
        </p:txBody>
      </p:sp>
      <p:pic>
        <p:nvPicPr>
          <p:cNvPr id="7" name="Content Placeholder 6" descr="File:Flag of Japan (bordered).svg - Wikimedia Common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804" y="3328988"/>
            <a:ext cx="5824430" cy="3529012"/>
          </a:xfrm>
        </p:spPr>
      </p:pic>
    </p:spTree>
    <p:extLst>
      <p:ext uri="{BB962C8B-B14F-4D97-AF65-F5344CB8AC3E}">
        <p14:creationId xmlns:p14="http://schemas.microsoft.com/office/powerpoint/2010/main" val="1797764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.</a:t>
            </a:r>
            <a:endParaRPr lang="en-US" dirty="0"/>
          </a:p>
        </p:txBody>
      </p:sp>
      <p:pic>
        <p:nvPicPr>
          <p:cNvPr id="5" name="Content Placeholder 4" descr="&lt;strong&gt;일본의&lt;/strong&gt; 행정 구역 - 위키백과, 우리 모두의 백과사전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889" y="-1"/>
            <a:ext cx="4287455" cy="632242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328" y="1166250"/>
            <a:ext cx="3854528" cy="3989919"/>
          </a:xfrm>
        </p:spPr>
        <p:txBody>
          <a:bodyPr>
            <a:noAutofit/>
          </a:bodyPr>
          <a:lstStyle/>
          <a:p>
            <a:r>
              <a:rPr lang="ko-KR" altLang="en-US" sz="2000" dirty="0"/>
              <a:t>일본의 크게 홋카이도</a:t>
            </a:r>
            <a:r>
              <a:rPr lang="en-US" altLang="ko-KR" sz="2000" dirty="0"/>
              <a:t>,</a:t>
            </a:r>
            <a:r>
              <a:rPr lang="ko-KR" altLang="en-US" sz="2000" dirty="0"/>
              <a:t>혼슈</a:t>
            </a:r>
            <a:r>
              <a:rPr lang="en-US" altLang="ko-KR" sz="2000" dirty="0"/>
              <a:t>,</a:t>
            </a:r>
            <a:r>
              <a:rPr lang="ko-KR" altLang="en-US" sz="2000" dirty="0"/>
              <a:t>시코쿠</a:t>
            </a:r>
            <a:r>
              <a:rPr lang="en-US" altLang="ko-KR" sz="2000" dirty="0"/>
              <a:t>,</a:t>
            </a:r>
            <a:r>
              <a:rPr lang="ko-KR" altLang="en-US" sz="2000" dirty="0"/>
              <a:t>규슈 등 </a:t>
            </a:r>
            <a:r>
              <a:rPr lang="en-US" altLang="ko-KR" sz="2000" dirty="0"/>
              <a:t>4</a:t>
            </a:r>
            <a:r>
              <a:rPr lang="ko-KR" altLang="en-US" sz="2000" dirty="0"/>
              <a:t>개의 주요 큰 섬으로 도어 있다</a:t>
            </a:r>
            <a:r>
              <a:rPr lang="en-US" altLang="ko-KR" sz="2000" dirty="0"/>
              <a:t>.</a:t>
            </a:r>
            <a:r>
              <a:rPr lang="ko-KR" altLang="en-US" sz="2000" dirty="0"/>
              <a:t>긍에 오키나와 등 </a:t>
            </a:r>
            <a:r>
              <a:rPr lang="en-US" altLang="ko-KR" sz="2000" dirty="0"/>
              <a:t>6</a:t>
            </a:r>
            <a:r>
              <a:rPr lang="ko-KR" altLang="en-US" sz="2000" dirty="0"/>
              <a:t>천 </a:t>
            </a:r>
            <a:r>
              <a:rPr lang="en-US" altLang="ko-KR" sz="2000" dirty="0"/>
              <a:t>9</a:t>
            </a:r>
            <a:r>
              <a:rPr lang="ko-KR" altLang="en-US" sz="2000" dirty="0"/>
              <a:t>백여 개의 작은 섬등이 있다</a:t>
            </a:r>
            <a:r>
              <a:rPr lang="en-US" altLang="ko-KR" sz="2000" dirty="0"/>
              <a:t>.</a:t>
            </a:r>
            <a:r>
              <a:rPr lang="ko-KR" altLang="en-US" sz="2000" dirty="0"/>
              <a:t>동경 </a:t>
            </a:r>
            <a:r>
              <a:rPr lang="en-US" altLang="ko-KR" sz="2000" dirty="0"/>
              <a:t>122</a:t>
            </a:r>
            <a:r>
              <a:rPr lang="ko-KR" altLang="en-US" sz="2000" dirty="0"/>
              <a:t>도에서 </a:t>
            </a:r>
            <a:r>
              <a:rPr lang="en-US" altLang="ko-KR" sz="2000" dirty="0"/>
              <a:t>154</a:t>
            </a:r>
            <a:r>
              <a:rPr lang="ko-KR" altLang="en-US" sz="2000" dirty="0"/>
              <a:t>도</a:t>
            </a:r>
            <a:r>
              <a:rPr lang="en-US" altLang="ko-KR" sz="2000" dirty="0"/>
              <a:t>,</a:t>
            </a:r>
            <a:r>
              <a:rPr lang="ko-KR" altLang="en-US" sz="2000" dirty="0"/>
              <a:t>북위 </a:t>
            </a:r>
            <a:r>
              <a:rPr lang="en-US" altLang="ko-KR" sz="2000" dirty="0"/>
              <a:t>20</a:t>
            </a:r>
            <a:r>
              <a:rPr lang="ko-KR" altLang="en-US" sz="2000" dirty="0"/>
              <a:t>도에서 </a:t>
            </a:r>
            <a:r>
              <a:rPr lang="en-US" altLang="ko-KR" sz="2000" dirty="0"/>
              <a:t>46</a:t>
            </a:r>
            <a:r>
              <a:rPr lang="ko-KR" altLang="en-US" sz="2000" dirty="0"/>
              <a:t>도 사이에 위치해 있으며</a:t>
            </a:r>
            <a:r>
              <a:rPr lang="en-US" altLang="ko-KR" sz="2000" dirty="0"/>
              <a:t>,</a:t>
            </a:r>
            <a:r>
              <a:rPr lang="ko-KR" altLang="en-US" sz="2000" dirty="0"/>
              <a:t>전 국토 면적은 약 </a:t>
            </a:r>
            <a:r>
              <a:rPr lang="en-US" altLang="ko-KR" sz="2000" dirty="0"/>
              <a:t>37</a:t>
            </a:r>
            <a:r>
              <a:rPr lang="ko-KR" altLang="en-US" sz="2000" dirty="0"/>
              <a:t>만</a:t>
            </a:r>
            <a:r>
              <a:rPr lang="en-US" altLang="ko-KR" sz="2000" dirty="0"/>
              <a:t>8</a:t>
            </a:r>
            <a:r>
              <a:rPr lang="ko-KR" altLang="en-US" sz="2000" dirty="0"/>
              <a:t>천여 </a:t>
            </a:r>
            <a:r>
              <a:rPr lang="en-US" sz="2000" dirty="0"/>
              <a:t>km2 </a:t>
            </a:r>
            <a:r>
              <a:rPr lang="ko-KR" altLang="en-US" sz="2000" dirty="0"/>
              <a:t>로</a:t>
            </a:r>
            <a:r>
              <a:rPr lang="en-US" altLang="ko-KR" sz="2000" dirty="0"/>
              <a:t>,</a:t>
            </a:r>
            <a:r>
              <a:rPr lang="ko-KR" altLang="en-US" sz="2000" dirty="0"/>
              <a:t>한국의 </a:t>
            </a:r>
            <a:r>
              <a:rPr lang="en-US" altLang="ko-KR" sz="2000" dirty="0"/>
              <a:t>4</a:t>
            </a:r>
            <a:r>
              <a:rPr lang="ko-KR" altLang="en-US" sz="2000" dirty="0"/>
              <a:t>배이다</a:t>
            </a:r>
            <a:r>
              <a:rPr lang="en-US" altLang="ko-KR" sz="2000" dirty="0"/>
              <a:t>.</a:t>
            </a:r>
            <a:r>
              <a:rPr lang="ko-KR" altLang="en-US" sz="2000" dirty="0"/>
              <a:t>일본 국토의 약</a:t>
            </a:r>
            <a:r>
              <a:rPr lang="en-US" altLang="ko-KR" sz="2000" dirty="0"/>
              <a:t>70% </a:t>
            </a:r>
            <a:r>
              <a:rPr lang="ko-KR" altLang="en-US" sz="2000" dirty="0"/>
              <a:t>이상은 산지로 되어 있고</a:t>
            </a:r>
            <a:r>
              <a:rPr lang="en-US" altLang="ko-KR" sz="2000" dirty="0"/>
              <a:t>,</a:t>
            </a:r>
            <a:r>
              <a:rPr lang="ko-KR" altLang="en-US" sz="2000" dirty="0"/>
              <a:t>대부분이 산림지대를 형성하고 있다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0611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고재열의 독설닷컴 :: &lt;strong&gt;일본은&lt;/strong&gt; &lt;strong&gt;지진&lt;/strong&gt; 쓰나미와 싸우고 한국은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913" y="130629"/>
            <a:ext cx="4513262" cy="540802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5448" y="1339727"/>
            <a:ext cx="4309793" cy="4198924"/>
          </a:xfrm>
        </p:spPr>
        <p:txBody>
          <a:bodyPr>
            <a:noAutofit/>
          </a:bodyPr>
          <a:lstStyle/>
          <a:p>
            <a:r>
              <a:rPr lang="ko-KR" altLang="en-US" sz="1800" dirty="0"/>
              <a:t>일본열도의 주변에서는 태양양판</a:t>
            </a:r>
            <a:r>
              <a:rPr lang="en-US" altLang="ko-KR" sz="1800" dirty="0"/>
              <a:t>,</a:t>
            </a:r>
            <a:r>
              <a:rPr lang="ko-KR" altLang="en-US" sz="1800" dirty="0"/>
              <a:t>필리핀판</a:t>
            </a:r>
            <a:r>
              <a:rPr lang="en-US" altLang="ko-KR" sz="1800" dirty="0"/>
              <a:t>,</a:t>
            </a:r>
            <a:r>
              <a:rPr lang="ko-KR" altLang="en-US" sz="1800" dirty="0"/>
              <a:t>유리시아판 및 북아메리카판의</a:t>
            </a:r>
            <a:r>
              <a:rPr lang="en-US" altLang="ko-KR" sz="1800" dirty="0"/>
              <a:t>4</a:t>
            </a:r>
            <a:r>
              <a:rPr lang="ko-KR" altLang="en-US" sz="1800" dirty="0"/>
              <a:t>개의 판이 서로 접해 있고 </a:t>
            </a:r>
            <a:r>
              <a:rPr lang="en-US" altLang="ko-KR" sz="1800" dirty="0"/>
              <a:t>,</a:t>
            </a:r>
            <a:r>
              <a:rPr lang="ko-KR" altLang="en-US" sz="1800" dirty="0"/>
              <a:t>그들의 경계가 일본 해구</a:t>
            </a:r>
            <a:r>
              <a:rPr lang="en-US" altLang="ko-KR" sz="1800" dirty="0"/>
              <a:t>,</a:t>
            </a:r>
            <a:r>
              <a:rPr lang="ko-KR" altLang="en-US" sz="1800" dirty="0"/>
              <a:t>사가미 해구</a:t>
            </a:r>
            <a:r>
              <a:rPr lang="en-US" altLang="ko-KR" sz="1800" dirty="0"/>
              <a:t>,</a:t>
            </a:r>
            <a:r>
              <a:rPr lang="ko-KR" altLang="en-US" sz="1800" dirty="0"/>
              <a:t>난카이 해구이다</a:t>
            </a:r>
            <a:r>
              <a:rPr lang="en-US" altLang="ko-KR" sz="1800" dirty="0"/>
              <a:t>.</a:t>
            </a:r>
            <a:r>
              <a:rPr lang="ko-KR" altLang="en-US" sz="1800" dirty="0"/>
              <a:t>태양판 및필리핀판은 매년 수 </a:t>
            </a:r>
            <a:r>
              <a:rPr lang="en-US" sz="1800" dirty="0"/>
              <a:t>cm</a:t>
            </a:r>
            <a:r>
              <a:rPr lang="ko-KR" altLang="en-US" sz="1800" dirty="0"/>
              <a:t>의 속도가 서쪽으로 움직여 일본열도 밑으로 들어가고 있다</a:t>
            </a:r>
            <a:r>
              <a:rPr lang="en-US" altLang="ko-KR" sz="1800" dirty="0"/>
              <a:t>.</a:t>
            </a:r>
            <a:r>
              <a:rPr lang="ko-KR" altLang="en-US" sz="1800" dirty="0"/>
              <a:t>이 때문에 유리시아판 등의 대륙판의 끝자락이 끌려 들어가면서 변형에너지가 점점 축적되고 있다</a:t>
            </a:r>
            <a:r>
              <a:rPr lang="en-US" altLang="ko-KR" sz="1800" dirty="0"/>
              <a:t>. </a:t>
            </a:r>
            <a:r>
              <a:rPr lang="ko-KR" altLang="en-US" sz="1800" dirty="0"/>
              <a:t>이 변형이 한계에 달하여 원래로 돌아가려고 하면 파괴가 일어나 거대한 에너지가 방출된다</a:t>
            </a:r>
            <a:r>
              <a:rPr lang="en-US" altLang="ko-KR" sz="1800" dirty="0"/>
              <a:t>.</a:t>
            </a:r>
            <a:r>
              <a:rPr lang="ko-KR" altLang="en-US" sz="1800" dirty="0"/>
              <a:t>이것이 일본의 태평양 연안에서 발생하는 거대 지진이다</a:t>
            </a:r>
            <a:r>
              <a:rPr lang="en-US" altLang="ko-KR" sz="1800" dirty="0"/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0976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鶴の湯温泉 (秋田県) - Wikipedi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85302"/>
            <a:ext cx="4715691" cy="491866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4637" y="875212"/>
            <a:ext cx="3854528" cy="4590809"/>
          </a:xfrm>
        </p:spPr>
        <p:txBody>
          <a:bodyPr>
            <a:noAutofit/>
          </a:bodyPr>
          <a:lstStyle/>
          <a:p>
            <a:r>
              <a:rPr lang="ko-KR" altLang="en-US" sz="2400" dirty="0"/>
              <a:t>일본은 화산이 많은 섬나라로</a:t>
            </a:r>
            <a:r>
              <a:rPr lang="en-US" altLang="ko-KR" sz="2400" dirty="0"/>
              <a:t>,</a:t>
            </a:r>
            <a:r>
              <a:rPr lang="ko-KR" altLang="en-US" sz="2400" dirty="0"/>
              <a:t>화산 분화에 의해 용암</a:t>
            </a:r>
            <a:r>
              <a:rPr lang="en-US" altLang="ko-KR" sz="2400" dirty="0"/>
              <a:t>, </a:t>
            </a:r>
            <a:r>
              <a:rPr lang="ko-KR" altLang="en-US" sz="2400" dirty="0"/>
              <a:t>화산탄</a:t>
            </a:r>
            <a:r>
              <a:rPr lang="en-US" altLang="ko-KR" sz="2400" dirty="0"/>
              <a:t>,</a:t>
            </a:r>
            <a:r>
              <a:rPr lang="ko-KR" altLang="en-US" sz="2400" dirty="0"/>
              <a:t>화산재</a:t>
            </a:r>
            <a:r>
              <a:rPr lang="en-US" altLang="ko-KR" sz="2400" dirty="0"/>
              <a:t>,</a:t>
            </a:r>
            <a:r>
              <a:rPr lang="ko-KR" altLang="en-US" sz="2400" dirty="0"/>
              <a:t>수증기 등이 분출된다</a:t>
            </a:r>
            <a:r>
              <a:rPr lang="en-US" altLang="ko-KR" sz="2400" dirty="0"/>
              <a:t>. </a:t>
            </a:r>
            <a:r>
              <a:rPr lang="ko-KR" altLang="en-US" sz="2400" dirty="0"/>
              <a:t>이 때문에 화산 주변에는 지열을 품고 있는 대지가 많이 존재하고</a:t>
            </a:r>
            <a:r>
              <a:rPr lang="en-US" altLang="ko-KR" sz="2400" dirty="0"/>
              <a:t>,</a:t>
            </a:r>
            <a:r>
              <a:rPr lang="ko-KR" altLang="en-US" sz="2400" dirty="0"/>
              <a:t>평균 이상으로 가열되어 솟아나는 샘도 많이 존재한다</a:t>
            </a:r>
            <a:r>
              <a:rPr lang="en-US" altLang="ko-KR" sz="2400" dirty="0"/>
              <a:t>.</a:t>
            </a:r>
            <a:r>
              <a:rPr lang="ko-KR" altLang="en-US" sz="2400" dirty="0"/>
              <a:t>그것이 온천이다</a:t>
            </a:r>
            <a:r>
              <a:rPr lang="en-US" altLang="ko-KR" sz="2400" dirty="0"/>
              <a:t>.</a:t>
            </a:r>
            <a:r>
              <a:rPr lang="ko-KR" altLang="en-US" sz="2400" dirty="0"/>
              <a:t>오천지의 수는 숙박시서이 있는 곳만 해도 약 </a:t>
            </a:r>
            <a:r>
              <a:rPr lang="en-US" altLang="ko-KR" sz="2400" dirty="0"/>
              <a:t>3000</a:t>
            </a:r>
            <a:r>
              <a:rPr lang="ko-KR" altLang="en-US" sz="2400" dirty="0"/>
              <a:t>곳 이상이나 된다</a:t>
            </a:r>
            <a:r>
              <a:rPr lang="en-US" altLang="ko-KR" sz="2400" dirty="0"/>
              <a:t>.</a:t>
            </a:r>
            <a:r>
              <a:rPr lang="ko-KR" altLang="en-US" sz="2400" dirty="0"/>
              <a:t>온천이 없는 지역은 한 군데도 없다</a:t>
            </a:r>
            <a:r>
              <a:rPr lang="en-US" altLang="ko-KR" sz="2400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5965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"/>
            <a:ext cx="8596668" cy="2160588"/>
          </a:xfrm>
        </p:spPr>
        <p:txBody>
          <a:bodyPr>
            <a:normAutofit/>
          </a:bodyPr>
          <a:lstStyle/>
          <a:p>
            <a:r>
              <a:rPr lang="ko-KR" altLang="en-US" sz="2400" dirty="0">
                <a:solidFill>
                  <a:schemeClr val="tx1"/>
                </a:solidFill>
              </a:rPr>
              <a:t>달력 상으로는 입춘 </a:t>
            </a:r>
            <a:r>
              <a:rPr lang="en-US" altLang="ko-KR" sz="2400" dirty="0">
                <a:solidFill>
                  <a:schemeClr val="tx1"/>
                </a:solidFill>
              </a:rPr>
              <a:t>2</a:t>
            </a:r>
            <a:r>
              <a:rPr lang="ko-KR" altLang="en-US" sz="2400" dirty="0">
                <a:solidFill>
                  <a:schemeClr val="tx1"/>
                </a:solidFill>
              </a:rPr>
              <a:t>월</a:t>
            </a:r>
            <a:r>
              <a:rPr lang="en-US" altLang="ko-KR" sz="2400" dirty="0">
                <a:solidFill>
                  <a:schemeClr val="tx1"/>
                </a:solidFill>
              </a:rPr>
              <a:t>4</a:t>
            </a:r>
            <a:r>
              <a:rPr lang="ko-KR" altLang="en-US" sz="2400" dirty="0">
                <a:solidFill>
                  <a:schemeClr val="tx1"/>
                </a:solidFill>
              </a:rPr>
              <a:t>일경에서 입하 </a:t>
            </a:r>
            <a:r>
              <a:rPr lang="en-US" altLang="ko-KR" sz="2400" dirty="0">
                <a:solidFill>
                  <a:schemeClr val="tx1"/>
                </a:solidFill>
              </a:rPr>
              <a:t>5</a:t>
            </a:r>
            <a:r>
              <a:rPr lang="ko-KR" altLang="en-US" sz="2400" dirty="0">
                <a:solidFill>
                  <a:schemeClr val="tx1"/>
                </a:solidFill>
              </a:rPr>
              <a:t>월</a:t>
            </a:r>
            <a:r>
              <a:rPr lang="en-US" altLang="ko-KR" sz="2400" dirty="0">
                <a:solidFill>
                  <a:schemeClr val="tx1"/>
                </a:solidFill>
              </a:rPr>
              <a:t>6</a:t>
            </a:r>
            <a:r>
              <a:rPr lang="ko-KR" altLang="en-US" sz="2400" dirty="0">
                <a:solidFill>
                  <a:schemeClr val="tx1"/>
                </a:solidFill>
              </a:rPr>
              <a:t>일경 전날까지가 봄이지만</a:t>
            </a:r>
            <a:r>
              <a:rPr lang="en-US" altLang="ko-KR" sz="2400" dirty="0">
                <a:solidFill>
                  <a:schemeClr val="tx1"/>
                </a:solidFill>
              </a:rPr>
              <a:t>,</a:t>
            </a:r>
            <a:r>
              <a:rPr lang="ko-KR" altLang="en-US" sz="2400" dirty="0">
                <a:solidFill>
                  <a:schemeClr val="tx1"/>
                </a:solidFill>
              </a:rPr>
              <a:t>일반적으로는 실제로 따뜻해지는 </a:t>
            </a:r>
            <a:r>
              <a:rPr lang="en-US" altLang="ko-KR" sz="2400" dirty="0">
                <a:solidFill>
                  <a:schemeClr val="tx1"/>
                </a:solidFill>
              </a:rPr>
              <a:t>3</a:t>
            </a:r>
            <a:r>
              <a:rPr lang="ko-KR" altLang="en-US" sz="2400" dirty="0">
                <a:solidFill>
                  <a:schemeClr val="tx1"/>
                </a:solidFill>
              </a:rPr>
              <a:t>월부터 </a:t>
            </a:r>
            <a:r>
              <a:rPr lang="en-US" altLang="ko-KR" sz="2400" dirty="0">
                <a:solidFill>
                  <a:schemeClr val="tx1"/>
                </a:solidFill>
              </a:rPr>
              <a:t>5</a:t>
            </a:r>
            <a:r>
              <a:rPr lang="ko-KR" altLang="en-US" sz="2400" dirty="0">
                <a:solidFill>
                  <a:schemeClr val="tx1"/>
                </a:solidFill>
              </a:rPr>
              <a:t>월경을 봄이라고 한다</a:t>
            </a:r>
            <a:r>
              <a:rPr lang="en-US" altLang="ko-KR" sz="2400" dirty="0">
                <a:solidFill>
                  <a:schemeClr val="tx1"/>
                </a:solidFill>
              </a:rPr>
              <a:t>. </a:t>
            </a:r>
            <a:r>
              <a:rPr lang="ko-KR" altLang="en-US" sz="2400" dirty="0">
                <a:solidFill>
                  <a:schemeClr val="tx1"/>
                </a:solidFill>
              </a:rPr>
              <a:t>뜨뜻한 날씨가 행락에 적합하여</a:t>
            </a:r>
            <a:r>
              <a:rPr lang="en-US" altLang="ko-KR" sz="2400" dirty="0">
                <a:solidFill>
                  <a:schemeClr val="tx1"/>
                </a:solidFill>
              </a:rPr>
              <a:t>,</a:t>
            </a:r>
            <a:r>
              <a:rPr lang="ko-KR" altLang="en-US" sz="2400" dirty="0">
                <a:solidFill>
                  <a:schemeClr val="tx1"/>
                </a:solidFill>
              </a:rPr>
              <a:t>형형색색의 꽃이 피는 공원이나 식물원</a:t>
            </a:r>
            <a:r>
              <a:rPr lang="en-US" altLang="ko-KR" sz="2400" dirty="0">
                <a:solidFill>
                  <a:schemeClr val="tx1"/>
                </a:solidFill>
              </a:rPr>
              <a:t>,</a:t>
            </a:r>
            <a:r>
              <a:rPr lang="ko-KR" altLang="en-US" sz="2400" dirty="0">
                <a:solidFill>
                  <a:schemeClr val="tx1"/>
                </a:solidFill>
              </a:rPr>
              <a:t>각지의 행락지는 구경꾼으로 떠들썩한다</a:t>
            </a:r>
            <a:r>
              <a:rPr lang="en-US" altLang="ko-KR" sz="2400" dirty="0">
                <a:solidFill>
                  <a:schemeClr val="tx1"/>
                </a:solidFill>
              </a:rPr>
              <a:t>.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&lt;strong&gt;일본&lt;/strong&gt; 벚꽃 왕 벚나무 · Pixabay의 무료 사진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816" y="2160588"/>
            <a:ext cx="5840406" cy="3881437"/>
          </a:xfrm>
        </p:spPr>
      </p:pic>
    </p:spTree>
    <p:extLst>
      <p:ext uri="{BB962C8B-B14F-4D97-AF65-F5344CB8AC3E}">
        <p14:creationId xmlns:p14="http://schemas.microsoft.com/office/powerpoint/2010/main" val="269095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&lt;strong&gt;히나단&lt;/strong&gt; 게닌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631" y="1449387"/>
            <a:ext cx="3933825" cy="36576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1959429"/>
            <a:ext cx="3854528" cy="3402089"/>
          </a:xfrm>
        </p:spPr>
        <p:txBody>
          <a:bodyPr>
            <a:normAutofit/>
          </a:bodyPr>
          <a:lstStyle/>
          <a:p>
            <a:r>
              <a:rPr lang="en-US" altLang="ko-KR" sz="1800" dirty="0"/>
              <a:t>3</a:t>
            </a:r>
            <a:r>
              <a:rPr lang="ko-KR" altLang="en-US" sz="1800" dirty="0"/>
              <a:t>월</a:t>
            </a:r>
            <a:r>
              <a:rPr lang="en-US" altLang="ko-KR" sz="1800" dirty="0"/>
              <a:t>3</a:t>
            </a:r>
            <a:r>
              <a:rPr lang="ko-KR" altLang="en-US" sz="1800" dirty="0"/>
              <a:t>일 히나마쓰리</a:t>
            </a:r>
          </a:p>
          <a:p>
            <a:r>
              <a:rPr lang="ko-KR" altLang="en-US" sz="1800" dirty="0"/>
              <a:t>히나마쓰리에는 여자 아이가 있는 가정에서는 히나인형ㄹ 장식하고</a:t>
            </a:r>
            <a:r>
              <a:rPr lang="en-US" altLang="ko-KR" sz="1800" dirty="0"/>
              <a:t>,</a:t>
            </a:r>
            <a:r>
              <a:rPr lang="ko-KR" altLang="en-US" sz="1800" dirty="0"/>
              <a:t>시로자케나 히나라레</a:t>
            </a:r>
            <a:r>
              <a:rPr lang="en-US" altLang="ko-KR" sz="1800" dirty="0"/>
              <a:t>,</a:t>
            </a:r>
            <a:r>
              <a:rPr lang="ko-KR" altLang="en-US" sz="1800" dirty="0"/>
              <a:t>지라시즈시나 대합을 넣은 맑은 장국등을 먹으며 여자 아이의 해복을 기원한다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31112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&lt;strong&gt;일본&lt;/strong&gt; &lt;strong&gt;갑옷&lt;/strong&gt; - 우만위키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843" y="514350"/>
            <a:ext cx="3955402" cy="552767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1074" y="1763485"/>
            <a:ext cx="4245429" cy="3095897"/>
          </a:xfrm>
        </p:spPr>
        <p:txBody>
          <a:bodyPr>
            <a:normAutofit/>
          </a:bodyPr>
          <a:lstStyle/>
          <a:p>
            <a:r>
              <a:rPr lang="ko-KR" altLang="en-US" sz="2400" dirty="0"/>
              <a:t>단고노 셋쿠에는 남자 아이가 있는 집에서 밖에 고이노보리를 올리고</a:t>
            </a:r>
            <a:r>
              <a:rPr lang="en-US" altLang="ko-KR" sz="2400" dirty="0"/>
              <a:t>,</a:t>
            </a:r>
            <a:r>
              <a:rPr lang="ko-KR" altLang="en-US" sz="2400" dirty="0"/>
              <a:t>실내에 </a:t>
            </a:r>
            <a:r>
              <a:rPr lang="en-US" altLang="ko-KR" sz="2400" dirty="0"/>
              <a:t>5</a:t>
            </a:r>
            <a:r>
              <a:rPr lang="ko-KR" altLang="en-US" sz="2400" dirty="0"/>
              <a:t>월 인형 을 장식하고</a:t>
            </a:r>
            <a:r>
              <a:rPr lang="en-US" altLang="ko-KR" sz="2400" dirty="0"/>
              <a:t>,</a:t>
            </a:r>
            <a:r>
              <a:rPr lang="ko-KR" altLang="en-US" sz="2400" dirty="0"/>
              <a:t>지마키나</a:t>
            </a:r>
            <a:r>
              <a:rPr lang="en-US" altLang="ko-KR" sz="2400" dirty="0"/>
              <a:t>, </a:t>
            </a:r>
            <a:r>
              <a:rPr lang="ko-KR" altLang="en-US" sz="2400" dirty="0"/>
              <a:t>가시와모치라는 과자를 먹으며 남자 아이의 무사한 성정을 빕것이다</a:t>
            </a:r>
            <a:r>
              <a:rPr lang="en-US" altLang="ko-KR" sz="2400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64530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sz="2400" dirty="0" smtClean="0">
                <a:solidFill>
                  <a:schemeClr val="tx2"/>
                </a:solidFill>
              </a:rPr>
              <a:t>되면 </a:t>
            </a:r>
            <a:r>
              <a:rPr lang="ko-KR" altLang="en-US" sz="2400" dirty="0">
                <a:solidFill>
                  <a:schemeClr val="tx2"/>
                </a:solidFill>
              </a:rPr>
              <a:t>비가 며칠씩 </a:t>
            </a:r>
            <a:r>
              <a:rPr lang="ko-KR" altLang="en-US" sz="2400" dirty="0" smtClean="0">
                <a:solidFill>
                  <a:schemeClr val="tx2"/>
                </a:solidFill>
              </a:rPr>
              <a:t>계속</a:t>
            </a:r>
            <a:r>
              <a:rPr lang="ko-KR" altLang="en-US" sz="2400" dirty="0">
                <a:solidFill>
                  <a:schemeClr val="tx2"/>
                </a:solidFill>
              </a:rPr>
              <a:t>여름으로는 입하 </a:t>
            </a:r>
            <a:r>
              <a:rPr lang="en-US" altLang="ko-KR" sz="2400" dirty="0">
                <a:solidFill>
                  <a:schemeClr val="tx2"/>
                </a:solidFill>
              </a:rPr>
              <a:t>5</a:t>
            </a:r>
            <a:r>
              <a:rPr lang="ko-KR" altLang="en-US" sz="2400" dirty="0">
                <a:solidFill>
                  <a:schemeClr val="tx2"/>
                </a:solidFill>
              </a:rPr>
              <a:t>월</a:t>
            </a:r>
            <a:r>
              <a:rPr lang="en-US" altLang="ko-KR" sz="2400" dirty="0">
                <a:solidFill>
                  <a:schemeClr val="tx2"/>
                </a:solidFill>
              </a:rPr>
              <a:t>6</a:t>
            </a:r>
            <a:r>
              <a:rPr lang="ko-KR" altLang="en-US" sz="2400" dirty="0">
                <a:solidFill>
                  <a:schemeClr val="tx2"/>
                </a:solidFill>
              </a:rPr>
              <a:t>경에서 입추 </a:t>
            </a:r>
            <a:r>
              <a:rPr lang="en-US" altLang="ko-KR" sz="2400" dirty="0">
                <a:solidFill>
                  <a:schemeClr val="tx2"/>
                </a:solidFill>
              </a:rPr>
              <a:t>8</a:t>
            </a:r>
            <a:r>
              <a:rPr lang="ko-KR" altLang="en-US" sz="2400" dirty="0">
                <a:solidFill>
                  <a:schemeClr val="tx2"/>
                </a:solidFill>
              </a:rPr>
              <a:t>월</a:t>
            </a:r>
            <a:r>
              <a:rPr lang="en-US" altLang="ko-KR" sz="2400" dirty="0">
                <a:solidFill>
                  <a:schemeClr val="tx2"/>
                </a:solidFill>
              </a:rPr>
              <a:t>8</a:t>
            </a:r>
            <a:r>
              <a:rPr lang="ko-KR" altLang="en-US" sz="2400" dirty="0">
                <a:solidFill>
                  <a:schemeClr val="tx2"/>
                </a:solidFill>
              </a:rPr>
              <a:t>일경 전날까지 여름이지만</a:t>
            </a:r>
            <a:r>
              <a:rPr lang="en-US" altLang="ko-KR" sz="2400" dirty="0">
                <a:solidFill>
                  <a:schemeClr val="tx2"/>
                </a:solidFill>
              </a:rPr>
              <a:t>, </a:t>
            </a:r>
            <a:r>
              <a:rPr lang="ko-KR" altLang="en-US" sz="2400" dirty="0">
                <a:solidFill>
                  <a:schemeClr val="tx2"/>
                </a:solidFill>
              </a:rPr>
              <a:t>실제로는 </a:t>
            </a:r>
            <a:r>
              <a:rPr lang="en-US" altLang="ko-KR" sz="2400" dirty="0">
                <a:solidFill>
                  <a:schemeClr val="tx2"/>
                </a:solidFill>
              </a:rPr>
              <a:t>6</a:t>
            </a:r>
            <a:r>
              <a:rPr lang="ko-KR" altLang="en-US" sz="2400" dirty="0">
                <a:solidFill>
                  <a:schemeClr val="tx2"/>
                </a:solidFill>
              </a:rPr>
              <a:t>월부터 </a:t>
            </a:r>
            <a:r>
              <a:rPr lang="en-US" altLang="ko-KR" sz="2400" dirty="0">
                <a:solidFill>
                  <a:schemeClr val="tx2"/>
                </a:solidFill>
              </a:rPr>
              <a:t>8</a:t>
            </a:r>
            <a:r>
              <a:rPr lang="ko-KR" altLang="en-US" sz="2400" dirty="0">
                <a:solidFill>
                  <a:schemeClr val="tx2"/>
                </a:solidFill>
              </a:rPr>
              <a:t>월경을 여름이라고 한다</a:t>
            </a:r>
            <a:r>
              <a:rPr lang="en-US" altLang="ko-KR" sz="2400" dirty="0">
                <a:solidFill>
                  <a:schemeClr val="tx2"/>
                </a:solidFill>
              </a:rPr>
              <a:t>. 5</a:t>
            </a:r>
            <a:r>
              <a:rPr lang="ko-KR" altLang="en-US" sz="2400" dirty="0">
                <a:solidFill>
                  <a:schemeClr val="tx2"/>
                </a:solidFill>
              </a:rPr>
              <a:t>월은 사쓰키비레라고 하듯 맑은 날이 많은 초여름이고</a:t>
            </a:r>
            <a:r>
              <a:rPr lang="en-US" altLang="ko-KR" sz="2400" dirty="0">
                <a:solidFill>
                  <a:schemeClr val="tx2"/>
                </a:solidFill>
              </a:rPr>
              <a:t>,6</a:t>
            </a:r>
            <a:r>
              <a:rPr lang="ko-KR" altLang="en-US" sz="2400" dirty="0">
                <a:solidFill>
                  <a:schemeClr val="tx2"/>
                </a:solidFill>
              </a:rPr>
              <a:t>월이 </a:t>
            </a:r>
            <a:r>
              <a:rPr lang="ko-KR" altLang="en-US" sz="2400" dirty="0" smtClean="0">
                <a:solidFill>
                  <a:schemeClr val="tx2"/>
                </a:solidFill>
              </a:rPr>
              <a:t>되는 </a:t>
            </a:r>
            <a:r>
              <a:rPr lang="ko-KR" altLang="en-US" sz="2400" dirty="0">
                <a:solidFill>
                  <a:schemeClr val="tx2"/>
                </a:solidFill>
              </a:rPr>
              <a:t>장마라고 불리는 시기가 온다</a:t>
            </a:r>
            <a:r>
              <a:rPr lang="en-US" altLang="ko-KR" dirty="0">
                <a:solidFill>
                  <a:schemeClr val="tx2"/>
                </a:solidFill>
              </a:rPr>
              <a:t>.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98979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145</TotalTime>
  <Words>676</Words>
  <Application>Microsoft Office PowerPoint</Application>
  <PresentationFormat>Widescreen</PresentationFormat>
  <Paragraphs>23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HY그래픽M</vt:lpstr>
      <vt:lpstr>맑은 고딕</vt:lpstr>
      <vt:lpstr>メイリオ</vt:lpstr>
      <vt:lpstr>Arial</vt:lpstr>
      <vt:lpstr>Calibri</vt:lpstr>
      <vt:lpstr>Trebuchet MS</vt:lpstr>
      <vt:lpstr>Wingdings 3</vt:lpstr>
      <vt:lpstr>Facet</vt:lpstr>
      <vt:lpstr>이름:루응 반 키엔  학번 :21808028  학과 : 무역학과</vt:lpstr>
      <vt:lpstr>주제: 1 일본의 국토와 위지          2 일본의 4계절과 특징          3 일본의 에니메이션</vt:lpstr>
      <vt:lpstr>.</vt:lpstr>
      <vt:lpstr>PowerPoint Presentation</vt:lpstr>
      <vt:lpstr>PowerPoint Presentation</vt:lpstr>
      <vt:lpstr>달력 상으로는 입춘 2월4일경에서 입하 5월6일경 전날까지가 봄이지만,일반적으로는 실제로 따뜻해지는 3월부터 5월경을 봄이라고 한다. 뜨뜻한 날씨가 행락에 적합하여,형형색색의 꽃이 피는 공원이나 식물원,각지의 행락지는 구경꾼으로 떠들썩한다.</vt:lpstr>
      <vt:lpstr>PowerPoint Presentation</vt:lpstr>
      <vt:lpstr>PowerPoint Presentation</vt:lpstr>
      <vt:lpstr>되면 비가 며칠씩 계속여름으로는 입하 5월6경에서 입추 8월8일경 전날까지 여름이지만, 실제로는 6월부터 8월경을 여름이라고 한다. 5월은 사쓰키비레라고 하듯 맑은 날이 많은 초여름이고,6월이 되는 장마라고 불리는 시기가 온다.</vt:lpstr>
      <vt:lpstr>7월7일 다나바타(칠석) 대나무 잎에 형형색색의 단자쿠나 장식을 달고 그 단자쿠에 소원을 적다.견우 와 직녀 전설에 연유한 행사로, 날씨가 맑을 때면 두 개의 별과 은 하수를 밤하늘에서 볼 수 있다. 또 센다이 다나바타 마쓰리와 같이 성대한 행사의 다나바타도 있다.</vt:lpstr>
      <vt:lpstr>여름 풍물시로는 불꽃놀이를 들 수 있다.매년 7월에서 8월에 걸쳐 전국 긱지에서 500회 이상의 불꽃놀이 대회가 열린다.</vt:lpstr>
      <vt:lpstr>PowerPoint Presentation</vt:lpstr>
      <vt:lpstr>PowerPoint Presentation</vt:lpstr>
      <vt:lpstr>PowerPoint Presentation</vt:lpstr>
      <vt:lpstr>설날에는 행복을 가져온다고 하는 "도시가미" 를 맞이하기 위해 여러 가지 장식을 한다.</vt:lpstr>
      <vt:lpstr>PowerPoint Presentation</vt:lpstr>
      <vt:lpstr>만화 (漫画, ま ん が, マ ン ガ)는 일본에서 유래 된 만화 또는 만화 캐릭터를 가리키는 일본어 용어입니다. 현재 Manga는 글로벌 시장을 장악하고 있으며 일본인뿐만 아니라 전 세계 많은 사람들에게 사랑 받고 있습니다.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13</cp:revision>
  <dcterms:created xsi:type="dcterms:W3CDTF">2020-09-29T16:12:48Z</dcterms:created>
  <dcterms:modified xsi:type="dcterms:W3CDTF">2021-03-31T13:17:36Z</dcterms:modified>
</cp:coreProperties>
</file>