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2" r:id="rId3"/>
    <p:sldId id="262" r:id="rId4"/>
    <p:sldId id="274" r:id="rId5"/>
    <p:sldId id="275" r:id="rId6"/>
    <p:sldId id="276" r:id="rId7"/>
    <p:sldId id="281" r:id="rId8"/>
    <p:sldId id="280" r:id="rId9"/>
    <p:sldId id="279" r:id="rId10"/>
    <p:sldId id="284" r:id="rId11"/>
    <p:sldId id="286" r:id="rId12"/>
    <p:sldId id="292" r:id="rId13"/>
    <p:sldId id="285" r:id="rId14"/>
    <p:sldId id="291" r:id="rId15"/>
    <p:sldId id="277" r:id="rId16"/>
    <p:sldId id="287" r:id="rId17"/>
    <p:sldId id="290" r:id="rId18"/>
    <p:sldId id="288" r:id="rId19"/>
    <p:sldId id="289" r:id="rId20"/>
    <p:sldId id="26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87" d="100"/>
          <a:sy n="87" d="100"/>
        </p:scale>
        <p:origin x="6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76D9-A3A8-48FD-94EB-AD120305C689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D950-AC39-490C-9B42-F352990CA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3465384"/>
            <a:ext cx="9144000" cy="34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971600" y="2807216"/>
            <a:ext cx="1512168" cy="1296522"/>
            <a:chOff x="2008288" y="1291182"/>
            <a:chExt cx="5040560" cy="4321742"/>
          </a:xfrm>
        </p:grpSpPr>
        <p:sp>
          <p:nvSpPr>
            <p:cNvPr id="24" name="육각형 23"/>
            <p:cNvSpPr/>
            <p:nvPr userDrawn="1"/>
          </p:nvSpPr>
          <p:spPr>
            <a:xfrm>
              <a:off x="2008288" y="1291182"/>
              <a:ext cx="5040560" cy="432174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/>
            <p:cNvSpPr/>
            <p:nvPr userDrawn="1"/>
          </p:nvSpPr>
          <p:spPr>
            <a:xfrm rot="6981396">
              <a:off x="2354021" y="1766055"/>
              <a:ext cx="2388993" cy="2216742"/>
            </a:xfrm>
            <a:prstGeom prst="triangle">
              <a:avLst>
                <a:gd name="adj" fmla="val 540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763688" y="3523456"/>
            <a:ext cx="5544616" cy="985664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부제목 혹은 그룹의 이름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25" name="직선 연결선 24"/>
          <p:cNvCxnSpPr>
            <a:stCxn id="24" idx="4"/>
            <a:endCxn id="24" idx="1"/>
          </p:cNvCxnSpPr>
          <p:nvPr userDrawn="1"/>
        </p:nvCxnSpPr>
        <p:spPr>
          <a:xfrm>
            <a:off x="1295731" y="2807216"/>
            <a:ext cx="863907" cy="12965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24" idx="5"/>
            <a:endCxn id="24" idx="2"/>
          </p:cNvCxnSpPr>
          <p:nvPr userDrawn="1"/>
        </p:nvCxnSpPr>
        <p:spPr>
          <a:xfrm flipH="1">
            <a:off x="1295731" y="2807216"/>
            <a:ext cx="863907" cy="12965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24" idx="3"/>
            <a:endCxn id="24" idx="0"/>
          </p:cNvCxnSpPr>
          <p:nvPr userDrawn="1"/>
        </p:nvCxnSpPr>
        <p:spPr>
          <a:xfrm>
            <a:off x="971600" y="3455477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971600" y="2060848"/>
            <a:ext cx="6336704" cy="1368152"/>
          </a:xfrm>
        </p:spPr>
        <p:txBody>
          <a:bodyPr>
            <a:noAutofit/>
          </a:bodyPr>
          <a:lstStyle>
            <a:lvl1pPr algn="r">
              <a:defRPr sz="10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7"/>
          <p:cNvSpPr/>
          <p:nvPr/>
        </p:nvSpPr>
        <p:spPr>
          <a:xfrm>
            <a:off x="1187624" y="1"/>
            <a:ext cx="6676246" cy="6858000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28"/>
          <p:cNvGrpSpPr/>
          <p:nvPr/>
        </p:nvGrpSpPr>
        <p:grpSpPr>
          <a:xfrm>
            <a:off x="1763688" y="620688"/>
            <a:ext cx="1118305" cy="958827"/>
            <a:chOff x="539552" y="1128583"/>
            <a:chExt cx="2459875" cy="21090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육각형 12"/>
            <p:cNvSpPr/>
            <p:nvPr/>
          </p:nvSpPr>
          <p:spPr>
            <a:xfrm>
              <a:off x="539552" y="1128583"/>
              <a:ext cx="2459875" cy="2109082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5"/>
            <p:cNvCxnSpPr>
              <a:endCxn id="13" idx="0"/>
            </p:cNvCxnSpPr>
            <p:nvPr/>
          </p:nvCxnSpPr>
          <p:spPr>
            <a:xfrm>
              <a:off x="539552" y="2183125"/>
              <a:ext cx="2459875" cy="0"/>
            </a:xfrm>
            <a:prstGeom prst="line">
              <a:avLst/>
            </a:prstGeom>
            <a:grp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endCxn id="13" idx="4"/>
            </p:cNvCxnSpPr>
            <p:nvPr/>
          </p:nvCxnSpPr>
          <p:spPr>
            <a:xfrm flipH="1" flipV="1">
              <a:off x="1066822" y="1128583"/>
              <a:ext cx="1405335" cy="2109082"/>
            </a:xfrm>
            <a:prstGeom prst="lin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>
              <a:endCxn id="13" idx="2"/>
            </p:cNvCxnSpPr>
            <p:nvPr/>
          </p:nvCxnSpPr>
          <p:spPr>
            <a:xfrm flipH="1">
              <a:off x="1066822" y="1128583"/>
              <a:ext cx="1405335" cy="2109082"/>
            </a:xfrm>
            <a:prstGeom prst="lin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2649880" y="4293096"/>
            <a:ext cx="3866336" cy="1800200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1pPr>
          </a:lstStyle>
          <a:p>
            <a:r>
              <a:rPr lang="ko-KR" altLang="en-US" dirty="0" err="1" smtClean="0"/>
              <a:t>소제목은뚜렷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 userDrawn="1">
            <p:ph type="body" idx="1" hasCustomPrompt="1"/>
          </p:nvPr>
        </p:nvSpPr>
        <p:spPr>
          <a:xfrm>
            <a:off x="2483768" y="1124744"/>
            <a:ext cx="1800200" cy="3168352"/>
          </a:xfr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 algn="l" defTabSz="914400" rtl="0" eaLnBrk="1" latinLnBrk="1" hangingPunct="1">
              <a:buNone/>
              <a:defRPr lang="ko-KR" altLang="en-US" sz="199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1</a:t>
            </a:r>
            <a:endParaRPr lang="ko-KR" altLang="en-US" dirty="0" smtClean="0"/>
          </a:p>
        </p:txBody>
      </p:sp>
      <p:sp>
        <p:nvSpPr>
          <p:cNvPr id="4" name="날짜 개체 틀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텍스트 개체 틀 1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49880" y="3967728"/>
            <a:ext cx="3456905" cy="432048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1pPr>
          </a:lstStyle>
          <a:p>
            <a:pPr lvl="0"/>
            <a:r>
              <a:rPr lang="ko-KR" altLang="en-US" dirty="0" err="1" smtClean="0"/>
              <a:t>작은글씨부연설명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7740352" y="0"/>
            <a:ext cx="14163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20" name="직선 연결선 19"/>
          <p:cNvCxnSpPr/>
          <p:nvPr userDrawn="1"/>
        </p:nvCxnSpPr>
        <p:spPr>
          <a:xfrm>
            <a:off x="2411760" y="3212976"/>
            <a:ext cx="503105" cy="8732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그룹 91"/>
          <p:cNvGrpSpPr/>
          <p:nvPr userDrawn="1"/>
        </p:nvGrpSpPr>
        <p:grpSpPr>
          <a:xfrm>
            <a:off x="0" y="260648"/>
            <a:ext cx="2087916" cy="2278573"/>
            <a:chOff x="0" y="260648"/>
            <a:chExt cx="2087916" cy="22785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5" name="자유형 54"/>
            <p:cNvSpPr/>
            <p:nvPr userDrawn="1"/>
          </p:nvSpPr>
          <p:spPr>
            <a:xfrm>
              <a:off x="0" y="260648"/>
              <a:ext cx="2087916" cy="2278573"/>
            </a:xfrm>
            <a:custGeom>
              <a:avLst/>
              <a:gdLst>
                <a:gd name="connsiteX0" fmla="*/ 0 w 5040560"/>
                <a:gd name="connsiteY0" fmla="*/ 2160871 h 4321742"/>
                <a:gd name="connsiteX1" fmla="*/ 1080436 w 5040560"/>
                <a:gd name="connsiteY1" fmla="*/ 1 h 4321742"/>
                <a:gd name="connsiteX2" fmla="*/ 3960125 w 5040560"/>
                <a:gd name="connsiteY2" fmla="*/ 1 h 4321742"/>
                <a:gd name="connsiteX3" fmla="*/ 5040560 w 5040560"/>
                <a:gd name="connsiteY3" fmla="*/ 2160871 h 4321742"/>
                <a:gd name="connsiteX4" fmla="*/ 3960125 w 5040560"/>
                <a:gd name="connsiteY4" fmla="*/ 4321741 h 4321742"/>
                <a:gd name="connsiteX5" fmla="*/ 1080436 w 5040560"/>
                <a:gd name="connsiteY5" fmla="*/ 4321741 h 4321742"/>
                <a:gd name="connsiteX6" fmla="*/ 0 w 5040560"/>
                <a:gd name="connsiteY6" fmla="*/ 2160871 h 4321742"/>
                <a:gd name="connsiteX0" fmla="*/ 0 w 3960124"/>
                <a:gd name="connsiteY0" fmla="*/ 4321740 h 4321740"/>
                <a:gd name="connsiteX1" fmla="*/ 0 w 3960124"/>
                <a:gd name="connsiteY1" fmla="*/ 0 h 4321740"/>
                <a:gd name="connsiteX2" fmla="*/ 2879689 w 3960124"/>
                <a:gd name="connsiteY2" fmla="*/ 0 h 4321740"/>
                <a:gd name="connsiteX3" fmla="*/ 3960124 w 3960124"/>
                <a:gd name="connsiteY3" fmla="*/ 2160870 h 4321740"/>
                <a:gd name="connsiteX4" fmla="*/ 2879689 w 3960124"/>
                <a:gd name="connsiteY4" fmla="*/ 4321740 h 4321740"/>
                <a:gd name="connsiteX5" fmla="*/ 0 w 3960124"/>
                <a:gd name="connsiteY5" fmla="*/ 4321740 h 432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0124" h="4321740">
                  <a:moveTo>
                    <a:pt x="0" y="4321740"/>
                  </a:moveTo>
                  <a:lnTo>
                    <a:pt x="0" y="0"/>
                  </a:lnTo>
                  <a:lnTo>
                    <a:pt x="2879689" y="0"/>
                  </a:lnTo>
                  <a:lnTo>
                    <a:pt x="3960124" y="2160870"/>
                  </a:lnTo>
                  <a:lnTo>
                    <a:pt x="2879689" y="4321740"/>
                  </a:lnTo>
                  <a:lnTo>
                    <a:pt x="0" y="43217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7" name="직선 연결선 56"/>
            <p:cNvCxnSpPr>
              <a:stCxn id="55" idx="5"/>
              <a:endCxn id="55" idx="2"/>
            </p:cNvCxnSpPr>
            <p:nvPr userDrawn="1"/>
          </p:nvCxnSpPr>
          <p:spPr>
            <a:xfrm flipV="1">
              <a:off x="0" y="260648"/>
              <a:ext cx="1518272" cy="2278573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>
              <a:stCxn id="55" idx="3"/>
            </p:cNvCxnSpPr>
            <p:nvPr userDrawn="1"/>
          </p:nvCxnSpPr>
          <p:spPr>
            <a:xfrm flipH="1">
              <a:off x="0" y="1399935"/>
              <a:ext cx="2087916" cy="1284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stCxn id="55" idx="1"/>
              <a:endCxn id="55" idx="4"/>
            </p:cNvCxnSpPr>
            <p:nvPr userDrawn="1"/>
          </p:nvCxnSpPr>
          <p:spPr>
            <a:xfrm>
              <a:off x="0" y="260648"/>
              <a:ext cx="1518272" cy="2278573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그룹 92"/>
          <p:cNvGrpSpPr/>
          <p:nvPr userDrawn="1"/>
        </p:nvGrpSpPr>
        <p:grpSpPr>
          <a:xfrm rot="10800000">
            <a:off x="8053784" y="5487516"/>
            <a:ext cx="1096615" cy="1196752"/>
            <a:chOff x="11995" y="809049"/>
            <a:chExt cx="2087916" cy="2278573"/>
          </a:xfrm>
          <a:solidFill>
            <a:schemeClr val="bg1"/>
          </a:solidFill>
        </p:grpSpPr>
        <p:sp>
          <p:nvSpPr>
            <p:cNvPr id="94" name="자유형 93"/>
            <p:cNvSpPr/>
            <p:nvPr userDrawn="1"/>
          </p:nvSpPr>
          <p:spPr>
            <a:xfrm>
              <a:off x="11995" y="809049"/>
              <a:ext cx="2087916" cy="2278573"/>
            </a:xfrm>
            <a:custGeom>
              <a:avLst/>
              <a:gdLst>
                <a:gd name="connsiteX0" fmla="*/ 0 w 5040560"/>
                <a:gd name="connsiteY0" fmla="*/ 2160871 h 4321742"/>
                <a:gd name="connsiteX1" fmla="*/ 1080436 w 5040560"/>
                <a:gd name="connsiteY1" fmla="*/ 1 h 4321742"/>
                <a:gd name="connsiteX2" fmla="*/ 3960125 w 5040560"/>
                <a:gd name="connsiteY2" fmla="*/ 1 h 4321742"/>
                <a:gd name="connsiteX3" fmla="*/ 5040560 w 5040560"/>
                <a:gd name="connsiteY3" fmla="*/ 2160871 h 4321742"/>
                <a:gd name="connsiteX4" fmla="*/ 3960125 w 5040560"/>
                <a:gd name="connsiteY4" fmla="*/ 4321741 h 4321742"/>
                <a:gd name="connsiteX5" fmla="*/ 1080436 w 5040560"/>
                <a:gd name="connsiteY5" fmla="*/ 4321741 h 4321742"/>
                <a:gd name="connsiteX6" fmla="*/ 0 w 5040560"/>
                <a:gd name="connsiteY6" fmla="*/ 2160871 h 4321742"/>
                <a:gd name="connsiteX0" fmla="*/ 0 w 3960124"/>
                <a:gd name="connsiteY0" fmla="*/ 4321740 h 4321740"/>
                <a:gd name="connsiteX1" fmla="*/ 0 w 3960124"/>
                <a:gd name="connsiteY1" fmla="*/ 0 h 4321740"/>
                <a:gd name="connsiteX2" fmla="*/ 2879689 w 3960124"/>
                <a:gd name="connsiteY2" fmla="*/ 0 h 4321740"/>
                <a:gd name="connsiteX3" fmla="*/ 3960124 w 3960124"/>
                <a:gd name="connsiteY3" fmla="*/ 2160870 h 4321740"/>
                <a:gd name="connsiteX4" fmla="*/ 2879689 w 3960124"/>
                <a:gd name="connsiteY4" fmla="*/ 4321740 h 4321740"/>
                <a:gd name="connsiteX5" fmla="*/ 0 w 3960124"/>
                <a:gd name="connsiteY5" fmla="*/ 4321740 h 432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0124" h="4321740">
                  <a:moveTo>
                    <a:pt x="0" y="4321740"/>
                  </a:moveTo>
                  <a:lnTo>
                    <a:pt x="0" y="0"/>
                  </a:lnTo>
                  <a:lnTo>
                    <a:pt x="2879689" y="0"/>
                  </a:lnTo>
                  <a:lnTo>
                    <a:pt x="3960124" y="2160870"/>
                  </a:lnTo>
                  <a:lnTo>
                    <a:pt x="2879689" y="4321740"/>
                  </a:lnTo>
                  <a:lnTo>
                    <a:pt x="0" y="43217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연결선 94"/>
            <p:cNvCxnSpPr>
              <a:stCxn id="94" idx="5"/>
              <a:endCxn id="94" idx="2"/>
            </p:cNvCxnSpPr>
            <p:nvPr userDrawn="1"/>
          </p:nvCxnSpPr>
          <p:spPr>
            <a:xfrm rot="10800000" flipH="1">
              <a:off x="11995" y="809049"/>
              <a:ext cx="1518272" cy="2278573"/>
            </a:xfrm>
            <a:prstGeom prst="line">
              <a:avLst/>
            </a:prstGeom>
            <a:grp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>
              <a:stCxn id="94" idx="3"/>
            </p:cNvCxnSpPr>
            <p:nvPr userDrawn="1"/>
          </p:nvCxnSpPr>
          <p:spPr>
            <a:xfrm flipH="1">
              <a:off x="11995" y="1948337"/>
              <a:ext cx="2087916" cy="12840"/>
            </a:xfrm>
            <a:prstGeom prst="lin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>
              <a:stCxn id="94" idx="1"/>
              <a:endCxn id="94" idx="4"/>
            </p:cNvCxnSpPr>
            <p:nvPr userDrawn="1"/>
          </p:nvCxnSpPr>
          <p:spPr>
            <a:xfrm rot="10800000" flipH="1" flipV="1">
              <a:off x="11995" y="809049"/>
              <a:ext cx="1518273" cy="2278573"/>
            </a:xfrm>
            <a:prstGeom prst="lin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691680" y="620688"/>
            <a:ext cx="6048672" cy="1152128"/>
          </a:xfrm>
        </p:spPr>
        <p:txBody>
          <a:bodyPr>
            <a:normAutofit/>
          </a:bodyPr>
          <a:lstStyle>
            <a:lvl1pPr>
              <a:defRPr sz="4800" b="0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1pPr>
          </a:lstStyle>
          <a:p>
            <a:r>
              <a:rPr lang="ko-KR" altLang="en-US" dirty="0" err="1" smtClean="0"/>
              <a:t>소제목보다작은제목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691680" y="1916831"/>
            <a:ext cx="6048672" cy="417646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ko-KR" altLang="en-US" dirty="0" smtClean="0"/>
              <a:t>텍스트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 userDrawn="1"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 userDrawn="1"/>
        </p:nvGrpSpPr>
        <p:grpSpPr>
          <a:xfrm>
            <a:off x="5508104" y="2276872"/>
            <a:ext cx="2297800" cy="1970118"/>
            <a:chOff x="2008288" y="1291182"/>
            <a:chExt cx="5040560" cy="4321742"/>
          </a:xfrm>
        </p:grpSpPr>
        <p:sp>
          <p:nvSpPr>
            <p:cNvPr id="39" name="육각형 38"/>
            <p:cNvSpPr/>
            <p:nvPr userDrawn="1"/>
          </p:nvSpPr>
          <p:spPr>
            <a:xfrm>
              <a:off x="2008288" y="1291182"/>
              <a:ext cx="5040560" cy="432174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0" name="직선 연결선 39"/>
            <p:cNvCxnSpPr>
              <a:stCxn id="39" idx="4"/>
              <a:endCxn id="39" idx="1"/>
            </p:cNvCxnSpPr>
            <p:nvPr userDrawn="1"/>
          </p:nvCxnSpPr>
          <p:spPr>
            <a:xfrm>
              <a:off x="3088724" y="1291183"/>
              <a:ext cx="2879689" cy="4321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>
              <a:stCxn id="39" idx="5"/>
              <a:endCxn id="39" idx="2"/>
            </p:cNvCxnSpPr>
            <p:nvPr userDrawn="1"/>
          </p:nvCxnSpPr>
          <p:spPr>
            <a:xfrm flipH="1">
              <a:off x="3088724" y="1291183"/>
              <a:ext cx="2879689" cy="4321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이등변 삼각형 41"/>
            <p:cNvSpPr/>
            <p:nvPr userDrawn="1"/>
          </p:nvSpPr>
          <p:spPr>
            <a:xfrm rot="6981396">
              <a:off x="2354021" y="1766055"/>
              <a:ext cx="2388993" cy="2216742"/>
            </a:xfrm>
            <a:prstGeom prst="triangle">
              <a:avLst>
                <a:gd name="adj" fmla="val 540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/>
            <p:cNvCxnSpPr>
              <a:stCxn id="39" idx="3"/>
              <a:endCxn id="39" idx="0"/>
            </p:cNvCxnSpPr>
            <p:nvPr userDrawn="1"/>
          </p:nvCxnSpPr>
          <p:spPr>
            <a:xfrm>
              <a:off x="2008288" y="3452053"/>
              <a:ext cx="50405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187624" y="2996952"/>
            <a:ext cx="4392488" cy="1008112"/>
          </a:xfrm>
        </p:spPr>
        <p:txBody>
          <a:bodyPr>
            <a:noAutofit/>
          </a:bodyPr>
          <a:lstStyle>
            <a:lvl1pPr marL="0" indent="0">
              <a:buNone/>
              <a:defRPr sz="6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감사합니다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F9AA-6B58-460A-ADC2-1AACA47E0D15}" type="datetimeFigureOut">
              <a:rPr lang="ko-KR" altLang="en-US" smtClean="0"/>
              <a:pPr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6C29-B6BC-4CF6-B73E-734EBA974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2" r:id="rId6"/>
    <p:sldLayoutId id="2147483653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ww-iA4V_WA&amp;feature=youtu.b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영어영문학과</a:t>
            </a:r>
            <a:endParaRPr lang="en-US" altLang="ko-KR" dirty="0" smtClean="0"/>
          </a:p>
          <a:p>
            <a:r>
              <a:rPr lang="en-US" altLang="ko-KR" dirty="0" smtClean="0"/>
              <a:t>21702593 </a:t>
            </a:r>
            <a:r>
              <a:rPr lang="ko-KR" altLang="en-US" dirty="0" smtClean="0"/>
              <a:t>이연우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8800" dirty="0" smtClean="0"/>
              <a:t>간도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간도의 영유권 문제</a:t>
            </a:r>
            <a:r>
              <a:rPr lang="en-US" altLang="ko-KR" dirty="0" smtClean="0">
                <a:effectLst/>
              </a:rPr>
              <a:t>(19c)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7624" y="2492896"/>
            <a:ext cx="6048672" cy="417646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1860</a:t>
            </a:r>
            <a:r>
              <a:rPr lang="ko-KR" altLang="en-US" dirty="0"/>
              <a:t>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베이징 조약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</a:t>
            </a:r>
            <a:r>
              <a:rPr lang="ko-KR" altLang="en-US" dirty="0"/>
              <a:t>러시아에 연해주를 빼앗긴 </a:t>
            </a:r>
            <a:r>
              <a:rPr lang="ko-KR" altLang="en-US" dirty="0" smtClean="0"/>
              <a:t>청나라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dirty="0" smtClean="0"/>
              <a:t>1881</a:t>
            </a:r>
            <a:r>
              <a:rPr lang="ko-KR" altLang="en-US" dirty="0"/>
              <a:t>년 </a:t>
            </a:r>
            <a:r>
              <a:rPr lang="en-US" altLang="ko-KR" dirty="0"/>
              <a:t>'</a:t>
            </a:r>
            <a:r>
              <a:rPr lang="ko-KR" altLang="en-US" dirty="0" err="1">
                <a:solidFill>
                  <a:srgbClr val="FF0000"/>
                </a:solidFill>
              </a:rPr>
              <a:t>봉금령</a:t>
            </a:r>
            <a:r>
              <a:rPr lang="en-US" altLang="ko-KR" dirty="0"/>
              <a:t>'</a:t>
            </a:r>
            <a:r>
              <a:rPr lang="ko-KR" altLang="en-US" dirty="0"/>
              <a:t>을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→</a:t>
            </a:r>
            <a:r>
              <a:rPr lang="ko-KR" altLang="en-US" dirty="0"/>
              <a:t>본토 주민들을 </a:t>
            </a:r>
            <a:r>
              <a:rPr lang="ko-KR" altLang="en-US" dirty="0" smtClean="0"/>
              <a:t>간도로 이주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ko-KR" altLang="en-US" dirty="0" err="1" smtClean="0">
                <a:solidFill>
                  <a:srgbClr val="FF0000"/>
                </a:solidFill>
              </a:rPr>
              <a:t>봉금령</a:t>
            </a:r>
            <a:r>
              <a:rPr lang="ko-KR" altLang="en-US" dirty="0" err="1" smtClean="0"/>
              <a:t>이란</a:t>
            </a:r>
            <a:r>
              <a:rPr lang="en-US" altLang="ko-KR" dirty="0" smtClean="0"/>
              <a:t>, </a:t>
            </a:r>
            <a:r>
              <a:rPr lang="ko-KR" altLang="en-US" dirty="0"/>
              <a:t>중국 청나라 때에</a:t>
            </a:r>
            <a:r>
              <a:rPr lang="en-US" altLang="ko-KR" dirty="0"/>
              <a:t>, </a:t>
            </a:r>
            <a:r>
              <a:rPr lang="ko-KR" altLang="en-US" dirty="0"/>
              <a:t>한인</a:t>
            </a:r>
            <a:r>
              <a:rPr lang="en-US" altLang="ko-KR" dirty="0"/>
              <a:t>(</a:t>
            </a:r>
            <a:r>
              <a:rPr lang="ko-KR" altLang="en-US" dirty="0"/>
              <a:t>漢人</a:t>
            </a:r>
            <a:r>
              <a:rPr lang="en-US" altLang="ko-KR" dirty="0"/>
              <a:t>)</a:t>
            </a:r>
            <a:r>
              <a:rPr lang="ko-KR" altLang="en-US" dirty="0"/>
              <a:t>의 만주 이주를 금지한 법령</a:t>
            </a:r>
          </a:p>
        </p:txBody>
      </p:sp>
    </p:spTree>
    <p:extLst>
      <p:ext uri="{BB962C8B-B14F-4D97-AF65-F5344CB8AC3E}">
        <p14:creationId xmlns:p14="http://schemas.microsoft.com/office/powerpoint/2010/main" val="2930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7654">
            <a:off x="834932" y="2202425"/>
            <a:ext cx="1800200" cy="22857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간도의 영유권 문제</a:t>
            </a:r>
            <a:r>
              <a:rPr lang="en-US" altLang="ko-KR" dirty="0" smtClean="0"/>
              <a:t>(20c)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77434" y="2060848"/>
            <a:ext cx="6048672" cy="417646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간도관리사</a:t>
            </a:r>
            <a:r>
              <a:rPr lang="ko-KR" altLang="en-US" dirty="0"/>
              <a:t> </a:t>
            </a:r>
            <a:r>
              <a:rPr lang="ko-KR" altLang="en-US" dirty="0" err="1"/>
              <a:t>이범윤을</a:t>
            </a:r>
            <a:r>
              <a:rPr lang="ko-KR" altLang="en-US" dirty="0"/>
              <a:t> 간도에 파견</a:t>
            </a:r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 rot="20528480">
            <a:off x="542935" y="1313974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하지만 </a:t>
            </a:r>
            <a:r>
              <a:rPr lang="ko-KR" altLang="en-US" sz="6000" dirty="0" smtClean="0"/>
              <a:t>결국 일제강점기인 </a:t>
            </a:r>
            <a:r>
              <a:rPr lang="en-US" altLang="ko-KR" sz="6000" dirty="0" smtClean="0"/>
              <a:t>1909</a:t>
            </a:r>
            <a:r>
              <a:rPr lang="ko-KR" altLang="en-US" sz="6000" dirty="0"/>
              <a:t>년 </a:t>
            </a:r>
            <a:r>
              <a:rPr lang="en-US" altLang="ko-KR" sz="6000" dirty="0"/>
              <a:t>9</a:t>
            </a:r>
            <a:r>
              <a:rPr lang="ko-KR" altLang="en-US" sz="6000" dirty="0"/>
              <a:t>월 </a:t>
            </a:r>
            <a:r>
              <a:rPr lang="en-US" altLang="ko-KR" sz="6000" dirty="0"/>
              <a:t>4</a:t>
            </a:r>
            <a:r>
              <a:rPr lang="ko-KR" altLang="en-US" sz="6000" dirty="0"/>
              <a:t>일 </a:t>
            </a:r>
            <a:r>
              <a:rPr lang="ko-KR" altLang="en-US" sz="6000" dirty="0" smtClean="0"/>
              <a:t>청나라와 일본이 </a:t>
            </a:r>
            <a:r>
              <a:rPr lang="ko-KR" altLang="en-US" sz="6000" dirty="0" smtClean="0">
                <a:solidFill>
                  <a:srgbClr val="FF0000"/>
                </a:solidFill>
              </a:rPr>
              <a:t>간도 </a:t>
            </a:r>
            <a:r>
              <a:rPr lang="ko-KR" altLang="en-US" sz="6000" dirty="0">
                <a:solidFill>
                  <a:srgbClr val="FF0000"/>
                </a:solidFill>
              </a:rPr>
              <a:t>협약</a:t>
            </a:r>
            <a:r>
              <a:rPr lang="ko-KR" altLang="en-US" sz="6000" dirty="0"/>
              <a:t>을 맺음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4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6048672" cy="1152128"/>
          </a:xfrm>
        </p:spPr>
        <p:txBody>
          <a:bodyPr/>
          <a:lstStyle/>
          <a:p>
            <a:r>
              <a:rPr lang="ko-KR" altLang="en-US" dirty="0"/>
              <a:t>간도의 현황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634516"/>
            <a:ext cx="7128792" cy="4176465"/>
          </a:xfrm>
        </p:spPr>
        <p:txBody>
          <a:bodyPr/>
          <a:lstStyle/>
          <a:p>
            <a:r>
              <a:rPr lang="ko-KR" altLang="en-US" dirty="0"/>
              <a:t>중국의 소수민족정책에 따라 </a:t>
            </a:r>
            <a:r>
              <a:rPr lang="en-US" altLang="ko-KR" dirty="0"/>
              <a:t>'</a:t>
            </a:r>
            <a:r>
              <a:rPr lang="ko-KR" altLang="en-US" dirty="0"/>
              <a:t>연변조선족자치주</a:t>
            </a:r>
            <a:r>
              <a:rPr lang="en-US" altLang="ko-KR" dirty="0"/>
              <a:t>'</a:t>
            </a:r>
            <a:r>
              <a:rPr lang="ko-KR" altLang="en-US" dirty="0"/>
              <a:t>가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>
                <a:latin typeface="+mn-ea"/>
              </a:rPr>
              <a:t>연변조선족자치주에는 </a:t>
            </a:r>
            <a:r>
              <a:rPr lang="en-US" altLang="ko-KR" dirty="0">
                <a:latin typeface="+mn-ea"/>
              </a:rPr>
              <a:t>11</a:t>
            </a:r>
            <a:r>
              <a:rPr lang="ko-KR" altLang="en-US" dirty="0">
                <a:latin typeface="+mn-ea"/>
              </a:rPr>
              <a:t>개 민족이 </a:t>
            </a:r>
            <a:r>
              <a:rPr lang="ko-KR" altLang="en-US" dirty="0" smtClean="0">
                <a:latin typeface="+mn-ea"/>
              </a:rPr>
              <a:t>거주</a:t>
            </a:r>
            <a:endParaRPr lang="en-US" altLang="ko-KR" dirty="0" smtClean="0">
              <a:latin typeface="+mn-ea"/>
            </a:endParaRPr>
          </a:p>
          <a:p>
            <a:endParaRPr lang="en-US" altLang="ko-KR" dirty="0"/>
          </a:p>
          <a:p>
            <a:r>
              <a:rPr lang="en-US" altLang="ko-KR" dirty="0">
                <a:latin typeface="+mn-ea"/>
              </a:rPr>
              <a:t>6</a:t>
            </a:r>
            <a:r>
              <a:rPr lang="ko-KR" altLang="en-US" dirty="0">
                <a:latin typeface="+mn-ea"/>
              </a:rPr>
              <a:t>개의 시와 </a:t>
            </a: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개의 현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8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048672" cy="1152128"/>
          </a:xfrm>
        </p:spPr>
        <p:txBody>
          <a:bodyPr/>
          <a:lstStyle/>
          <a:p>
            <a:r>
              <a:rPr lang="ko-KR" altLang="en-US" dirty="0" smtClean="0"/>
              <a:t>중국의 날조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16832"/>
            <a:ext cx="6490166" cy="468052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 rot="20758181">
            <a:off x="847377" y="1053877"/>
            <a:ext cx="7737278" cy="4679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&quot;없음&quot; 기호 9"/>
          <p:cNvSpPr/>
          <p:nvPr/>
        </p:nvSpPr>
        <p:spPr>
          <a:xfrm>
            <a:off x="2163839" y="1268760"/>
            <a:ext cx="4823434" cy="43924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83044">
            <a:off x="1466527" y="1608556"/>
            <a:ext cx="6914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solidFill>
                  <a:srgbClr val="FF0000"/>
                </a:solidFill>
              </a:rPr>
              <a:t>동북공정</a:t>
            </a:r>
            <a:r>
              <a:rPr lang="ko-KR" altLang="en-US" sz="7200" dirty="0" smtClean="0"/>
              <a:t>을 </a:t>
            </a:r>
            <a:r>
              <a:rPr lang="ko-KR" altLang="en-US" sz="7200" dirty="0"/>
              <a:t>통한 중국의 간도 문제 해결</a:t>
            </a:r>
            <a:endParaRPr lang="en-US" altLang="ko-KR" sz="7200" dirty="0"/>
          </a:p>
          <a:p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1155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048672" cy="115212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hlinkClick r:id="rId2"/>
              </a:rPr>
              <a:t>동북공정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2636912"/>
            <a:ext cx="65527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중국에서 </a:t>
            </a:r>
            <a:r>
              <a:rPr lang="en-US" altLang="ko-KR" dirty="0"/>
              <a:t>2002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월부터 </a:t>
            </a:r>
            <a:r>
              <a:rPr lang="en-US" altLang="ko-KR" dirty="0"/>
              <a:t>5</a:t>
            </a:r>
            <a:r>
              <a:rPr lang="ko-KR" altLang="en-US" dirty="0"/>
              <a:t>년간 대규모 새 역사 창조 </a:t>
            </a:r>
            <a:r>
              <a:rPr lang="ko-KR" altLang="en-US" dirty="0" smtClean="0"/>
              <a:t>작업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 rot="20325752">
            <a:off x="4879696" y="570509"/>
            <a:ext cx="21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☜</a:t>
            </a:r>
            <a:r>
              <a:rPr lang="ko-KR" altLang="en-US" dirty="0" smtClean="0">
                <a:solidFill>
                  <a:srgbClr val="FF0000"/>
                </a:solidFill>
              </a:rPr>
              <a:t>클릭해주세요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048672" cy="1152128"/>
          </a:xfrm>
        </p:spPr>
        <p:txBody>
          <a:bodyPr/>
          <a:lstStyle/>
          <a:p>
            <a:r>
              <a:rPr lang="ko-KR" altLang="en-US" dirty="0" smtClean="0"/>
              <a:t>중국의 인식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2681535"/>
            <a:ext cx="6840760" cy="4176465"/>
          </a:xfrm>
        </p:spPr>
        <p:txBody>
          <a:bodyPr/>
          <a:lstStyle/>
          <a:p>
            <a:r>
              <a:rPr lang="en-US" altLang="ko-KR" dirty="0" err="1" smtClean="0"/>
              <a:t>간도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문제가</a:t>
            </a:r>
            <a:r>
              <a:rPr lang="en-US" altLang="ko-KR" dirty="0" smtClean="0"/>
              <a:t> </a:t>
            </a:r>
            <a:r>
              <a:rPr lang="en-US" altLang="ko-KR" dirty="0" err="1"/>
              <a:t>확실하게</a:t>
            </a:r>
            <a:r>
              <a:rPr lang="en-US" altLang="ko-KR" dirty="0"/>
              <a:t> </a:t>
            </a:r>
            <a:r>
              <a:rPr lang="en-US" altLang="ko-KR" dirty="0" err="1"/>
              <a:t>역사적으로</a:t>
            </a:r>
            <a:r>
              <a:rPr lang="en-US" altLang="ko-KR" dirty="0"/>
              <a:t> </a:t>
            </a:r>
            <a:r>
              <a:rPr lang="en-US" altLang="ko-KR" dirty="0" err="1" smtClean="0"/>
              <a:t>분쟁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여지가</a:t>
            </a:r>
            <a:r>
              <a:rPr lang="en-US" altLang="ko-KR" dirty="0" smtClean="0"/>
              <a:t> </a:t>
            </a:r>
            <a:r>
              <a:rPr lang="en-US" altLang="ko-KR" dirty="0" err="1"/>
              <a:t>있는</a:t>
            </a:r>
            <a:r>
              <a:rPr lang="en-US" altLang="ko-KR" dirty="0"/>
              <a:t> </a:t>
            </a:r>
            <a:r>
              <a:rPr lang="en-US" altLang="ko-KR" dirty="0" err="1"/>
              <a:t>한국과</a:t>
            </a:r>
            <a:r>
              <a:rPr lang="en-US" altLang="ko-KR" dirty="0"/>
              <a:t> </a:t>
            </a:r>
            <a:r>
              <a:rPr lang="en-US" altLang="ko-KR" dirty="0" err="1"/>
              <a:t>중국의</a:t>
            </a:r>
            <a:r>
              <a:rPr lang="en-US" altLang="ko-KR" dirty="0"/>
              <a:t> </a:t>
            </a:r>
            <a:r>
              <a:rPr lang="en-US" altLang="ko-KR" dirty="0" err="1" smtClean="0"/>
              <a:t>국경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문제라고</a:t>
            </a:r>
            <a:r>
              <a:rPr lang="en-US" altLang="ko-KR" dirty="0" smtClean="0"/>
              <a:t> </a:t>
            </a:r>
            <a:r>
              <a:rPr lang="en-US" altLang="ko-KR" dirty="0" err="1"/>
              <a:t>인정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3671" t="39405" r="30252" b="17907"/>
          <a:stretch>
            <a:fillRect/>
          </a:stretch>
        </p:blipFill>
        <p:spPr bwMode="auto">
          <a:xfrm rot="20675341">
            <a:off x="135112" y="341218"/>
            <a:ext cx="2785834" cy="16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048672" cy="1152128"/>
          </a:xfrm>
        </p:spPr>
        <p:txBody>
          <a:bodyPr/>
          <a:lstStyle/>
          <a:p>
            <a:r>
              <a:rPr lang="ko-KR" altLang="en-US" dirty="0" smtClean="0"/>
              <a:t>간도 협약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492896"/>
            <a:ext cx="7056784" cy="4176465"/>
          </a:xfrm>
        </p:spPr>
        <p:txBody>
          <a:bodyPr/>
          <a:lstStyle/>
          <a:p>
            <a:r>
              <a:rPr lang="ko-KR" altLang="en-US" dirty="0" err="1"/>
              <a:t>간도협약의</a:t>
            </a:r>
            <a:r>
              <a:rPr lang="ko-KR" altLang="en-US" dirty="0"/>
              <a:t> </a:t>
            </a:r>
            <a:r>
              <a:rPr lang="ko-KR" altLang="en-US" dirty="0" err="1" smtClean="0"/>
              <a:t>효력여부</a:t>
            </a:r>
            <a:endParaRPr lang="en-US" altLang="ko-KR" dirty="0" smtClean="0"/>
          </a:p>
          <a:p>
            <a:r>
              <a:rPr lang="ko-KR" altLang="en-US" dirty="0"/>
              <a:t>한국 외교권을 박탈한 일본은 </a:t>
            </a:r>
            <a:r>
              <a:rPr lang="en-US" altLang="ko-KR" dirty="0"/>
              <a:t>1909</a:t>
            </a:r>
            <a:r>
              <a:rPr lang="ko-KR" altLang="en-US" dirty="0"/>
              <a:t>년 임의로 중국과 </a:t>
            </a:r>
            <a:r>
              <a:rPr lang="ko-KR" altLang="en-US" dirty="0" smtClean="0"/>
              <a:t>간도 협약을 </a:t>
            </a:r>
            <a:r>
              <a:rPr lang="ko-KR" altLang="en-US" dirty="0"/>
              <a:t>체결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0" y="590047"/>
            <a:ext cx="4464496" cy="60793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70" y="608952"/>
            <a:ext cx="4436730" cy="60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552728" cy="115212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중국이 </a:t>
            </a:r>
            <a:r>
              <a:rPr lang="ko-KR" altLang="en-US" dirty="0"/>
              <a:t>간도를 위해 한 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564904"/>
            <a:ext cx="7128792" cy="417646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문화와 교육 사업을 발전시킴</a:t>
            </a:r>
            <a:endParaRPr lang="en-US" altLang="ko-KR" dirty="0"/>
          </a:p>
          <a:p>
            <a:r>
              <a:rPr lang="ko-KR" altLang="en-US" dirty="0"/>
              <a:t>전방위적으로 간도를 개발하고 준비하여 국가 권익 수호를 위한 법적 교섭을 진행한다는 방향을 제시</a:t>
            </a:r>
          </a:p>
          <a:p>
            <a:r>
              <a:rPr lang="ko-KR" altLang="en-US" dirty="0" err="1"/>
              <a:t>서부대개발</a:t>
            </a:r>
            <a:r>
              <a:rPr lang="ko-KR" altLang="en-US" dirty="0"/>
              <a:t> 버금가는 동북대개발을 위해 </a:t>
            </a:r>
            <a:r>
              <a:rPr lang="en-US" altLang="ko-KR" dirty="0">
                <a:latin typeface="+mn-ea"/>
              </a:rPr>
              <a:t>2003</a:t>
            </a:r>
            <a:r>
              <a:rPr lang="ko-KR" altLang="en-US" dirty="0">
                <a:latin typeface="+mn-ea"/>
              </a:rPr>
              <a:t>년 말부터 약 </a:t>
            </a:r>
            <a:r>
              <a:rPr lang="en-US" altLang="ko-KR" dirty="0">
                <a:latin typeface="+mn-ea"/>
              </a:rPr>
              <a:t>74</a:t>
            </a:r>
            <a:r>
              <a:rPr lang="ko-KR" altLang="en-US" dirty="0"/>
              <a:t>억 달러의 투자를 공언하여 적극적인 개발에 힘쓰고 있음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5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220" y="778722"/>
            <a:ext cx="6264696" cy="1152128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한국이 간도를 위해 한일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204864"/>
            <a:ext cx="6048672" cy="417646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국제법상 특별한 대안은 없어 아무것도 하지 못함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 </a:t>
            </a:r>
            <a:r>
              <a:rPr lang="ko-KR" altLang="en-US" dirty="0" err="1"/>
              <a:t>증빙자료나</a:t>
            </a:r>
            <a:r>
              <a:rPr lang="ko-KR" altLang="en-US" dirty="0"/>
              <a:t> 국력이 뒷받침 하지 못함</a:t>
            </a:r>
          </a:p>
          <a:p>
            <a:endParaRPr lang="en-US" altLang="ko-KR" dirty="0"/>
          </a:p>
          <a:p>
            <a:r>
              <a:rPr lang="en-US" altLang="ko-KR" dirty="0" err="1"/>
              <a:t>일부</a:t>
            </a:r>
            <a:r>
              <a:rPr lang="en-US" altLang="ko-KR" dirty="0"/>
              <a:t> </a:t>
            </a:r>
            <a:r>
              <a:rPr lang="ko-KR" altLang="en-US" dirty="0"/>
              <a:t>사람들은</a:t>
            </a:r>
            <a:r>
              <a:rPr lang="en-US" altLang="ko-KR" dirty="0"/>
              <a:t> </a:t>
            </a:r>
            <a:r>
              <a:rPr lang="en-US" altLang="ko-KR" dirty="0" err="1"/>
              <a:t>중국의</a:t>
            </a:r>
            <a:r>
              <a:rPr lang="en-US" altLang="ko-KR" dirty="0"/>
              <a:t> </a:t>
            </a:r>
            <a:r>
              <a:rPr lang="en-US" altLang="ko-KR" dirty="0" err="1"/>
              <a:t>땅이</a:t>
            </a:r>
            <a:r>
              <a:rPr lang="ko-KR" altLang="en-US" dirty="0"/>
              <a:t>라는</a:t>
            </a:r>
            <a:r>
              <a:rPr lang="en-US" altLang="ko-KR" dirty="0"/>
              <a:t> </a:t>
            </a:r>
            <a:r>
              <a:rPr lang="ko-KR" altLang="en-US" dirty="0"/>
              <a:t>주장을 인정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4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048672" cy="1152128"/>
          </a:xfrm>
        </p:spPr>
        <p:txBody>
          <a:bodyPr/>
          <a:lstStyle/>
          <a:p>
            <a:r>
              <a:rPr lang="ko-KR" altLang="en-US" dirty="0" smtClean="0"/>
              <a:t>내 생각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2852936"/>
            <a:ext cx="6984776" cy="4176465"/>
          </a:xfrm>
        </p:spPr>
        <p:txBody>
          <a:bodyPr/>
          <a:lstStyle/>
          <a:p>
            <a:r>
              <a:rPr lang="ko-KR" altLang="en-US" dirty="0" err="1" smtClean="0"/>
              <a:t>국가대</a:t>
            </a:r>
            <a:r>
              <a:rPr lang="ko-KR" altLang="en-US" dirty="0" smtClean="0"/>
              <a:t> 국가의 싸움이 아니라 국민 </a:t>
            </a:r>
            <a:r>
              <a:rPr lang="ko-KR" altLang="en-US" dirty="0" err="1" smtClean="0"/>
              <a:t>한명</a:t>
            </a:r>
            <a:r>
              <a:rPr lang="ko-KR" altLang="en-US" dirty="0" smtClean="0"/>
              <a:t> 한명이 힘을 모아야 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우리 스스로가 간도에 더 많은 관심을 가져야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7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간도 </a:t>
            </a:r>
            <a:endParaRPr lang="ko-KR" altLang="en-US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육각형 2"/>
          <p:cNvSpPr/>
          <p:nvPr/>
        </p:nvSpPr>
        <p:spPr>
          <a:xfrm>
            <a:off x="4427984" y="2060848"/>
            <a:ext cx="576064" cy="49660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육각형 3"/>
          <p:cNvSpPr/>
          <p:nvPr/>
        </p:nvSpPr>
        <p:spPr>
          <a:xfrm>
            <a:off x="467544" y="2348880"/>
            <a:ext cx="2255295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간도란</a:t>
            </a:r>
            <a:r>
              <a:rPr lang="ko-KR" altLang="en-US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무엇인가</a:t>
            </a:r>
            <a:endParaRPr lang="ko-KR" altLang="en-US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육각형 4"/>
          <p:cNvSpPr/>
          <p:nvPr/>
        </p:nvSpPr>
        <p:spPr>
          <a:xfrm>
            <a:off x="2051720" y="4077072"/>
            <a:ext cx="2255295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간도의 가치</a:t>
            </a:r>
            <a:endParaRPr lang="ko-KR" altLang="en-US" dirty="0"/>
          </a:p>
        </p:txBody>
      </p:sp>
      <p:sp>
        <p:nvSpPr>
          <p:cNvPr id="6" name="육각형 5"/>
          <p:cNvSpPr/>
          <p:nvPr/>
        </p:nvSpPr>
        <p:spPr>
          <a:xfrm>
            <a:off x="4572000" y="3933056"/>
            <a:ext cx="2255295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간도의 역사와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잘못된 인식</a:t>
            </a:r>
            <a:endParaRPr lang="ko-KR" altLang="en-US" dirty="0"/>
          </a:p>
        </p:txBody>
      </p:sp>
      <p:sp>
        <p:nvSpPr>
          <p:cNvPr id="7" name="육각형 6"/>
          <p:cNvSpPr/>
          <p:nvPr/>
        </p:nvSpPr>
        <p:spPr>
          <a:xfrm>
            <a:off x="6588224" y="2780928"/>
            <a:ext cx="2255295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나의 생각</a:t>
            </a:r>
            <a:endParaRPr lang="ko-KR" altLang="en-US" dirty="0"/>
          </a:p>
        </p:txBody>
      </p:sp>
      <p:cxnSp>
        <p:nvCxnSpPr>
          <p:cNvPr id="9" name="직선 연결선 8"/>
          <p:cNvCxnSpPr>
            <a:stCxn id="3" idx="3"/>
            <a:endCxn id="4" idx="0"/>
          </p:cNvCxnSpPr>
          <p:nvPr/>
        </p:nvCxnSpPr>
        <p:spPr>
          <a:xfrm flipH="1">
            <a:off x="2722839" y="2309152"/>
            <a:ext cx="1705145" cy="101183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3" idx="2"/>
            <a:endCxn id="5" idx="5"/>
          </p:cNvCxnSpPr>
          <p:nvPr/>
        </p:nvCxnSpPr>
        <p:spPr>
          <a:xfrm flipH="1">
            <a:off x="3820961" y="2557455"/>
            <a:ext cx="731175" cy="1519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3" idx="0"/>
            <a:endCxn id="7" idx="3"/>
          </p:cNvCxnSpPr>
          <p:nvPr/>
        </p:nvCxnSpPr>
        <p:spPr>
          <a:xfrm>
            <a:off x="5004048" y="2309152"/>
            <a:ext cx="1584176" cy="14438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3" idx="1"/>
            <a:endCxn id="6" idx="4"/>
          </p:cNvCxnSpPr>
          <p:nvPr/>
        </p:nvCxnSpPr>
        <p:spPr>
          <a:xfrm>
            <a:off x="4879896" y="2557455"/>
            <a:ext cx="178158" cy="13756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777">
            <a:off x="378417" y="574565"/>
            <a:ext cx="2405722" cy="216024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1050929"/>
            <a:ext cx="6048672" cy="1152128"/>
          </a:xfrm>
        </p:spPr>
        <p:txBody>
          <a:bodyPr/>
          <a:lstStyle/>
          <a:p>
            <a:r>
              <a:rPr lang="ko-KR" altLang="en-US" dirty="0" err="1" smtClean="0"/>
              <a:t>간도란</a:t>
            </a:r>
            <a:r>
              <a:rPr lang="ko-KR" altLang="en-US" dirty="0" smtClean="0"/>
              <a:t> 무엇인가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935305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▶ </a:t>
            </a:r>
            <a:r>
              <a:rPr lang="ko-KR" altLang="en-US" sz="3200" dirty="0" smtClean="0"/>
              <a:t>한반도 </a:t>
            </a:r>
            <a:r>
              <a:rPr lang="ko-KR" altLang="en-US" sz="3200" dirty="0"/>
              <a:t>위쪽의 백두산을 기준으로 좌측으로 압록강의 건너편을 ‘서간도</a:t>
            </a:r>
            <a:r>
              <a:rPr lang="ko-KR" altLang="en-US" sz="3200" dirty="0" smtClean="0"/>
              <a:t>’</a:t>
            </a:r>
            <a:endParaRPr lang="en-US" altLang="ko-KR" sz="3200" dirty="0" smtClean="0"/>
          </a:p>
          <a:p>
            <a:pPr fontAlgn="base"/>
            <a:r>
              <a:rPr lang="ko-KR" altLang="en-US" sz="3200" dirty="0" smtClean="0"/>
              <a:t>▶우측 </a:t>
            </a:r>
            <a:r>
              <a:rPr lang="ko-KR" altLang="en-US" sz="3200" dirty="0"/>
              <a:t>두만강이 위쪽으로 흐르는 건너편을 ‘</a:t>
            </a:r>
            <a:r>
              <a:rPr lang="ko-KR" altLang="en-US" sz="3200" dirty="0" err="1"/>
              <a:t>동간도</a:t>
            </a:r>
            <a:r>
              <a:rPr lang="ko-KR" altLang="en-US" sz="3200" dirty="0" smtClean="0"/>
              <a:t>’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904656" cy="1368152"/>
          </a:xfrm>
        </p:spPr>
        <p:txBody>
          <a:bodyPr/>
          <a:lstStyle/>
          <a:p>
            <a:r>
              <a:rPr lang="ko-KR" altLang="en-US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간도의 가치</a:t>
            </a:r>
            <a:endParaRPr lang="ko-KR" altLang="en-US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483768" y="1772816"/>
            <a:ext cx="5400600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1.</a:t>
            </a:r>
            <a:r>
              <a:rPr lang="ko-KR" altLang="en-US" dirty="0"/>
              <a:t> 지리적 </a:t>
            </a:r>
            <a:r>
              <a:rPr lang="ko-KR" altLang="en-US" dirty="0" smtClean="0"/>
              <a:t>가치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83768" y="2690918"/>
            <a:ext cx="5400600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</a:t>
            </a:r>
            <a:r>
              <a:rPr lang="ko-KR" altLang="en-US" dirty="0"/>
              <a:t> 군사적 </a:t>
            </a:r>
            <a:r>
              <a:rPr lang="ko-KR" altLang="en-US" dirty="0" smtClean="0"/>
              <a:t>가치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483768" y="3609020"/>
            <a:ext cx="5400600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3.</a:t>
            </a:r>
            <a:r>
              <a:rPr lang="ko-KR" altLang="en-US" dirty="0"/>
              <a:t> 공업적 </a:t>
            </a:r>
            <a:r>
              <a:rPr lang="ko-KR" altLang="en-US" dirty="0" smtClean="0"/>
              <a:t>가치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483768" y="4527122"/>
            <a:ext cx="5400600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4.</a:t>
            </a:r>
            <a:r>
              <a:rPr lang="ko-KR" altLang="en-US" dirty="0"/>
              <a:t> 외교적 </a:t>
            </a:r>
            <a:r>
              <a:rPr lang="ko-KR" altLang="en-US" dirty="0" smtClean="0"/>
              <a:t>가치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-7885" y="332656"/>
            <a:ext cx="1566643" cy="1728192"/>
            <a:chOff x="3088723" y="1291182"/>
            <a:chExt cx="3960125" cy="432174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자유형 12"/>
            <p:cNvSpPr/>
            <p:nvPr/>
          </p:nvSpPr>
          <p:spPr>
            <a:xfrm>
              <a:off x="3088723" y="1291182"/>
              <a:ext cx="3960125" cy="4321742"/>
            </a:xfrm>
            <a:custGeom>
              <a:avLst/>
              <a:gdLst>
                <a:gd name="connsiteX0" fmla="*/ 0 w 5040560"/>
                <a:gd name="connsiteY0" fmla="*/ 2160871 h 4321742"/>
                <a:gd name="connsiteX1" fmla="*/ 1080436 w 5040560"/>
                <a:gd name="connsiteY1" fmla="*/ 1 h 4321742"/>
                <a:gd name="connsiteX2" fmla="*/ 3960125 w 5040560"/>
                <a:gd name="connsiteY2" fmla="*/ 1 h 4321742"/>
                <a:gd name="connsiteX3" fmla="*/ 5040560 w 5040560"/>
                <a:gd name="connsiteY3" fmla="*/ 2160871 h 4321742"/>
                <a:gd name="connsiteX4" fmla="*/ 3960125 w 5040560"/>
                <a:gd name="connsiteY4" fmla="*/ 4321741 h 4321742"/>
                <a:gd name="connsiteX5" fmla="*/ 1080436 w 5040560"/>
                <a:gd name="connsiteY5" fmla="*/ 4321741 h 4321742"/>
                <a:gd name="connsiteX6" fmla="*/ 0 w 5040560"/>
                <a:gd name="connsiteY6" fmla="*/ 2160871 h 4321742"/>
                <a:gd name="connsiteX0" fmla="*/ 1 w 3960125"/>
                <a:gd name="connsiteY0" fmla="*/ 4321741 h 4321742"/>
                <a:gd name="connsiteX1" fmla="*/ 1 w 3960125"/>
                <a:gd name="connsiteY1" fmla="*/ 1 h 4321742"/>
                <a:gd name="connsiteX2" fmla="*/ 2879690 w 3960125"/>
                <a:gd name="connsiteY2" fmla="*/ 1 h 4321742"/>
                <a:gd name="connsiteX3" fmla="*/ 3960125 w 3960125"/>
                <a:gd name="connsiteY3" fmla="*/ 2160871 h 4321742"/>
                <a:gd name="connsiteX4" fmla="*/ 2879690 w 3960125"/>
                <a:gd name="connsiteY4" fmla="*/ 4321741 h 4321742"/>
                <a:gd name="connsiteX5" fmla="*/ 1 w 3960125"/>
                <a:gd name="connsiteY5" fmla="*/ 4321741 h 43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0125" h="4321742">
                  <a:moveTo>
                    <a:pt x="1" y="4321741"/>
                  </a:moveTo>
                  <a:lnTo>
                    <a:pt x="1" y="1"/>
                  </a:lnTo>
                  <a:lnTo>
                    <a:pt x="2879690" y="1"/>
                  </a:lnTo>
                  <a:lnTo>
                    <a:pt x="3960125" y="2160871"/>
                  </a:lnTo>
                  <a:lnTo>
                    <a:pt x="2879690" y="4321741"/>
                  </a:lnTo>
                  <a:lnTo>
                    <a:pt x="1" y="43217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4" name="직선 연결선 13"/>
            <p:cNvCxnSpPr>
              <a:stCxn id="13" idx="4"/>
              <a:endCxn id="13" idx="1"/>
            </p:cNvCxnSpPr>
            <p:nvPr/>
          </p:nvCxnSpPr>
          <p:spPr>
            <a:xfrm flipH="1" flipV="1">
              <a:off x="3088723" y="1291182"/>
              <a:ext cx="2879692" cy="4321742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13" idx="5"/>
              <a:endCxn id="13" idx="2"/>
            </p:cNvCxnSpPr>
            <p:nvPr/>
          </p:nvCxnSpPr>
          <p:spPr>
            <a:xfrm flipV="1">
              <a:off x="3088723" y="1291182"/>
              <a:ext cx="2879692" cy="4321742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13" idx="3"/>
            </p:cNvCxnSpPr>
            <p:nvPr/>
          </p:nvCxnSpPr>
          <p:spPr>
            <a:xfrm flipH="1">
              <a:off x="3108655" y="3452053"/>
              <a:ext cx="3940193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지리적 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동간도에서</a:t>
            </a:r>
            <a:r>
              <a:rPr lang="ko-KR" altLang="en-US" dirty="0"/>
              <a:t> 농업을 시작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0271">
            <a:off x="521502" y="3016287"/>
            <a:ext cx="3951734" cy="26329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4577">
            <a:off x="3667334" y="3527463"/>
            <a:ext cx="3708745" cy="24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군사적 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47664" y="2348880"/>
            <a:ext cx="6048672" cy="4176465"/>
          </a:xfrm>
        </p:spPr>
        <p:txBody>
          <a:bodyPr/>
          <a:lstStyle/>
          <a:p>
            <a:r>
              <a:rPr lang="ko-KR" altLang="en-US" dirty="0"/>
              <a:t>우리나라와 중국 사이에 위치한 </a:t>
            </a:r>
            <a:r>
              <a:rPr lang="ko-KR" altLang="en-US" dirty="0" smtClean="0"/>
              <a:t>평지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형세가 전투시의 요충지의 </a:t>
            </a:r>
            <a:r>
              <a:rPr lang="ko-KR" altLang="en-US" dirty="0" smtClean="0"/>
              <a:t>장소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→ </a:t>
            </a:r>
            <a:r>
              <a:rPr lang="ko-KR" altLang="en-US" dirty="0"/>
              <a:t>강을 끼고 산으로 </a:t>
            </a:r>
            <a:r>
              <a:rPr lang="ko-KR" altLang="en-US" dirty="0" smtClean="0"/>
              <a:t>둘러싸임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8015" b="18017"/>
          <a:stretch/>
        </p:blipFill>
        <p:spPr>
          <a:xfrm rot="1429802">
            <a:off x="5938589" y="1629507"/>
            <a:ext cx="2476500" cy="15841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6627">
            <a:off x="466469" y="530349"/>
            <a:ext cx="1656184" cy="13328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공업적 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4561" y="2492896"/>
            <a:ext cx="6048672" cy="4176465"/>
          </a:xfrm>
        </p:spPr>
        <p:txBody>
          <a:bodyPr/>
          <a:lstStyle/>
          <a:p>
            <a:r>
              <a:rPr lang="ko-KR" altLang="en-US" dirty="0"/>
              <a:t>지하자원 </a:t>
            </a:r>
            <a:r>
              <a:rPr lang="en-US" altLang="ko-KR" dirty="0"/>
              <a:t>40</a:t>
            </a:r>
            <a:r>
              <a:rPr lang="ko-KR" altLang="en-US" dirty="0"/>
              <a:t>여 종의 비금속</a:t>
            </a:r>
            <a:r>
              <a:rPr lang="en-US" altLang="ko-KR" dirty="0"/>
              <a:t>, 50</a:t>
            </a:r>
            <a:r>
              <a:rPr lang="ko-KR" altLang="en-US" dirty="0"/>
              <a:t>여 종의 금속이 저장</a:t>
            </a:r>
          </a:p>
          <a:p>
            <a:r>
              <a:rPr lang="en-US" altLang="ko-KR" dirty="0" smtClean="0"/>
              <a:t>Q. </a:t>
            </a:r>
            <a:r>
              <a:rPr lang="ko-KR" altLang="en-US" dirty="0" smtClean="0"/>
              <a:t>중국 </a:t>
            </a:r>
            <a:r>
              <a:rPr lang="ko-KR" altLang="en-US" dirty="0"/>
              <a:t>동북 지역의 </a:t>
            </a:r>
            <a:r>
              <a:rPr lang="en-US" altLang="ko-KR" dirty="0"/>
              <a:t>11</a:t>
            </a:r>
            <a:r>
              <a:rPr lang="ko-KR" altLang="en-US" dirty="0"/>
              <a:t>개 철도와 </a:t>
            </a:r>
            <a:r>
              <a:rPr lang="ko-KR" altLang="en-US" dirty="0" smtClean="0"/>
              <a:t>연결된다면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A. </a:t>
            </a:r>
            <a:r>
              <a:rPr lang="ko-KR" altLang="en-US" dirty="0" smtClean="0"/>
              <a:t>간도는 교통의 중심지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 rot="19457917" flipH="1">
            <a:off x="157459" y="1398883"/>
            <a:ext cx="3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금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 rot="1304485">
            <a:off x="7947084" y="1772816"/>
            <a:ext cx="738664" cy="3210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외교적 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북한</a:t>
            </a:r>
            <a:r>
              <a:rPr lang="en-US" altLang="ko-KR" dirty="0"/>
              <a:t>, </a:t>
            </a:r>
            <a:r>
              <a:rPr lang="ko-KR" altLang="en-US" dirty="0"/>
              <a:t>러시아와 중국과 </a:t>
            </a:r>
            <a:r>
              <a:rPr lang="ko-KR" altLang="en-US" dirty="0" smtClean="0"/>
              <a:t>접함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송유관을 설치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1600" dirty="0" smtClean="0"/>
              <a:t>        (</a:t>
            </a:r>
            <a:r>
              <a:rPr lang="ko-KR" altLang="en-US" sz="1600" dirty="0"/>
              <a:t>석유나 휘발유를 다른 곳으로 보내기 위하여 시설한 관</a:t>
            </a:r>
            <a:r>
              <a:rPr lang="en-US" altLang="ko-KR" sz="1600" dirty="0"/>
              <a:t>)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573016"/>
            <a:ext cx="3025527" cy="16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63688" y="2492896"/>
            <a:ext cx="6048672" cy="4176465"/>
          </a:xfrm>
        </p:spPr>
        <p:txBody>
          <a:bodyPr/>
          <a:lstStyle/>
          <a:p>
            <a:r>
              <a:rPr lang="ko-KR" altLang="en-US" dirty="0"/>
              <a:t>남북국시대의 </a:t>
            </a:r>
            <a:r>
              <a:rPr lang="ko-KR" altLang="en-US" dirty="0" smtClean="0"/>
              <a:t>발해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조선 </a:t>
            </a:r>
            <a:r>
              <a:rPr lang="ko-KR" altLang="en-US" dirty="0" smtClean="0"/>
              <a:t>세종의 </a:t>
            </a:r>
            <a:r>
              <a:rPr lang="en-US" altLang="ko-KR" dirty="0"/>
              <a:t>4</a:t>
            </a:r>
            <a:r>
              <a:rPr lang="ko-KR" altLang="en-US" dirty="0"/>
              <a:t>군</a:t>
            </a:r>
            <a:r>
              <a:rPr lang="en-US" altLang="ko-KR" dirty="0"/>
              <a:t>6</a:t>
            </a:r>
            <a:r>
              <a:rPr lang="ko-KR" altLang="en-US" dirty="0" smtClean="0"/>
              <a:t>진 </a:t>
            </a:r>
            <a:r>
              <a:rPr lang="ko-KR" altLang="en-US" dirty="0"/>
              <a:t>개척</a:t>
            </a:r>
          </a:p>
          <a:p>
            <a:pPr marL="0" indent="0">
              <a:buNone/>
            </a:pPr>
            <a:r>
              <a:rPr lang="en-US" altLang="ko-KR" dirty="0" smtClean="0"/>
              <a:t>                 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  </a:t>
            </a:r>
            <a:r>
              <a:rPr lang="ko-KR" altLang="en-US" sz="1600" dirty="0" smtClean="0"/>
              <a:t>→</a:t>
            </a:r>
            <a:r>
              <a:rPr lang="en-US" altLang="ko-KR" sz="1600" dirty="0" smtClean="0"/>
              <a:t> 4</a:t>
            </a:r>
            <a:r>
              <a:rPr lang="ko-KR" altLang="en-US" sz="1600" dirty="0"/>
              <a:t>군 </a:t>
            </a:r>
            <a:r>
              <a:rPr lang="en-US" altLang="ko-KR" sz="1600" dirty="0"/>
              <a:t>6</a:t>
            </a:r>
            <a:r>
              <a:rPr lang="ko-KR" altLang="en-US" sz="1600" dirty="0"/>
              <a:t>진을 통한 북방 영토 개척</a:t>
            </a:r>
          </a:p>
          <a:p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2584">
            <a:off x="1145096" y="4550157"/>
            <a:ext cx="3115634" cy="18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376</Words>
  <Application>Microsoft Office PowerPoint</Application>
  <PresentationFormat>화면 슬라이드 쇼(4:3)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함초롬돋움</vt:lpstr>
      <vt:lpstr>Arial</vt:lpstr>
      <vt:lpstr>Office 테마</vt:lpstr>
      <vt:lpstr>간도</vt:lpstr>
      <vt:lpstr>간도 </vt:lpstr>
      <vt:lpstr>간도란 무엇인가</vt:lpstr>
      <vt:lpstr>간도의 가치</vt:lpstr>
      <vt:lpstr>간도의 지리적 가치</vt:lpstr>
      <vt:lpstr>간도의 군사적 가치</vt:lpstr>
      <vt:lpstr>간도의 공업적 가치</vt:lpstr>
      <vt:lpstr>간도의 외교적 가치</vt:lpstr>
      <vt:lpstr>간도의 역사</vt:lpstr>
      <vt:lpstr> 간도의 영유권 문제(19c) </vt:lpstr>
      <vt:lpstr>간도의 영유권 문제(20c)</vt:lpstr>
      <vt:lpstr>간도의 현황</vt:lpstr>
      <vt:lpstr>중국의 날조</vt:lpstr>
      <vt:lpstr>동북공정</vt:lpstr>
      <vt:lpstr>중국의 인식</vt:lpstr>
      <vt:lpstr>간도 협약</vt:lpstr>
      <vt:lpstr>중국이 간도를 위해 한 일</vt:lpstr>
      <vt:lpstr>한국이 간도를 위해 한일</vt:lpstr>
      <vt:lpstr>내 생각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Windows User</dc:creator>
  <cp:lastModifiedBy>Windows User</cp:lastModifiedBy>
  <cp:revision>89</cp:revision>
  <dcterms:created xsi:type="dcterms:W3CDTF">2015-08-21T09:27:00Z</dcterms:created>
  <dcterms:modified xsi:type="dcterms:W3CDTF">2021-03-26T18:09:17Z</dcterms:modified>
</cp:coreProperties>
</file>