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나현" initials="이나" lastIdx="1" clrIdx="0">
    <p:extLst>
      <p:ext uri="{19B8F6BF-5375-455C-9EA6-DF929625EA0E}">
        <p15:presenceInfo xmlns:p15="http://schemas.microsoft.com/office/powerpoint/2012/main" userId="0bff39df1d2420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82%98%EB%AC%B4-%EA%B5%AC-%EC%8B%A0%EB%AA%A9-%EC%8B%A0%EC%82%AC-%EC%9D%B4%EC%B9%98%E2%80%8B%E2%80%8B-%EB%85%B8%EB%AF%B8%EC%95%BC-%EC%8B%A0%EC%82%AC-%EC%A2%85%EA%B5%90-%EC%8B%A0%EB%8F%84-%EC%A7%B8%EC%A4%84-607774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ushida_Shrin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o.wikipedia.org/wiki/%ED%9B%84%EC%8B%9C%EB%AF%B8_%EC%9D%B4%EB%82%98%EB%A6%AC_%EC%8B%A0%EC%82%AC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yoosi0211.tistory.com/26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3A434-F39D-4C1F-AE16-8E46DB9C6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sz="6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신도</a:t>
            </a:r>
            <a:r>
              <a:rPr lang="en-US" altLang="ko-KR" sz="6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6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불교와 종교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92E3F7-7599-4AD4-8AB2-09598A603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40823"/>
            <a:ext cx="9948672" cy="402671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일본어일본학과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22001853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이나현</a:t>
            </a:r>
          </a:p>
        </p:txBody>
      </p:sp>
    </p:spTree>
    <p:extLst>
      <p:ext uri="{BB962C8B-B14F-4D97-AF65-F5344CB8AC3E}">
        <p14:creationId xmlns:p14="http://schemas.microsoft.com/office/powerpoint/2010/main" val="340155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6272747-2870-4DE3-875A-B500ABEACC32}"/>
              </a:ext>
            </a:extLst>
          </p:cNvPr>
          <p:cNvGrpSpPr/>
          <p:nvPr/>
        </p:nvGrpSpPr>
        <p:grpSpPr>
          <a:xfrm>
            <a:off x="481304" y="331181"/>
            <a:ext cx="11229392" cy="6136648"/>
            <a:chOff x="481304" y="331181"/>
            <a:chExt cx="11229392" cy="61366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D630E5-18EE-4F05-98F1-DA1A656FBE90}"/>
                </a:ext>
              </a:extLst>
            </p:cNvPr>
            <p:cNvSpPr txBox="1"/>
            <p:nvPr/>
          </p:nvSpPr>
          <p:spPr>
            <a:xfrm>
              <a:off x="481304" y="331181"/>
              <a:ext cx="11229392" cy="18388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조령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숭배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 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일족의 조상이나 유력자를 사후에 신으로 모심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0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Ex)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간무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천황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桓武天皇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도요토미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히데요시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豊臣秀吉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도쿠가와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이에야스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徳川家康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도고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헤이하치로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東郷平八郎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),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노기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마레스케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乃木希典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등</a:t>
              </a: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FBB2050-90B5-4328-B1E3-5E708DD5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9203" y="2449404"/>
              <a:ext cx="3257345" cy="35917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79ED491-4D84-46C5-9800-ABA7073C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9888" y="2449404"/>
              <a:ext cx="3257344" cy="359174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0A4598-AE3B-402D-BEED-030EE0EF6656}"/>
                </a:ext>
              </a:extLst>
            </p:cNvPr>
            <p:cNvSpPr txBox="1"/>
            <p:nvPr/>
          </p:nvSpPr>
          <p:spPr>
            <a:xfrm>
              <a:off x="2412835" y="6129275"/>
              <a:ext cx="28440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도고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헤이하치로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東郷平八郎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9E96A6-968A-4A2B-B2FE-9DBFE6B0A394}"/>
                </a:ext>
              </a:extLst>
            </p:cNvPr>
            <p:cNvSpPr txBox="1"/>
            <p:nvPr/>
          </p:nvSpPr>
          <p:spPr>
            <a:xfrm>
              <a:off x="6876206" y="6109570"/>
              <a:ext cx="20681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간무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천황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桓武天皇</a:t>
              </a:r>
              <a:r>
                <a:rPr lang="en-US" altLang="ko-KR" sz="16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320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D523ED-D70B-44BE-BC2F-C659C60A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맑은 고딕" panose="020B0503020000020004" pitchFamily="50" charset="-127"/>
              </a:rPr>
              <a:t>목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0DB852-800B-4FC2-9411-5924D7C2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종교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신불습합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神仏習合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28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신도</a:t>
            </a:r>
            <a:r>
              <a:rPr lang="en-US" altLang="ko-KR" sz="28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神道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28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불교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20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8C857E-C6A4-44F3-8607-4E489D9E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528726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일본의 종교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CA8A3F-A61D-4C3F-950D-3F8BF56C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672" y="2093976"/>
            <a:ext cx="6153576" cy="3618927"/>
          </a:xfrm>
        </p:spPr>
        <p:txBody>
          <a:bodyPr anchor="ctr"/>
          <a:lstStyle/>
          <a:p>
            <a:pPr marL="0" indent="0">
              <a:buNone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일본인들의 종교 문화 및 종교 생활을 통칭하는 말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일본인들은 전반적으로 종교 의식이 희박함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종교 생활을 신앙생활이 아닌 생활 관습으로 여김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일본의 종교는 신도와 불교가 대다수를 차지</a:t>
            </a:r>
            <a:endParaRPr lang="en-US" altLang="ko-KR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FA2AE36-628D-4B7F-B98E-A792DEED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31" y="2093976"/>
            <a:ext cx="4127384" cy="361892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69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AD581-E8F6-4478-9E68-F0C3AE7E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신불습합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神仏習合</a:t>
            </a:r>
            <a:r>
              <a:rPr lang="en-US" altLang="ko-KR" sz="5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ADE629-471F-40B7-B374-67D175F9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7041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: 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고유의 종교인 신도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神道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외래 불교의 융합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일본에서는 </a:t>
            </a:r>
            <a:r>
              <a:rPr lang="ko-KR" altLang="en-US" sz="2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신불습합의</a:t>
            </a:r>
            <a:r>
              <a:rPr lang="ko-KR" altLang="en-US" sz="2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시대가 오랫동안 계속됨</a:t>
            </a:r>
            <a:endParaRPr lang="en-US" altLang="ko-KR" sz="2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메이지 유신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明治維新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에서 신불 분리가 이루어진 후에도 신도와 불교 사이의 구별에는 애매한 면이 남아있음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52FEF43-EC16-4CA6-9602-3F944CEF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25" y="3927628"/>
            <a:ext cx="4663583" cy="2585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014E2F-4EE2-4FFE-AAAE-645AED76D993}"/>
              </a:ext>
            </a:extLst>
          </p:cNvPr>
          <p:cNvSpPr txBox="1"/>
          <p:nvPr/>
        </p:nvSpPr>
        <p:spPr>
          <a:xfrm>
            <a:off x="2715207" y="6036906"/>
            <a:ext cx="349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사찰 안에 신사가 있는 모습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60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A67888-5505-44B9-A396-2DA17C00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신불습합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神仏習合</a:t>
            </a:r>
            <a:r>
              <a:rPr lang="en-US" altLang="ko-KR" sz="54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81DA136-BDB0-4E54-9CAE-44FD54EF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21895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생일축하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시치고산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七五三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성인식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기원사 등의 하례행사는 신도가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장례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공양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생사관에 관련된 것 등은 불교가 담당하도록 기능 분담</a:t>
            </a:r>
          </a:p>
          <a:p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신도와 불교를 합해 하나의 종교관 구성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48A4B7-5935-40CA-A1DE-607FB5EF9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429000"/>
            <a:ext cx="6932645" cy="29461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93DBF-24F5-4A27-822D-F9E8584E006C}"/>
              </a:ext>
            </a:extLst>
          </p:cNvPr>
          <p:cNvSpPr txBox="1"/>
          <p:nvPr/>
        </p:nvSpPr>
        <p:spPr>
          <a:xfrm>
            <a:off x="8124309" y="5265372"/>
            <a:ext cx="2789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Batang" panose="02030600000101010101" pitchFamily="18" charset="-127"/>
                <a:ea typeface="Batang" panose="02030600000101010101" pitchFamily="18" charset="-127"/>
              </a:rPr>
              <a:t>☜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이쓰쿠시마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ko-KR" sz="1600" dirty="0">
                <a:effectLst/>
              </a:rPr>
              <a:t>厳島神社</a:t>
            </a:r>
            <a:r>
              <a:rPr lang="en-US" altLang="ja-JP" sz="1600" dirty="0">
                <a:effectLst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신사와 이어져 있는 불교 사찰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다이간지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大願寺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889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487FF5-C52D-43F6-B565-6ADB1C92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5026152" cy="1278854"/>
          </a:xfrm>
        </p:spPr>
        <p:txBody>
          <a:bodyPr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神道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C4053C-767B-4778-B771-8B510FDCC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36710"/>
            <a:ext cx="5026152" cy="4035490"/>
          </a:xfrm>
        </p:spPr>
        <p:txBody>
          <a:bodyPr anchor="ctr"/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지역에서 발생한 애니미즘 신앙을 바탕으로 한 토착 신앙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전통적인 민속신앙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자연신앙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조령신앙을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기반으로 서서히 성립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일본 국가 형성에 영향을 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초기에는 자연물이나 자연현상을 섬겼으나 점차 실존 인물들 또한 신처럼 모시기 시작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B0463D-4981-4D60-A9AA-45A37E3D8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1020" y="484633"/>
            <a:ext cx="4311132" cy="5687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51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6E01801-76AB-45C0-8C48-FB5B2E2F777B}"/>
              </a:ext>
            </a:extLst>
          </p:cNvPr>
          <p:cNvGrpSpPr/>
          <p:nvPr/>
        </p:nvGrpSpPr>
        <p:grpSpPr>
          <a:xfrm>
            <a:off x="335901" y="329382"/>
            <a:ext cx="11520198" cy="6193254"/>
            <a:chOff x="335901" y="329382"/>
            <a:chExt cx="11520198" cy="6193254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3692B7E-3F6E-4AB7-BD33-8B5C76DBC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096000" y="3032985"/>
              <a:ext cx="5760099" cy="34896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B5919C2-6596-40E8-9D1B-84B448DC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35901" y="3032986"/>
              <a:ext cx="5215813" cy="34896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5AA483-1A86-4332-86BA-6C65DDB1CAD4}"/>
                </a:ext>
              </a:extLst>
            </p:cNvPr>
            <p:cNvSpPr txBox="1"/>
            <p:nvPr/>
          </p:nvSpPr>
          <p:spPr>
            <a:xfrm>
              <a:off x="335901" y="329382"/>
              <a:ext cx="11520198" cy="22651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자연과 신은 하나로 인식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신과 인간을 연결해주는 예절은 제사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제사를 지내는 곳이 신사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ja-JP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神社</a:t>
              </a:r>
              <a:r>
                <a:rPr lang="en-US" altLang="ja-JP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내에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5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천 개 이상의 신사가 등록되어 있음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60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620B566B-C1AB-44D6-BA77-67D178A03321}"/>
              </a:ext>
            </a:extLst>
          </p:cNvPr>
          <p:cNvGrpSpPr/>
          <p:nvPr/>
        </p:nvGrpSpPr>
        <p:grpSpPr>
          <a:xfrm>
            <a:off x="357929" y="377504"/>
            <a:ext cx="11643919" cy="5678982"/>
            <a:chOff x="357929" y="377504"/>
            <a:chExt cx="11643919" cy="567898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A3D27C-7D62-4FD6-9476-16986E45DDC4}"/>
                </a:ext>
              </a:extLst>
            </p:cNvPr>
            <p:cNvSpPr txBox="1"/>
            <p:nvPr/>
          </p:nvSpPr>
          <p:spPr>
            <a:xfrm>
              <a:off x="357929" y="377504"/>
              <a:ext cx="11643919" cy="226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신도에는 확정된 교주나 창시자가 없음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경전도 존재하지 않음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구체적인 가르침 또한 없음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6D38E64C-167F-4C55-90BF-537053A3E252}"/>
                </a:ext>
              </a:extLst>
            </p:cNvPr>
            <p:cNvGrpSpPr/>
            <p:nvPr/>
          </p:nvGrpSpPr>
          <p:grpSpPr>
            <a:xfrm>
              <a:off x="505467" y="3108525"/>
              <a:ext cx="11328605" cy="2947961"/>
              <a:chOff x="505467" y="3108525"/>
              <a:chExt cx="11328605" cy="294796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6AAEF6C4-F00B-4270-92B5-5AB088113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5467" y="3108527"/>
                <a:ext cx="3422445" cy="2947959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곱하기 기호 4">
                <a:extLst>
                  <a:ext uri="{FF2B5EF4-FFF2-40B4-BE49-F238E27FC236}">
                    <a16:creationId xmlns:a16="http://schemas.microsoft.com/office/drawing/2014/main" id="{853E8B85-EEEB-47BE-8FE5-DD88699F23EC}"/>
                  </a:ext>
                </a:extLst>
              </p:cNvPr>
              <p:cNvSpPr/>
              <p:nvPr/>
            </p:nvSpPr>
            <p:spPr>
              <a:xfrm>
                <a:off x="567994" y="3332204"/>
                <a:ext cx="3291760" cy="2500604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6F766246-6DA0-4521-821A-82422ED41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310742" y="3108526"/>
                <a:ext cx="3498979" cy="2947959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1FB82EBD-057A-4C59-8B60-24B08EDBB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7740" y="3108525"/>
                <a:ext cx="3646332" cy="2947959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8CCBCD00-24D8-4DDC-8831-6FFF2639E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5319" y="3686314"/>
                <a:ext cx="2085013" cy="1792379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952A3FAC-49EB-4097-9B7B-4D166B3F5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68399" y="3686313"/>
                <a:ext cx="2085013" cy="17923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988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283DF1E6-C952-4BC9-B737-D07AA50A83F9}"/>
              </a:ext>
            </a:extLst>
          </p:cNvPr>
          <p:cNvGrpSpPr/>
          <p:nvPr/>
        </p:nvGrpSpPr>
        <p:grpSpPr>
          <a:xfrm>
            <a:off x="367004" y="541175"/>
            <a:ext cx="11563739" cy="5868956"/>
            <a:chOff x="367004" y="541175"/>
            <a:chExt cx="11563739" cy="58689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36EC69-E810-4A70-8AF2-9CEF695948EB}"/>
                </a:ext>
              </a:extLst>
            </p:cNvPr>
            <p:cNvSpPr txBox="1"/>
            <p:nvPr/>
          </p:nvSpPr>
          <p:spPr>
            <a:xfrm>
              <a:off x="367004" y="541175"/>
              <a:ext cx="11457992" cy="226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에우헤메리즘</a:t>
              </a:r>
              <a:r>
                <a:rPr lang="en-US" altLang="ja-JP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ja-JP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エウヘメリズム</a:t>
              </a:r>
              <a:r>
                <a:rPr lang="en-US" altLang="ja-JP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 : 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신들의 기원은 고대 영웅을 신격화한 것</a:t>
              </a:r>
              <a:endParaRPr lang="en-US" altLang="ko-KR" sz="20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신화에 등장하는 많은 신들이 이에 분류</a:t>
              </a:r>
              <a:endParaRPr lang="en-US" altLang="ko-KR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250000"/>
                </a:lnSpc>
                <a:buClr>
                  <a:schemeClr val="accent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n-US" altLang="ja-JP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Ex)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아마테라스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오미카미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天照大御神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ja-JP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니기하야히노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미코토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邇芸速日命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000" kern="0" spc="0" dirty="0" err="1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와타쓰미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綿津見神</a:t>
              </a:r>
              <a:r>
                <a:rPr lang="en-US" altLang="ko-KR" sz="20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등</a:t>
              </a:r>
              <a:endParaRPr lang="ko-KR" altLang="en-US" sz="20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EF76582-0076-40BE-9EB6-3921C0A55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004" y="3203018"/>
              <a:ext cx="8500188" cy="32071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EB9A8B-2BD5-48B3-ACAA-F9C5894D2641}"/>
                </a:ext>
              </a:extLst>
            </p:cNvPr>
            <p:cNvSpPr txBox="1"/>
            <p:nvPr/>
          </p:nvSpPr>
          <p:spPr>
            <a:xfrm>
              <a:off x="9041363" y="5732050"/>
              <a:ext cx="2889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Batang" panose="02030600000101010101" pitchFamily="18" charset="-127"/>
                  <a:ea typeface="Batang" panose="02030600000101010101" pitchFamily="18" charset="-127"/>
                </a:rPr>
                <a:t>☜ </a:t>
              </a:r>
              <a:r>
                <a: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동굴에서 모습을 드러내는 </a:t>
              </a:r>
              <a:r>
                <a:rPr lang="ko-KR" altLang="en-US" sz="14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아마테라스</a:t>
              </a:r>
              <a:r>
                <a:rPr lang="ko-KR" altLang="en-US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4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오미카미</a:t>
              </a:r>
              <a:r>
                <a:rPr lang="en-US" altLang="ko-KR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天照大御神</a:t>
              </a:r>
              <a:r>
                <a:rPr lang="en-US" altLang="ko-KR" sz="1400" kern="0" spc="0" dirty="0">
                  <a:solidFill>
                    <a:srgbClr val="00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3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{D575590E-561E-471E-9DB3-B8B6560E467F}tf03090434</Template>
  <TotalTime>615</TotalTime>
  <Words>324</Words>
  <Application>Microsoft Office PowerPoint</Application>
  <PresentationFormat>와이드스크린</PresentationFormat>
  <Paragraphs>42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Batang</vt:lpstr>
      <vt:lpstr>Rockwell</vt:lpstr>
      <vt:lpstr>Rockwell Condensed</vt:lpstr>
      <vt:lpstr>Wingdings</vt:lpstr>
      <vt:lpstr>목판</vt:lpstr>
      <vt:lpstr>일본의 신도, 불교와 종교</vt:lpstr>
      <vt:lpstr>목 차</vt:lpstr>
      <vt:lpstr>일본의 종교</vt:lpstr>
      <vt:lpstr>신불습합(神仏習合)</vt:lpstr>
      <vt:lpstr>신불습합(神仏習合)</vt:lpstr>
      <vt:lpstr>신도(神道)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나현</dc:creator>
  <cp:lastModifiedBy>이 나현</cp:lastModifiedBy>
  <cp:revision>244</cp:revision>
  <dcterms:created xsi:type="dcterms:W3CDTF">2020-09-29T12:23:06Z</dcterms:created>
  <dcterms:modified xsi:type="dcterms:W3CDTF">2020-09-30T07:59:37Z</dcterms:modified>
</cp:coreProperties>
</file>