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09" r:id="rId13"/>
  </p:sldMasterIdLst>
  <p:sldIdLst>
    <p:sldId id="256" r:id="rId15"/>
    <p:sldId id="257" r:id="rId16"/>
    <p:sldId id="272" r:id="rId17"/>
    <p:sldId id="259" r:id="rId18"/>
    <p:sldId id="276" r:id="rId19"/>
    <p:sldId id="277" r:id="rId20"/>
    <p:sldId id="261" r:id="rId21"/>
    <p:sldId id="273" r:id="rId22"/>
    <p:sldId id="260" r:id="rId23"/>
    <p:sldId id="262" r:id="rId24"/>
    <p:sldId id="275" r:id="rId25"/>
    <p:sldId id="263" r:id="rId26"/>
    <p:sldId id="274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9" r:id="rId36"/>
    <p:sldId id="280" r:id="rId37"/>
    <p:sldId id="281" r:id="rId38"/>
    <p:sldId id="278" r:id="rId39"/>
  </p:sldIdLst>
  <p:sldSz cx="9144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8" userDrawn="1">
          <p15:clr>
            <a:srgbClr val="A4A3A4"/>
          </p15:clr>
        </p15:guide>
        <p15:guide id="1" pos="2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>
    <p:restoredLeft sz="15620"/>
    <p:restoredTop sz="94660"/>
  </p:normalViewPr>
  <p:slideViewPr>
    <p:cSldViewPr snapToGrid="1" snapToObjects="1">
      <p:cViewPr varScale="1">
        <p:scale>
          <a:sx n="67" d="100"/>
          <a:sy n="67" d="100"/>
        </p:scale>
        <p:origin x="-1476" y="-102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2" Type="http://schemas.openxmlformats.org/officeDocument/2006/relationships/slide" Target="slides/slide8.xml"></Relationship><Relationship Id="rId23" Type="http://schemas.openxmlformats.org/officeDocument/2006/relationships/slide" Target="slides/slide9.xml"></Relationship><Relationship Id="rId24" Type="http://schemas.openxmlformats.org/officeDocument/2006/relationships/slide" Target="slides/slide10.xml"></Relationship><Relationship Id="rId25" Type="http://schemas.openxmlformats.org/officeDocument/2006/relationships/slide" Target="slides/slide11.xml"></Relationship><Relationship Id="rId26" Type="http://schemas.openxmlformats.org/officeDocument/2006/relationships/slide" Target="slides/slide12.xml"></Relationship><Relationship Id="rId27" Type="http://schemas.openxmlformats.org/officeDocument/2006/relationships/slide" Target="slides/slide13.xml"></Relationship><Relationship Id="rId28" Type="http://schemas.openxmlformats.org/officeDocument/2006/relationships/slide" Target="slides/slide14.xml"></Relationship><Relationship Id="rId29" Type="http://schemas.openxmlformats.org/officeDocument/2006/relationships/slide" Target="slides/slide15.xml"></Relationship><Relationship Id="rId30" Type="http://schemas.openxmlformats.org/officeDocument/2006/relationships/slide" Target="slides/slide16.xml"></Relationship><Relationship Id="rId31" Type="http://schemas.openxmlformats.org/officeDocument/2006/relationships/slide" Target="slides/slide17.xml"></Relationship><Relationship Id="rId32" Type="http://schemas.openxmlformats.org/officeDocument/2006/relationships/slide" Target="slides/slide18.xml"></Relationship><Relationship Id="rId33" Type="http://schemas.openxmlformats.org/officeDocument/2006/relationships/slide" Target="slides/slide19.xml"></Relationship><Relationship Id="rId34" Type="http://schemas.openxmlformats.org/officeDocument/2006/relationships/slide" Target="slides/slide20.xml"></Relationship><Relationship Id="rId35" Type="http://schemas.openxmlformats.org/officeDocument/2006/relationships/slide" Target="slides/slide21.xml"></Relationship><Relationship Id="rId36" Type="http://schemas.openxmlformats.org/officeDocument/2006/relationships/slide" Target="slides/slide22.xml"></Relationship><Relationship Id="rId37" Type="http://schemas.openxmlformats.org/officeDocument/2006/relationships/slide" Target="slides/slide23.xml"></Relationship><Relationship Id="rId38" Type="http://schemas.openxmlformats.org/officeDocument/2006/relationships/slide" Target="slides/slide24.xml"></Relationship><Relationship Id="rId39" Type="http://schemas.openxmlformats.org/officeDocument/2006/relationships/slide" Target="slides/slide25.xml"></Relationship><Relationship Id="rId40" Type="http://schemas.openxmlformats.org/officeDocument/2006/relationships/viewProps" Target="viewProps.xml"></Relationship><Relationship Id="rId41" Type="http://schemas.openxmlformats.org/officeDocument/2006/relationships/presProps" Target="presProps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495" y="1642745"/>
            <a:ext cx="3786505" cy="4429125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5" y="1642745"/>
            <a:ext cx="3785870" cy="4429125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2134235" cy="286385"/>
          </a:xfrm>
        </p:spPr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6235" cy="28638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2134235" cy="286385"/>
          </a:xfrm>
        </p:spPr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2134235" cy="286385"/>
          </a:xfrm>
        </p:spPr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6235" cy="28638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2134235" cy="286385"/>
          </a:xfrm>
        </p:spPr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499745" y="1499870"/>
            <a:ext cx="4000500" cy="3786505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499745" y="5429250"/>
            <a:ext cx="4004945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780" y="1499870"/>
            <a:ext cx="4000500" cy="3786505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5" y="5429250"/>
            <a:ext cx="4000500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60155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?>
<Relationships xmlns="http://schemas.openxmlformats.org/package/2006/relationships"><Relationship Id="rId2" Type="http://schemas.openxmlformats.org/officeDocument/2006/relationships/image" Target="../media/image4.jpeg"></Relationship><Relationship Id="rId3" Type="http://schemas.openxmlformats.org/officeDocument/2006/relationships/slideLayout" Target="../slideLayouts/slideLayout5.xml"></Relationship></Relationships>
</file>

<file path=ppt/slides/_rels/slide11.xml.rels><?xml version="1.0" encoding="UTF-8"?>
<Relationships xmlns="http://schemas.openxmlformats.org/package/2006/relationships"><Relationship Id="rId2" Type="http://schemas.openxmlformats.org/officeDocument/2006/relationships/image" Target="../media/image5.jpeg"></Relationship><Relationship Id="rId3" Type="http://schemas.openxmlformats.org/officeDocument/2006/relationships/slideLayout" Target="../slideLayouts/slideLayout4.xml"></Relationship></Relationships>
</file>

<file path=ppt/slides/_rels/slide12.xml.rels><?xml version="1.0" encoding="UTF-8"?>
<Relationships xmlns="http://schemas.openxmlformats.org/package/2006/relationships"><Relationship Id="rId2" Type="http://schemas.openxmlformats.org/officeDocument/2006/relationships/image" Target="../media/image6.jpeg"></Relationship><Relationship Id="rId3" Type="http://schemas.openxmlformats.org/officeDocument/2006/relationships/slideLayout" Target="../slideLayouts/slideLayout5.xml"></Relationship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?>
<Relationships xmlns="http://schemas.openxmlformats.org/package/2006/relationships"><Relationship Id="rId2" Type="http://schemas.openxmlformats.org/officeDocument/2006/relationships/image" Target="../media/image7.jpeg"></Relationship><Relationship Id="rId3" Type="http://schemas.openxmlformats.org/officeDocument/2006/relationships/slideLayout" Target="../slideLayouts/slideLayout5.xml"></Relationship></Relationships>
</file>

<file path=ppt/slides/_rels/slide15.xml.rels><?xml version="1.0" encoding="UTF-8"?>
<Relationships xmlns="http://schemas.openxmlformats.org/package/2006/relationships"><Relationship Id="rId2" Type="http://schemas.openxmlformats.org/officeDocument/2006/relationships/image" Target="../media/image8.jpeg"></Relationship><Relationship Id="rId3" Type="http://schemas.openxmlformats.org/officeDocument/2006/relationships/slideLayout" Target="../slideLayouts/slideLayout5.xml"></Relationship></Relationships>
</file>

<file path=ppt/slides/_rels/slide16.xml.rels><?xml version="1.0" encoding="UTF-8"?>
<Relationships xmlns="http://schemas.openxmlformats.org/package/2006/relationships"><Relationship Id="rId2" Type="http://schemas.openxmlformats.org/officeDocument/2006/relationships/image" Target="../media/image9.jpeg"></Relationship><Relationship Id="rId3" Type="http://schemas.openxmlformats.org/officeDocument/2006/relationships/slideLayout" Target="../slideLayouts/slideLayout5.xml"></Relationship></Relationships>
</file>

<file path=ppt/slides/_rels/slide17.xml.rels><?xml version="1.0" encoding="UTF-8"?>
<Relationships xmlns="http://schemas.openxmlformats.org/package/2006/relationships"><Relationship Id="rId2" Type="http://schemas.openxmlformats.org/officeDocument/2006/relationships/image" Target="../media/image10.jpeg"></Relationship><Relationship Id="rId3" Type="http://schemas.openxmlformats.org/officeDocument/2006/relationships/slideLayout" Target="../slideLayouts/slideLayout5.xml"></Relationship></Relationships>
</file>

<file path=ppt/slides/_rels/slide18.xml.rels><?xml version="1.0" encoding="UTF-8"?>
<Relationships xmlns="http://schemas.openxmlformats.org/package/2006/relationships"><Relationship Id="rId2" Type="http://schemas.openxmlformats.org/officeDocument/2006/relationships/image" Target="../media/image11.jpeg"></Relationship><Relationship Id="rId3" Type="http://schemas.openxmlformats.org/officeDocument/2006/relationships/slideLayout" Target="../slideLayouts/slideLayout5.xml"></Relationship></Relationships>
</file>

<file path=ppt/slides/_rels/slide19.xml.rels><?xml version="1.0" encoding="UTF-8"?>
<Relationships xmlns="http://schemas.openxmlformats.org/package/2006/relationships"><Relationship Id="rId2" Type="http://schemas.openxmlformats.org/officeDocument/2006/relationships/image" Target="../media/image12.jpeg"></Relationship><Relationship Id="rId3" Type="http://schemas.openxmlformats.org/officeDocument/2006/relationships/slideLayout" Target="../slideLayouts/slideLayout5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0.xml.rels><?xml version="1.0" encoding="UTF-8"?>
<Relationships xmlns="http://schemas.openxmlformats.org/package/2006/relationships"><Relationship Id="rId3" Type="http://schemas.openxmlformats.org/officeDocument/2006/relationships/image" Target="../media/image14.jpeg"></Relationship><Relationship Id="rId2" Type="http://schemas.openxmlformats.org/officeDocument/2006/relationships/image" Target="../media/image13.jpeg"></Relationship><Relationship Id="rId4" Type="http://schemas.openxmlformats.org/officeDocument/2006/relationships/slideLayout" Target="../slideLayouts/slideLayout5.xml"></Relationship></Relationships>
</file>

<file path=ppt/slides/_rels/slide21.xml.rels><?xml version="1.0" encoding="UTF-8"?>
<Relationships xmlns="http://schemas.openxmlformats.org/package/2006/relationships"><Relationship Id="rId2" Type="http://schemas.openxmlformats.org/officeDocument/2006/relationships/hyperlink" Target="https://youtu.be/KIEgWpLV6xM" TargetMode="External"></Relationship><Relationship Id="rId3" Type="http://schemas.openxmlformats.org/officeDocument/2006/relationships/slideLayout" Target="../slideLayouts/slideLayout2.xml"></Relationship></Relationships>
</file>

<file path=ppt/slides/_rels/slide22.xml.rels><?xml version="1.0" encoding="UTF-8"?>
<Relationships xmlns="http://schemas.openxmlformats.org/package/2006/relationships"><Relationship Id="rId3" Type="http://schemas.openxmlformats.org/officeDocument/2006/relationships/image" Target="../media/image16.jpeg"></Relationship><Relationship Id="rId2" Type="http://schemas.openxmlformats.org/officeDocument/2006/relationships/image" Target="../media/image15.jpeg"></Relationship><Relationship Id="rId4" Type="http://schemas.openxmlformats.org/officeDocument/2006/relationships/slideLayout" Target="../slideLayouts/slideLayout4.xml"></Relationship></Relationships>
</file>

<file path=ppt/slides/_rels/slide2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?>
<Relationships xmlns="http://schemas.openxmlformats.org/package/2006/relationships"><Relationship Id="rId2" Type="http://schemas.openxmlformats.org/officeDocument/2006/relationships/image" Target="../media/image2.jpeg"></Relationship><Relationship Id="rId3" Type="http://schemas.openxmlformats.org/officeDocument/2006/relationships/slideLayout" Target="../slideLayouts/slideLayout1.xml"></Relationship></Relationships>
</file>

<file path=ppt/slides/_rels/slide4.xml.rels><?xml version="1.0" encoding="UTF-8"?>
<Relationships xmlns="http://schemas.openxmlformats.org/package/2006/relationships"><Relationship Id="rId2" Type="http://schemas.openxmlformats.org/officeDocument/2006/relationships/image" Target="../media/image2.jpeg"></Relationship><Relationship Id="rId3" Type="http://schemas.openxmlformats.org/officeDocument/2006/relationships/slideLayout" Target="../slideLayouts/slideLayout4.xml"></Relationship></Relationships>
</file>

<file path=ppt/slides/_rels/slide5.xml.rels><?xml version="1.0" encoding="UTF-8"?>
<Relationships xmlns="http://schemas.openxmlformats.org/package/2006/relationships"><Relationship Id="rId2" Type="http://schemas.openxmlformats.org/officeDocument/2006/relationships/image" Target="../media/image2.jpeg"></Relationship><Relationship Id="rId3" Type="http://schemas.openxmlformats.org/officeDocument/2006/relationships/slideLayout" Target="../slideLayouts/slideLayout4.xml"></Relationship></Relationships>
</file>

<file path=ppt/slides/_rels/slide6.xml.rels><?xml version="1.0" encoding="UTF-8"?>
<Relationships xmlns="http://schemas.openxmlformats.org/package/2006/relationships"><Relationship Id="rId2" Type="http://schemas.openxmlformats.org/officeDocument/2006/relationships/image" Target="../media/image2.jpeg"></Relationship><Relationship Id="rId3" Type="http://schemas.openxmlformats.org/officeDocument/2006/relationships/slideLayout" Target="../slideLayouts/slideLayout4.xml"></Relationship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hyperlink" Target="https://www.youtube.com/watch?v=3hQwuqugkik" TargetMode="External"></Relationship><Relationship Id="rId3" Type="http://schemas.openxmlformats.org/officeDocument/2006/relationships/slideLayout" Target="../slideLayouts/slideLayout2.xml"></Relationship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?>
<Relationships xmlns="http://schemas.openxmlformats.org/package/2006/relationships"><Relationship Id="rId2" Type="http://schemas.openxmlformats.org/officeDocument/2006/relationships/image" Target="../media/image3.jpeg"></Relationship><Relationship Id="rId3" Type="http://schemas.openxmlformats.org/officeDocument/2006/relationships/slideLayout" Target="../slideLayouts/slideLayout5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한국의 독도 수호방안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500" dirty="0" err="1" smtClean="0"/>
              <a:t>독도영토학</a:t>
            </a:r>
            <a:endParaRPr lang="ko-KR" altLang="en-US" sz="25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27584" y="4581128"/>
            <a:ext cx="7500990" cy="857256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                                                                            </a:t>
            </a:r>
            <a:r>
              <a:rPr lang="ko-KR" altLang="en-US" sz="2000" dirty="0" smtClean="0"/>
              <a:t>최장근 </a:t>
            </a:r>
            <a:r>
              <a:rPr lang="ko-KR" altLang="en-US" sz="2000" dirty="0" smtClean="0"/>
              <a:t>교수님</a:t>
            </a:r>
            <a:endParaRPr lang="en-US" altLang="ko-KR" sz="2000" dirty="0" smtClean="0"/>
          </a:p>
          <a:p>
            <a:r>
              <a:rPr lang="en-US" altLang="ko-KR" dirty="0" smtClean="0"/>
              <a:t>                                                                       </a:t>
            </a:r>
            <a:r>
              <a:rPr lang="en-US" altLang="ko-KR" sz="2000" dirty="0" smtClean="0"/>
              <a:t>22003453</a:t>
            </a:r>
            <a:r>
              <a:rPr lang="ko-KR" altLang="en-US" sz="2000" dirty="0" smtClean="0"/>
              <a:t>남형철</a:t>
            </a:r>
            <a:endParaRPr lang="en-US" altLang="ko-K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360" y="2132965"/>
            <a:ext cx="4000500" cy="2931160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99745" y="5429250"/>
            <a:ext cx="4005580" cy="71501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 txBox="1">
            <a:spLocks noGrp="1"/>
          </p:cNvSpPr>
          <p:nvPr>
            <p:ph type="obj" sz="half" idx="4"/>
          </p:nvPr>
        </p:nvSpPr>
        <p:spPr>
          <a:xfrm>
            <a:off x="4725670" y="1638300"/>
            <a:ext cx="4001770" cy="3787775"/>
          </a:xfrm>
          <a:prstGeom prst="roundRect">
            <a:avLst>
              <a:gd name="adj" fmla="val 5345"/>
            </a:avLst>
          </a:prstGeom>
          <a:gradFill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</a:gradFill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w="76200" h="12700" prst="circle"/>
            <a:bevelB w="76200" h="50800" prst="circle"/>
            <a:contourClr>
              <a:schemeClr val="bg2"/>
            </a:contourClr>
          </a:sp3d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buFont typeface="맑은 고딕"/>
              <a:buChar char="•"/>
            </a:pPr>
            <a:endParaRPr lang="ko-KR" altLang="en-US" sz="2500"/>
          </a:p>
          <a:p>
            <a:pPr marL="0" indent="0" defTabSz="508000">
              <a:buFont typeface="맑은 고딕"/>
              <a:buChar char="•"/>
            </a:pPr>
            <a:endParaRPr lang="ko-KR" altLang="en-US" sz="2500"/>
          </a:p>
          <a:p>
            <a:pPr marL="0" indent="0" defTabSz="508000">
              <a:buFont typeface="맑은 고딕"/>
              <a:buChar char="•"/>
            </a:pPr>
            <a:endParaRPr lang="ko-KR" altLang="en-US" sz="2500"/>
          </a:p>
          <a:p>
            <a:pPr marL="0" indent="0" defTabSz="508000">
              <a:buFont typeface="맑은 고딕"/>
              <a:buChar char="•"/>
            </a:pPr>
            <a:r>
              <a:rPr lang="ko-KR" altLang="en-US" sz="2500">
                <a:latin typeface="Georgia" charset="0"/>
                <a:ea typeface="HY견명조" charset="0"/>
                <a:cs typeface="+mn-cs"/>
              </a:rPr>
              <a:t>울릉도 경찰서 순리반의 독도 수호활동</a:t>
            </a:r>
            <a:endParaRPr lang="ko-KR" altLang="en-US" sz="2500">
              <a:latin typeface="Georgia" charset="0"/>
              <a:ea typeface="HY견명조" charset="0"/>
              <a:cs typeface="+mn-cs"/>
            </a:endParaRPr>
          </a:p>
          <a:p>
            <a:pPr marL="0" indent="0" defTabSz="508000">
              <a:buFont typeface="맑은 고딕"/>
              <a:buChar char="•"/>
            </a:pPr>
            <a:endParaRPr lang="ko-KR" altLang="en-US" sz="2500">
              <a:latin typeface="Georgia" charset="0"/>
              <a:ea typeface="HY견명조" charset="0"/>
              <a:cs typeface="+mn-cs"/>
            </a:endParaRPr>
          </a:p>
          <a:p>
            <a:pPr marL="0" indent="0" defTabSz="508000">
              <a:buFont typeface="맑은 고딕"/>
              <a:buChar char="•"/>
            </a:pPr>
            <a:r>
              <a:rPr lang="ko-KR" altLang="en-US" sz="1900"/>
              <a:t>한국 경찰들은 독도가 한국령이며 한국 어민들이 조업하는 한국어장이므로 반드시 수호하겠다는 의지와 확신이 분명했다</a:t>
            </a:r>
            <a:r>
              <a:rPr lang="en-US" altLang="ko-KR" sz="1900"/>
              <a:t>.</a:t>
            </a:r>
            <a:endParaRPr lang="ko-KR" altLang="en-US" sz="19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605" y="2132965"/>
            <a:ext cx="3816350" cy="3456305"/>
          </a:xfrm>
        </p:spPr>
      </p:pic>
      <p:sp>
        <p:nvSpPr>
          <p:cNvPr id="4" name="내용 개체 틀 3"/>
          <p:cNvSpPr txBox="1">
            <a:spLocks noGrp="1"/>
          </p:cNvSpPr>
          <p:nvPr>
            <p:ph type="obj" sz="half" idx="2"/>
          </p:nvPr>
        </p:nvSpPr>
        <p:spPr>
          <a:xfrm rot="0">
            <a:off x="4758055" y="1642745"/>
            <a:ext cx="3787140" cy="4430395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48670"/>
            </a:schemeClr>
          </a:solidFill>
          <a:scene3d>
            <a:camera prst="orthographicFront"/>
            <a:lightRig rig="threePt" dir="t"/>
          </a:scene3d>
          <a:sp3d contourW="12700" prstMaterial="warmMatte">
            <a:bevelT w="76200" h="76200" prst="circle"/>
            <a:contourClr>
              <a:schemeClr val="bg2"/>
            </a:contourClr>
          </a:sp3d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buFontTx/>
              <a:buNone/>
            </a:pPr>
            <a:r>
              <a:rPr lang="ko-KR" altLang="en-US" sz="2500">
                <a:latin typeface="Georgia" charset="0"/>
                <a:ea typeface="HY견명조" charset="0"/>
                <a:cs typeface="+mn-cs"/>
              </a:rPr>
              <a:t>한국산악회의 독도 조사</a:t>
            </a:r>
            <a:r>
              <a:rPr lang="ko-KR" altLang="en-US" sz="2500">
                <a:latin typeface="Georgia" charset="0"/>
                <a:ea typeface="HY견명조" charset="0"/>
                <a:cs typeface="+mn-cs"/>
              </a:rPr>
              <a:t> </a:t>
            </a:r>
            <a:endParaRPr lang="ko-KR" altLang="en-US" sz="2500">
              <a:latin typeface="Georgia" charset="0"/>
              <a:ea typeface="HY견명조" charset="0"/>
              <a:cs typeface="+mn-cs"/>
            </a:endParaRPr>
          </a:p>
          <a:p>
            <a:pPr marL="0" indent="0" defTabSz="508000">
              <a:buFontTx/>
              <a:buNone/>
            </a:pPr>
            <a:endParaRPr lang="ko-KR" altLang="en-US" sz="2500">
              <a:latin typeface="Georgia" charset="0"/>
              <a:ea typeface="HY견명조" charset="0"/>
              <a:cs typeface="+mn-cs"/>
            </a:endParaRPr>
          </a:p>
          <a:p>
            <a:pPr marL="0" indent="0" defTabSz="508000">
              <a:buFontTx/>
              <a:buNone/>
            </a:pPr>
            <a:endParaRPr lang="ko-KR" altLang="en-US"/>
          </a:p>
          <a:p>
            <a:pPr marL="0" indent="0" defTabSz="508000">
              <a:buFont typeface="맑은 고딕"/>
              <a:buChar char="•"/>
            </a:pPr>
            <a:r>
              <a:rPr lang="ko-KR" altLang="en-US" sz="1900"/>
              <a:t>일본의 독도 침범으로 인한 긴장</a:t>
            </a:r>
            <a:r>
              <a:rPr lang="en-US" altLang="ko-KR" sz="1900"/>
              <a:t>, </a:t>
            </a:r>
            <a:r>
              <a:rPr lang="ko-KR" altLang="en-US" sz="1900"/>
              <a:t>갈등이 고조되는 가운데 </a:t>
            </a:r>
            <a:r>
              <a:rPr lang="en-US" altLang="ko-KR" sz="1900"/>
              <a:t>10</a:t>
            </a:r>
            <a:r>
              <a:rPr lang="ko-KR" altLang="en-US" sz="1900"/>
              <a:t>월 </a:t>
            </a:r>
            <a:r>
              <a:rPr lang="en-US" altLang="ko-KR" sz="1900"/>
              <a:t>13~16</a:t>
            </a:r>
            <a:r>
              <a:rPr lang="ko-KR" altLang="en-US" sz="1900"/>
              <a:t>일 한국산악회의 독도조사가 이루어졌다</a:t>
            </a:r>
            <a:r>
              <a:rPr lang="en-US" altLang="ko-KR" sz="1900"/>
              <a:t>.</a:t>
            </a:r>
            <a:endParaRPr lang="ko-KR" altLang="en-US" sz="1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260" y="2060575"/>
            <a:ext cx="3830320" cy="2607310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99745" y="5429250"/>
            <a:ext cx="4005580" cy="71501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>
          <a:xfrm>
            <a:off x="4716780" y="1499870"/>
            <a:ext cx="4001135" cy="3787140"/>
          </a:xfrm>
        </p:spPr>
        <p:txBody>
          <a:bodyPr wrap="square" lIns="91440" tIns="45720" rIns="91440" bIns="45720" numCol="1" vert="horz" anchor="ctr">
            <a:normAutofit fontScale="100000" lnSpcReduction="20000"/>
          </a:bodyPr>
          <a:lstStyle/>
          <a:p>
            <a:pPr marL="0" indent="0" defTabSz="508000">
              <a:buFontTx/>
              <a:buNone/>
            </a:pPr>
            <a:r>
              <a:rPr lang="ko-KR" altLang="en-US" sz="2500"/>
              <a:t>영토표석 설치</a:t>
            </a:r>
            <a:endParaRPr lang="ko-KR" altLang="en-US" sz="25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 sz="2700"/>
          </a:p>
          <a:p>
            <a:pPr marL="0" indent="0" defTabSz="508000">
              <a:buFontTx/>
              <a:buNone/>
            </a:pPr>
            <a:r>
              <a:rPr lang="ko-KR" altLang="en-US" sz="1900"/>
              <a:t>조사대는 </a:t>
            </a:r>
            <a:r>
              <a:rPr lang="en-US" altLang="ko-KR" sz="1900"/>
              <a:t>1952</a:t>
            </a:r>
            <a:r>
              <a:rPr lang="ko-KR" altLang="en-US" sz="1900"/>
              <a:t>년 설치하려다 실패했던 표석을 </a:t>
            </a:r>
            <a:r>
              <a:rPr lang="en-US" altLang="ko-KR" sz="1900"/>
              <a:t>10</a:t>
            </a:r>
            <a:r>
              <a:rPr lang="ko-KR" altLang="en-US" sz="1900"/>
              <a:t>월 </a:t>
            </a:r>
            <a:r>
              <a:rPr lang="en-US" altLang="ko-KR" sz="1900"/>
              <a:t>15</a:t>
            </a:r>
            <a:r>
              <a:rPr lang="ko-KR" altLang="en-US" sz="1900"/>
              <a:t>일 설치했다</a:t>
            </a:r>
            <a:r>
              <a:rPr lang="en-US" altLang="ko-KR" sz="1900"/>
              <a:t>. </a:t>
            </a:r>
            <a:r>
              <a:rPr lang="ko-KR" altLang="en-US" sz="1900"/>
              <a:t>표석은 경상북도가 세운 독도 어민조난자위령비에서 조금 떨어진 장소에 세워졌다</a:t>
            </a:r>
            <a:r>
              <a:rPr lang="en-US" altLang="ko-KR" sz="1900"/>
              <a:t>.</a:t>
            </a:r>
            <a:endParaRPr lang="ko-KR" altLang="en-US" sz="19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 sz="27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1954</a:t>
            </a:r>
            <a:r>
              <a:rPr lang="ko-KR" altLang="en-US" dirty="0" smtClean="0"/>
              <a:t>년 독도 수호방안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405" y="2420620"/>
            <a:ext cx="2736215" cy="3312160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67360" y="1484630"/>
            <a:ext cx="4004945" cy="714375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한국정부의 순차적 독도수호정책</a:t>
            </a:r>
            <a:endParaRPr lang="ko-KR" altLang="en-US" sz="2000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>
          <a:xfrm>
            <a:off x="4716780" y="1499870"/>
            <a:ext cx="4001135" cy="3787140"/>
          </a:xfrm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buFontTx/>
              <a:buNone/>
            </a:pPr>
            <a:r>
              <a:rPr lang="ko-KR" altLang="en-US" sz="2500"/>
              <a:t>상주 경비병력의 배치</a:t>
            </a:r>
            <a:endParaRPr lang="ko-KR" altLang="en-US" sz="2500"/>
          </a:p>
          <a:p>
            <a:pPr marL="0" indent="0" defTabSz="508000">
              <a:buFontTx/>
              <a:buNone/>
            </a:pPr>
            <a:endParaRPr lang="ko-KR" altLang="en-US" sz="2700"/>
          </a:p>
          <a:p>
            <a:pPr marL="0" indent="0" defTabSz="508000">
              <a:buFontTx/>
              <a:buNone/>
            </a:pPr>
            <a:r>
              <a:rPr lang="ko-KR" altLang="en-US" sz="1900"/>
              <a:t>최초의 본격적인 경찰</a:t>
            </a:r>
            <a:r>
              <a:rPr lang="en-US" altLang="ko-KR" sz="1900"/>
              <a:t>, </a:t>
            </a:r>
            <a:r>
              <a:rPr lang="ko-KR" altLang="en-US" sz="1900"/>
              <a:t>군대의 독도 경비 강화 요구는 울릉도에 거주하며</a:t>
            </a:r>
            <a:r>
              <a:rPr lang="en-US" altLang="ko-KR" sz="1900"/>
              <a:t>, </a:t>
            </a:r>
            <a:r>
              <a:rPr lang="ko-KR" altLang="en-US" sz="1900"/>
              <a:t>독도에서 조업하던 한국 어민들로부터 나왔음을 알 수 있다</a:t>
            </a:r>
            <a:r>
              <a:rPr lang="en-US" altLang="ko-KR" sz="1900"/>
              <a:t>.</a:t>
            </a:r>
            <a:endParaRPr lang="ko-KR" altLang="en-US" sz="190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360" y="1772920"/>
            <a:ext cx="4000500" cy="3096260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99745" y="5429250"/>
            <a:ext cx="4005580" cy="71501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>
          <a:xfrm>
            <a:off x="4716780" y="1499870"/>
            <a:ext cx="4001135" cy="3787140"/>
          </a:xfrm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buFontTx/>
              <a:buNone/>
            </a:pPr>
            <a:r>
              <a:rPr lang="ko-KR" altLang="en-US" sz="2500"/>
              <a:t>경비 초사의 설립</a:t>
            </a:r>
            <a:endParaRPr lang="ko-KR" altLang="en-US" sz="25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0" indent="0" defTabSz="508000">
              <a:buFontTx/>
              <a:buNone/>
            </a:pPr>
            <a:r>
              <a:rPr lang="ko-KR" altLang="en-US" sz="1900"/>
              <a:t>독도 경비초사는 </a:t>
            </a:r>
            <a:r>
              <a:rPr lang="en-US" altLang="ko-KR" sz="1900"/>
              <a:t>1954</a:t>
            </a:r>
            <a:r>
              <a:rPr lang="ko-KR" altLang="en-US" sz="1900"/>
              <a:t>년 </a:t>
            </a:r>
            <a:r>
              <a:rPr lang="en-US" altLang="ko-KR" sz="1900"/>
              <a:t>8</a:t>
            </a:r>
            <a:r>
              <a:rPr lang="ko-KR" altLang="en-US" sz="1900"/>
              <a:t>월 </a:t>
            </a:r>
            <a:r>
              <a:rPr lang="en-US" altLang="ko-KR" sz="1900"/>
              <a:t>1</a:t>
            </a:r>
            <a:r>
              <a:rPr lang="ko-KR" altLang="en-US" sz="1900"/>
              <a:t>일 한국정부의 독도경비조치 직후에 건립되었으며 온돌방 한 칸</a:t>
            </a:r>
            <a:r>
              <a:rPr lang="en-US" altLang="ko-KR" sz="1900"/>
              <a:t>, </a:t>
            </a:r>
            <a:r>
              <a:rPr lang="ko-KR" altLang="en-US" sz="1900"/>
              <a:t>청마루 한 칸 등 두 칸으로 이루어졌다</a:t>
            </a:r>
            <a:r>
              <a:rPr lang="en-US" altLang="ko-KR" sz="1900"/>
              <a:t>.</a:t>
            </a:r>
            <a:endParaRPr lang="ko-KR" altLang="en-US" sz="190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05" y="2060575"/>
            <a:ext cx="3528695" cy="2788920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99745" y="5429250"/>
            <a:ext cx="4005580" cy="71501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>
          <a:xfrm>
            <a:off x="4716780" y="1499870"/>
            <a:ext cx="4001135" cy="3787140"/>
          </a:xfrm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buFontTx/>
              <a:buNone/>
            </a:pPr>
            <a:r>
              <a:rPr lang="ko-KR" altLang="en-US" sz="2500"/>
              <a:t>영토표지 설치</a:t>
            </a:r>
            <a:endParaRPr lang="ko-KR" altLang="en-US" sz="25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0" indent="0" defTabSz="508000">
              <a:buFontTx/>
              <a:buNone/>
            </a:pPr>
            <a:r>
              <a:rPr lang="en-US" altLang="ko-KR" sz="1900"/>
              <a:t>1954</a:t>
            </a:r>
            <a:r>
              <a:rPr lang="ko-KR" altLang="en-US" sz="1900"/>
              <a:t>년 </a:t>
            </a:r>
            <a:r>
              <a:rPr lang="en-US" altLang="ko-KR" sz="1900"/>
              <a:t>1</a:t>
            </a:r>
            <a:r>
              <a:rPr lang="ko-KR" altLang="en-US" sz="1900"/>
              <a:t>월 </a:t>
            </a:r>
            <a:r>
              <a:rPr lang="en-US" altLang="ko-KR" sz="1900"/>
              <a:t>18</a:t>
            </a:r>
            <a:r>
              <a:rPr lang="ko-KR" altLang="en-US" sz="1900"/>
              <a:t>일 영토표지를 독도에 설치한 이 표석은 동도 서측 해안 위령비 건립장소부근에 있다</a:t>
            </a:r>
            <a:r>
              <a:rPr lang="en-US" altLang="ko-KR" sz="1900"/>
              <a:t>.</a:t>
            </a:r>
            <a:endParaRPr lang="ko-KR" altLang="en-US" sz="190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380" y="1972945"/>
            <a:ext cx="4000500" cy="2840355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99745" y="5429250"/>
            <a:ext cx="4005580" cy="71501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>
          <a:xfrm>
            <a:off x="4716780" y="1499870"/>
            <a:ext cx="4001135" cy="3787140"/>
          </a:xfrm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buFontTx/>
              <a:buNone/>
            </a:pPr>
            <a:r>
              <a:rPr lang="ko-KR" altLang="en-US" sz="2500"/>
              <a:t>등대 설치</a:t>
            </a:r>
            <a:endParaRPr lang="ko-KR" altLang="en-US" sz="25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0" indent="0" defTabSz="508000">
              <a:buFontTx/>
              <a:buNone/>
            </a:pPr>
            <a:r>
              <a:rPr lang="ko-KR" altLang="en-US" sz="1900"/>
              <a:t>교통부는 </a:t>
            </a:r>
            <a:r>
              <a:rPr lang="en-US" altLang="ko-KR" sz="1900"/>
              <a:t>1954</a:t>
            </a:r>
            <a:r>
              <a:rPr lang="ko-KR" altLang="en-US" sz="1900"/>
              <a:t>년 </a:t>
            </a:r>
            <a:r>
              <a:rPr lang="en-US" altLang="ko-KR" sz="1900"/>
              <a:t>8</a:t>
            </a:r>
            <a:r>
              <a:rPr lang="ko-KR" altLang="en-US" sz="1900"/>
              <a:t>월 </a:t>
            </a:r>
            <a:r>
              <a:rPr lang="en-US" altLang="ko-KR" sz="1900"/>
              <a:t>10</a:t>
            </a:r>
            <a:r>
              <a:rPr lang="ko-KR" altLang="en-US" sz="1900"/>
              <a:t>일 독도에 등대를 설치하고 이날 정오 점등하였다</a:t>
            </a:r>
            <a:r>
              <a:rPr lang="en-US" altLang="ko-KR" sz="1900"/>
              <a:t>.</a:t>
            </a:r>
            <a:endParaRPr lang="ko-KR" altLang="en-US" sz="190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37590" y="1500505"/>
            <a:ext cx="2924810" cy="3785870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99745" y="5429250"/>
            <a:ext cx="4005580" cy="71501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 txBox="1">
            <a:spLocks noGrp="1"/>
          </p:cNvSpPr>
          <p:nvPr>
            <p:ph type="obj" sz="half" idx="4"/>
          </p:nvPr>
        </p:nvSpPr>
        <p:spPr>
          <a:xfrm rot="0">
            <a:off x="4716780" y="1499870"/>
            <a:ext cx="4001135" cy="3787140"/>
          </a:xfrm>
          <a:prstGeom prst="roundRect">
            <a:avLst>
              <a:gd name="adj" fmla="val 5345"/>
            </a:avLst>
          </a:prstGeom>
          <a:gradFill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</a:gradFill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w="76200" h="12700" prst="circle"/>
            <a:bevelB w="76200" h="50800" prst="circle"/>
            <a:contourClr>
              <a:schemeClr val="bg2"/>
            </a:contourClr>
          </a:sp3d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buFontTx/>
              <a:buNone/>
            </a:pPr>
            <a:r>
              <a:rPr lang="ko-KR" altLang="en-US" sz="2500"/>
              <a:t>무선시설의 설치</a:t>
            </a:r>
            <a:endParaRPr lang="ko-KR" altLang="en-US" sz="25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0" indent="0" defTabSz="508000">
              <a:buFontTx/>
              <a:buNone/>
            </a:pPr>
            <a:r>
              <a:rPr lang="ko-KR" altLang="en-US" sz="1900"/>
              <a:t>독도에는 </a:t>
            </a:r>
            <a:r>
              <a:rPr lang="en-US" altLang="ko-KR" sz="1900"/>
              <a:t>1954</a:t>
            </a:r>
            <a:r>
              <a:rPr lang="ko-KR" altLang="en-US" sz="1900"/>
              <a:t>년 </a:t>
            </a:r>
            <a:r>
              <a:rPr lang="en-US" altLang="ko-KR" sz="1900"/>
              <a:t>8</a:t>
            </a:r>
            <a:r>
              <a:rPr lang="ko-KR" altLang="en-US" sz="1900"/>
              <a:t>월 </a:t>
            </a:r>
            <a:r>
              <a:rPr lang="en-US" altLang="ko-KR" sz="1900"/>
              <a:t>10</a:t>
            </a:r>
            <a:r>
              <a:rPr lang="ko-KR" altLang="en-US" sz="1900"/>
              <a:t>일 무선시설을 착공하기 시작했고</a:t>
            </a:r>
            <a:r>
              <a:rPr lang="en-US" altLang="ko-KR" sz="1900"/>
              <a:t>, 9</a:t>
            </a:r>
            <a:r>
              <a:rPr lang="ko-KR" altLang="en-US" sz="1900"/>
              <a:t>월 </a:t>
            </a:r>
            <a:r>
              <a:rPr lang="en-US" altLang="ko-KR" sz="1900"/>
              <a:t>20</a:t>
            </a:r>
            <a:r>
              <a:rPr lang="ko-KR" altLang="en-US" sz="1900"/>
              <a:t>일 이를 완성했다</a:t>
            </a:r>
            <a:r>
              <a:rPr lang="en-US" altLang="ko-KR" sz="1900"/>
              <a:t>. </a:t>
            </a:r>
            <a:r>
              <a:rPr lang="ko-KR" altLang="en-US" sz="1900"/>
              <a:t>그리고 독도</a:t>
            </a:r>
            <a:r>
              <a:rPr lang="en-US" altLang="ko-KR" sz="1900"/>
              <a:t>-</a:t>
            </a:r>
            <a:r>
              <a:rPr lang="ko-KR" altLang="en-US" sz="1900"/>
              <a:t>울릉도 간의 무선시설은 </a:t>
            </a:r>
            <a:r>
              <a:rPr lang="en-US" altLang="ko-KR" sz="1900"/>
              <a:t>1954</a:t>
            </a:r>
            <a:r>
              <a:rPr lang="ko-KR" altLang="en-US" sz="1900"/>
              <a:t>년 </a:t>
            </a:r>
            <a:r>
              <a:rPr lang="en-US" altLang="ko-KR" sz="1900"/>
              <a:t>8</a:t>
            </a:r>
            <a:r>
              <a:rPr lang="ko-KR" altLang="en-US" sz="1900"/>
              <a:t>월 </a:t>
            </a:r>
            <a:r>
              <a:rPr lang="en-US" altLang="ko-KR" sz="1900"/>
              <a:t>27</a:t>
            </a:r>
            <a:r>
              <a:rPr lang="ko-KR" altLang="en-US" sz="1900"/>
              <a:t>일 </a:t>
            </a:r>
            <a:r>
              <a:rPr lang="en-US" altLang="ko-KR" sz="1900"/>
              <a:t>3</a:t>
            </a:r>
            <a:r>
              <a:rPr lang="ko-KR" altLang="en-US" sz="1900"/>
              <a:t>시부터 개통되었다</a:t>
            </a:r>
            <a:r>
              <a:rPr lang="en-US" altLang="ko-KR" sz="1900"/>
              <a:t>.</a:t>
            </a:r>
            <a:endParaRPr lang="ko-KR" altLang="en-US" sz="190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460" y="1340485"/>
            <a:ext cx="4288790" cy="3645535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99745" y="5429250"/>
            <a:ext cx="4005580" cy="71501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>
          <a:xfrm>
            <a:off x="4716145" y="1268730"/>
            <a:ext cx="4001770" cy="3787775"/>
          </a:xfrm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buFont typeface="맑은 고딕"/>
              <a:buChar char="•"/>
            </a:pPr>
            <a:r>
              <a:rPr lang="ko-KR" altLang="en-US" sz="2500"/>
              <a:t>국회 독도시찰과 정부의 조사</a:t>
            </a:r>
            <a:endParaRPr lang="ko-KR" altLang="en-US" sz="2500"/>
          </a:p>
          <a:p>
            <a:pPr marL="0" indent="0" defTabSz="508000">
              <a:buClr>
                <a:srgbClr val="3F3F3F"/>
              </a:buClr>
              <a:buFont typeface="맑은 고딕"/>
              <a:buChar char="•"/>
            </a:pPr>
            <a:endParaRPr lang="ko-KR" altLang="en-US"/>
          </a:p>
          <a:p>
            <a:pPr marL="0" indent="0" defTabSz="508000">
              <a:buFont typeface="맑은 고딕"/>
              <a:buChar char="•"/>
            </a:pPr>
            <a:r>
              <a:rPr lang="ko-KR" altLang="en-US" sz="1900"/>
              <a:t>독도 시찰을 마친 기상돈 의원은 국회본회의</a:t>
            </a:r>
            <a:r>
              <a:rPr lang="en-US" altLang="ko-KR" sz="1900"/>
              <a:t>(1954.8.6)</a:t>
            </a:r>
            <a:r>
              <a:rPr lang="ko-KR" altLang="en-US" sz="1900"/>
              <a:t>에서 </a:t>
            </a:r>
            <a:r>
              <a:rPr lang="en-US" altLang="ko-KR" sz="1900"/>
              <a:t>‘</a:t>
            </a:r>
            <a:r>
              <a:rPr lang="ko-KR" altLang="en-US" sz="1900"/>
              <a:t>독도에 대한 무장병 파견 및 방위시설 등의 설비</a:t>
            </a:r>
            <a:r>
              <a:rPr lang="en-US" altLang="ko-KR" sz="1900"/>
              <a:t>’</a:t>
            </a:r>
            <a:r>
              <a:rPr lang="ko-KR" altLang="en-US" sz="1900"/>
              <a:t>를 강조했다</a:t>
            </a:r>
            <a:r>
              <a:rPr lang="en-US" altLang="ko-KR" sz="1900"/>
              <a:t>.</a:t>
            </a:r>
            <a:endParaRPr lang="ko-KR" altLang="en-US" sz="190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/>
          <a:lstStyle/>
          <a:p>
            <a:r>
              <a:rPr lang="ko-KR" altLang="en-US" dirty="0" smtClean="0"/>
              <a:t>독도</a:t>
            </a:r>
            <a:r>
              <a:rPr lang="en-US" altLang="ko-KR" dirty="0" smtClean="0"/>
              <a:t>?</a:t>
            </a:r>
          </a:p>
          <a:p>
            <a:endParaRPr lang="en-US" altLang="ko-KR" dirty="0"/>
          </a:p>
          <a:p>
            <a:r>
              <a:rPr lang="en-US" altLang="ko-KR" dirty="0" smtClean="0"/>
              <a:t>1953</a:t>
            </a:r>
            <a:r>
              <a:rPr lang="ko-KR" altLang="en-US" dirty="0" smtClean="0"/>
              <a:t>년 독도 수호방안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1954</a:t>
            </a:r>
            <a:r>
              <a:rPr lang="ko-KR" altLang="en-US" dirty="0" smtClean="0"/>
              <a:t>년 독도 수호방안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530" y="285750"/>
            <a:ext cx="8555355" cy="940435"/>
          </a:xfrm>
        </p:spPr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215" y="908685"/>
            <a:ext cx="4000500" cy="2520315"/>
          </a:xfrm>
        </p:spPr>
      </p:pic>
      <p:sp>
        <p:nvSpPr>
          <p:cNvPr id="5" name="내용 개체 틀 4"/>
          <p:cNvSpPr txBox="1">
            <a:spLocks noGrp="1"/>
          </p:cNvSpPr>
          <p:nvPr>
            <p:ph type="obj" sz="half" idx="4"/>
          </p:nvPr>
        </p:nvSpPr>
        <p:spPr>
          <a:xfrm rot="0">
            <a:off x="4716145" y="1043940"/>
            <a:ext cx="4001135" cy="3787140"/>
          </a:xfrm>
          <a:prstGeom prst="roundRect">
            <a:avLst>
              <a:gd name="adj" fmla="val 5345"/>
            </a:avLst>
          </a:prstGeom>
          <a:gradFill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</a:gradFill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w="76200" h="12700" prst="circle"/>
            <a:bevelB w="76200" h="50800" prst="circle"/>
            <a:contourClr>
              <a:schemeClr val="bg2"/>
            </a:contourClr>
          </a:sp3d>
        </p:spPr>
        <p:txBody>
          <a:bodyPr wrap="square" lIns="91440" tIns="45720" rIns="91440" bIns="45720" numCol="1" vert="horz" anchor="ctr">
            <a:normAutofit fontScale="100000" lnSpcReduction="20000"/>
          </a:bodyPr>
          <a:lstStyle/>
          <a:p>
            <a:pPr marL="0" indent="0" defTabSz="508000">
              <a:buFontTx/>
              <a:buNone/>
            </a:pPr>
            <a:r>
              <a:rPr lang="ko-KR" altLang="en-US" sz="2500"/>
              <a:t>독도 선정활동</a:t>
            </a:r>
            <a:endParaRPr lang="ko-KR" altLang="en-US" sz="25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0" indent="0" defTabSz="508000">
              <a:buFontTx/>
              <a:buNone/>
            </a:pPr>
            <a:r>
              <a:rPr lang="en-US" altLang="ko-KR" sz="1900"/>
              <a:t>1954</a:t>
            </a:r>
            <a:r>
              <a:rPr lang="ko-KR" altLang="en-US" sz="1900"/>
              <a:t>년 </a:t>
            </a:r>
            <a:r>
              <a:rPr lang="en-US" altLang="ko-KR" sz="1900"/>
              <a:t>9</a:t>
            </a:r>
            <a:r>
              <a:rPr lang="ko-KR" altLang="en-US" sz="1900"/>
              <a:t>월 </a:t>
            </a:r>
            <a:r>
              <a:rPr lang="en-US" altLang="ko-KR" sz="1900"/>
              <a:t>15</a:t>
            </a:r>
            <a:r>
              <a:rPr lang="ko-KR" altLang="en-US" sz="1900"/>
              <a:t>일 독도사진을 넣은 우표를 발행했다</a:t>
            </a:r>
            <a:r>
              <a:rPr lang="en-US" altLang="ko-KR" sz="1900"/>
              <a:t>. </a:t>
            </a:r>
            <a:endParaRPr lang="ko-KR" altLang="en-US" sz="1900"/>
          </a:p>
          <a:p>
            <a:pPr marL="0" indent="0" defTabSz="508000">
              <a:buFontTx/>
              <a:buNone/>
            </a:pPr>
            <a:endParaRPr lang="ko-KR" altLang="en-US" sz="1900"/>
          </a:p>
          <a:p>
            <a:pPr marL="0" indent="0" defTabSz="508000">
              <a:buFontTx/>
              <a:buNone/>
            </a:pPr>
            <a:r>
              <a:rPr lang="ko-KR" altLang="en-US" sz="1900"/>
              <a:t>한국산악회의 독도조사과정에서 이용민 감독이 촬영한 문화영화 「독도」를 후원했다</a:t>
            </a:r>
            <a:r>
              <a:rPr lang="en-US" altLang="ko-KR" sz="1900"/>
              <a:t>.</a:t>
            </a:r>
            <a:endParaRPr lang="ko-KR" altLang="en-US" sz="19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605" y="3500755"/>
            <a:ext cx="4019550" cy="2420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>
                <a:hlinkClick r:id="rId2"/>
              </a:rPr>
              <a:t>https://youtu.be/KIEgWpLV6xM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03530" y="285750"/>
            <a:ext cx="8555355" cy="940435"/>
          </a:xfrm>
        </p:spPr>
        <p:txBody>
          <a:bodyPr/>
          <a:lstStyle/>
          <a:p>
            <a:r>
              <a:rPr lang="ko-KR" altLang="en-US" dirty="0" smtClean="0"/>
              <a:t>가장 오래된 독도 수호 영상 시청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r>
              <a:rPr lang="ko-KR" altLang="en-US" dirty="0" smtClean="0"/>
              <a:t>그 외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360" y="1700530"/>
            <a:ext cx="4002405" cy="2253615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14875" y="1642745"/>
            <a:ext cx="3786505" cy="4429760"/>
          </a:xfrm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buFontTx/>
              <a:buNone/>
            </a:pPr>
            <a:r>
              <a:rPr lang="ko-KR" altLang="ko-KR" sz="1900"/>
              <a:t>독도의 상주인원은 독도의 주민 고 최종덕씨가</a:t>
            </a:r>
            <a:r>
              <a:rPr lang="en-US" altLang="ko-KR" sz="1900"/>
              <a:t> 1965</a:t>
            </a:r>
            <a:r>
              <a:rPr lang="ko-KR" altLang="ko-KR" sz="1900"/>
              <a:t>년</a:t>
            </a:r>
            <a:r>
              <a:rPr lang="en-US" altLang="ko-KR" sz="1900"/>
              <a:t> 3</a:t>
            </a:r>
            <a:r>
              <a:rPr lang="ko-KR" altLang="ko-KR" sz="1900"/>
              <a:t>월에 최초로 거주했으며</a:t>
            </a:r>
            <a:r>
              <a:rPr lang="en-US" altLang="ko-KR" sz="1900"/>
              <a:t>, </a:t>
            </a:r>
            <a:r>
              <a:rPr lang="ko-KR" altLang="ko-KR" sz="1900"/>
              <a:t>그 뒤로 고 김성도씨와 그의 부인이 주민등록상 거주민으로 거주하였다</a:t>
            </a:r>
            <a:r>
              <a:rPr lang="ko-KR" altLang="ko-KR" sz="1900"/>
              <a:t>.</a:t>
            </a:r>
            <a:endParaRPr lang="ko-KR" altLang="en-US" sz="1900"/>
          </a:p>
          <a:p>
            <a:pPr marL="0" indent="0" defTabSz="508000">
              <a:buFontTx/>
              <a:buNone/>
            </a:pPr>
            <a:endParaRPr lang="ko-KR" altLang="en-US" sz="1900"/>
          </a:p>
          <a:p>
            <a:pPr marL="0" indent="0" defTabSz="508000">
              <a:buFontTx/>
              <a:buNone/>
            </a:pPr>
            <a:endParaRPr lang="ko-KR" altLang="en-US" sz="1900"/>
          </a:p>
          <a:p>
            <a:pPr marL="0" indent="0" defTabSz="508000">
              <a:buFontTx/>
              <a:buNone/>
            </a:pPr>
            <a:r>
              <a:rPr lang="ko-KR" altLang="en-US" sz="1900"/>
              <a:t>독도 교육을 실시하며 정확한 인식을 심어 줄 필요 가있다</a:t>
            </a:r>
            <a:r>
              <a:rPr lang="en-US" altLang="ko-KR" sz="1900"/>
              <a:t>.</a:t>
            </a:r>
            <a:endParaRPr lang="ko-KR" altLang="en-US" sz="1900"/>
          </a:p>
          <a:p>
            <a:pPr marL="342900" indent="-342900" defTabSz="508000">
              <a:buClr>
                <a:srgbClr val="433021"/>
              </a:buClr>
              <a:buFont typeface="Arial"/>
              <a:buChar char="•"/>
            </a:pP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05" y="4004945"/>
            <a:ext cx="3600450" cy="2334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/>
          <a:lstStyle/>
          <a:p>
            <a:pPr>
              <a:buNone/>
            </a:pPr>
            <a:r>
              <a:rPr lang="ko-KR" altLang="ko-KR" sz="3000" b="1" u="sng" dirty="0" smtClean="0"/>
              <a:t>희망과도 같은 불빛</a:t>
            </a:r>
            <a:r>
              <a:rPr lang="en-US" altLang="ko-KR" sz="3000" b="1" u="sng" dirty="0" smtClean="0"/>
              <a:t>-</a:t>
            </a:r>
            <a:r>
              <a:rPr lang="ko-KR" altLang="ko-KR" sz="3000" b="1" u="sng" dirty="0" smtClean="0"/>
              <a:t>독도 등대</a:t>
            </a:r>
            <a:endParaRPr lang="ko-KR" altLang="ko-KR" sz="3000" dirty="0" smtClean="0"/>
          </a:p>
          <a:p>
            <a:pPr>
              <a:buNone/>
            </a:pPr>
            <a:r>
              <a:rPr lang="ko-KR" altLang="ko-KR" sz="3000" b="1" u="sng" dirty="0" smtClean="0"/>
              <a:t>불철주야 독도를 지키는</a:t>
            </a:r>
            <a:r>
              <a:rPr lang="en-US" altLang="ko-KR" sz="3000" b="1" u="sng" dirty="0" smtClean="0"/>
              <a:t> 40</a:t>
            </a:r>
            <a:r>
              <a:rPr lang="ko-KR" altLang="ko-KR" sz="3000" b="1" u="sng" dirty="0" smtClean="0"/>
              <a:t>인의 경비대</a:t>
            </a:r>
            <a:endParaRPr lang="ko-KR" altLang="ko-KR" sz="3000" dirty="0" smtClean="0"/>
          </a:p>
          <a:p>
            <a:pPr>
              <a:buNone/>
            </a:pPr>
            <a:r>
              <a:rPr lang="ko-KR" altLang="ko-KR" sz="3000" b="1" u="sng" dirty="0" smtClean="0"/>
              <a:t>한국의 시작을 알리는 섬</a:t>
            </a:r>
            <a:r>
              <a:rPr lang="en-US" altLang="ko-KR" sz="3000" b="1" u="sng" dirty="0" smtClean="0"/>
              <a:t>-</a:t>
            </a:r>
            <a:r>
              <a:rPr lang="ko-KR" altLang="ko-KR" sz="3000" b="1" u="sng" dirty="0" smtClean="0"/>
              <a:t>독도</a:t>
            </a:r>
            <a:endParaRPr lang="ko-KR" altLang="ko-KR" sz="3000" dirty="0" smtClean="0"/>
          </a:p>
          <a:p>
            <a:pPr>
              <a:buNone/>
            </a:pPr>
            <a:r>
              <a:rPr lang="ko-KR" altLang="ko-KR" sz="3000" b="1" u="sng" dirty="0" smtClean="0"/>
              <a:t>우리나라 국민들이 바로 독도의 </a:t>
            </a:r>
            <a:r>
              <a:rPr lang="ko-KR" altLang="ko-KR" sz="3000" b="1" u="sng" dirty="0" err="1" smtClean="0"/>
              <a:t>수호대</a:t>
            </a:r>
            <a:r>
              <a:rPr lang="ko-KR" altLang="ko-KR" sz="3000" b="1" u="sng" dirty="0" smtClean="0"/>
              <a:t> 입니다</a:t>
            </a:r>
            <a:r>
              <a:rPr lang="en-US" altLang="ko-KR" sz="3000" b="1" u="sng" dirty="0" smtClean="0"/>
              <a:t>.</a:t>
            </a:r>
            <a:endParaRPr lang="ko-KR" altLang="ko-KR" sz="3000" dirty="0" smtClean="0"/>
          </a:p>
          <a:p>
            <a:pPr>
              <a:buNone/>
            </a:pPr>
            <a:r>
              <a:rPr lang="ko-KR" altLang="ko-KR" sz="3000" b="1" u="sng" dirty="0" smtClean="0"/>
              <a:t>힘을 모아 독도를 지켜 나가야 합니다</a:t>
            </a:r>
            <a:r>
              <a:rPr lang="en-US" altLang="ko-KR" sz="3000" b="1" u="sng" dirty="0" smtClean="0"/>
              <a:t>.</a:t>
            </a:r>
            <a:endParaRPr lang="ko-KR" altLang="ko-KR" sz="3000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03530" y="285750"/>
            <a:ext cx="8555355" cy="940435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ctrTitle"/>
          </p:nvPr>
        </p:nvSpPr>
        <p:spPr>
          <a:xfrm rot="0">
            <a:off x="714375" y="2143125"/>
            <a:ext cx="7644765" cy="150114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>
            <a:lvl1pPr marL="0" indent="0" algn="ctr" defTabSz="508000">
              <a:buFontTx/>
              <a:buNone/>
              <a:defRPr lang="en-GB" altLang="en-US">
                <a:solidFill>
                  <a:schemeClr val="tx1"/>
                </a:solidFill>
              </a:defRPr>
            </a:lvl1pPr>
          </a:lstStyle>
          <a:p>
            <a:pPr marL="0" indent="0" defTabSz="508000">
              <a:buFontTx/>
              <a:buNone/>
            </a:pPr>
            <a:r>
              <a:rPr lang="ko-KR" altLang="en-US" sz="4400" spc="100" b="0">
                <a:ln w="17780" cap="flat" cmpd="sng">
                  <a:noFill/>
                  <a:prstDash/>
                </a:ln>
                <a:solidFill>
                  <a:schemeClr val="tx1"/>
                </a:solidFill>
                <a:effectLst>
                  <a:outerShdw sx="100000" sy="100000" blurRad="44450" dist="25400" dir="2700000" rotWithShape="0" algn="tl">
                    <a:schemeClr val="bg1">
                      <a:alpha val="50980"/>
                    </a:schemeClr>
                  </a:outerShdw>
                </a:effectLst>
                <a:latin typeface="Georgia" charset="0"/>
                <a:ea typeface="HY견명조" charset="0"/>
                <a:cs typeface="+mj-cs"/>
              </a:rPr>
              <a:t>느낀점, </a:t>
            </a:r>
            <a:r>
              <a:rPr lang="ko-KR" altLang="en-US"/>
              <a:t>Q n A</a:t>
            </a:r>
            <a:endParaRPr lang="ko-KR" altLang="en-US"/>
          </a:p>
        </p:txBody>
      </p:sp>
      <p:sp>
        <p:nvSpPr>
          <p:cNvPr id="3" name="부제목 2"/>
          <p:cNvSpPr txBox="1">
            <a:spLocks/>
          </p:cNvSpPr>
          <p:nvPr>
            <p:ph type="subTitle" idx="1"/>
          </p:nvPr>
        </p:nvSpPr>
        <p:spPr>
          <a:xfrm rot="0">
            <a:off x="785495" y="3786505"/>
            <a:ext cx="7501890" cy="85788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algn="ctr" defTabSz="508000">
              <a:buFontTx/>
              <a:buNone/>
              <a:defRPr lang="en-GB" altLang="en-US" sz="2400">
                <a:solidFill>
                  <a:schemeClr val="tx2"/>
                </a:solidFill>
              </a:defRPr>
            </a:lvl1pPr>
            <a:lvl2pPr marL="4572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defTabSz="508000">
              <a:buFontTx/>
              <a:buNone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260" y="764540"/>
            <a:ext cx="7644130" cy="1500505"/>
          </a:xfrm>
        </p:spPr>
        <p:txBody>
          <a:bodyPr/>
          <a:lstStyle/>
          <a:p>
            <a:r>
              <a:rPr lang="ko-KR" altLang="en-US" dirty="0" smtClean="0"/>
              <a:t>독도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5" name="내용 개체 틀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305" y="2060575"/>
            <a:ext cx="6912610" cy="4032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620395"/>
            <a:ext cx="854583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두 개의 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5" name="내용 개체 틀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020" y="2348865"/>
            <a:ext cx="4157980" cy="2769870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14875" y="1642745"/>
            <a:ext cx="3786505" cy="4429760"/>
          </a:xfrm>
        </p:spPr>
        <p:txBody>
          <a:bodyPr wrap="square" lIns="91440" tIns="45720" rIns="91440" bIns="45720" numCol="1" vert="horz" anchor="ctr">
            <a:normAutofit fontScale="100000" lnSpcReduction="20000"/>
          </a:bodyPr>
          <a:lstStyle/>
          <a:p>
            <a:pPr marL="0" indent="0" defTabSz="508000">
              <a:buFontTx/>
              <a:buNone/>
            </a:pPr>
            <a:r>
              <a:rPr lang="ko-KR" altLang="en-US" sz="2300"/>
              <a:t>독도는 두 개의 섬으로 이루어져 있다</a:t>
            </a:r>
            <a:r>
              <a:rPr lang="en-US" altLang="ko-KR" sz="2300"/>
              <a:t>. </a:t>
            </a:r>
            <a:r>
              <a:rPr lang="ko-KR" altLang="en-US" sz="2300"/>
              <a:t>동남쪽에 위치한 동도는 유인 등대를 비롯하여 대부분의 해양수산 시설이 설치되어 있다</a:t>
            </a:r>
            <a:r>
              <a:rPr lang="en-US" altLang="ko-KR" sz="2300"/>
              <a:t>. </a:t>
            </a:r>
            <a:r>
              <a:rPr lang="ko-KR" altLang="en-US" sz="2300"/>
              <a:t>중앙부는 원형 상태로 해수면까지 꺼진 수직 홀이 특징이다</a:t>
            </a:r>
            <a:r>
              <a:rPr lang="en-US" altLang="ko-KR" sz="2300"/>
              <a:t>. </a:t>
            </a:r>
            <a:r>
              <a:rPr lang="ko-KR" altLang="en-US" sz="2300"/>
              <a:t>서북쪽에 위치한 서도의 정상부는 험준한 원추형을 이루고 있고</a:t>
            </a:r>
            <a:r>
              <a:rPr lang="en-US" altLang="ko-KR" sz="2300"/>
              <a:t>, </a:t>
            </a:r>
            <a:r>
              <a:rPr lang="ko-KR" altLang="en-US" sz="2300"/>
              <a:t>주요 시설물로 주민 숙소가 있다</a:t>
            </a:r>
            <a:r>
              <a:rPr lang="en-US" altLang="ko-KR" sz="2300"/>
              <a:t>. </a:t>
            </a:r>
            <a:endParaRPr lang="ko-KR" altLang="en-US" sz="2300"/>
          </a:p>
          <a:p>
            <a:pPr marL="342900" indent="-342900" defTabSz="508000">
              <a:buClr>
                <a:srgbClr val="433021"/>
              </a:buClr>
              <a:buFont typeface="Arial"/>
              <a:buChar char="•"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독도의 위치</a:t>
            </a:r>
            <a:endParaRPr lang="ko-KR" altLang="en-US" sz="40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14875" y="1642745"/>
            <a:ext cx="3786505" cy="4429760"/>
          </a:xfrm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buFontTx/>
              <a:buNone/>
            </a:pPr>
            <a:r>
              <a:rPr lang="ko-KR" altLang="en-US" sz="2300"/>
              <a:t>독도는 울릉도 동남쪽 </a:t>
            </a:r>
            <a:r>
              <a:rPr lang="en-US" altLang="ko-KR" sz="2300"/>
              <a:t>87.4km </a:t>
            </a:r>
            <a:r>
              <a:rPr lang="ko-KR" altLang="en-US" sz="2300"/>
              <a:t>떨어진 곳에 위치하며</a:t>
            </a:r>
            <a:r>
              <a:rPr lang="en-US" altLang="ko-KR" sz="2300"/>
              <a:t>, </a:t>
            </a:r>
            <a:r>
              <a:rPr lang="ko-KR" altLang="en-US" sz="2300"/>
              <a:t>일본의 오키시마로부터는 </a:t>
            </a:r>
            <a:r>
              <a:rPr lang="en-US" altLang="ko-KR" sz="2300"/>
              <a:t>160km</a:t>
            </a:r>
            <a:r>
              <a:rPr lang="ko-KR" altLang="en-US" sz="2300"/>
              <a:t>의 거리에 있다</a:t>
            </a:r>
            <a:r>
              <a:rPr lang="en-US" altLang="ko-KR" sz="2300"/>
              <a:t>. </a:t>
            </a:r>
            <a:r>
              <a:rPr lang="ko-KR" altLang="en-US" sz="2300"/>
              <a:t>행정구역상으로는 경상북도 울릉군 울릉읍 독도리 산 </a:t>
            </a:r>
            <a:r>
              <a:rPr lang="en-US" altLang="ko-KR" sz="2300"/>
              <a:t>1-37</a:t>
            </a:r>
            <a:r>
              <a:rPr lang="ko-KR" altLang="en-US" sz="2300"/>
              <a:t>번지로 되어 있다</a:t>
            </a:r>
            <a:r>
              <a:rPr lang="en-US" altLang="ko-KR" sz="2300"/>
              <a:t>.</a:t>
            </a:r>
            <a:endParaRPr lang="ko-KR" altLang="en-US" sz="2300"/>
          </a:p>
        </p:txBody>
      </p:sp>
      <p:pic>
        <p:nvPicPr>
          <p:cNvPr id="5" name="내용 개체 틀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" y="2204720"/>
            <a:ext cx="4339590" cy="338645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독도의 가치</a:t>
            </a:r>
            <a:endParaRPr lang="ko-KR" altLang="en-US" sz="40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14875" y="1642745"/>
            <a:ext cx="3786505" cy="4429760"/>
          </a:xfrm>
        </p:spPr>
        <p:txBody>
          <a:bodyPr wrap="square" lIns="91440" tIns="45720" rIns="91440" bIns="45720" numCol="1" vert="horz" anchor="ctr">
            <a:normAutofit fontScale="100000" lnSpcReduction="20000"/>
          </a:bodyPr>
          <a:lstStyle/>
          <a:p>
            <a:pPr marL="0" indent="0" defTabSz="508000">
              <a:buFontTx/>
              <a:buNone/>
            </a:pPr>
            <a:r>
              <a:rPr lang="ko-KR" altLang="en-US" sz="2300"/>
              <a:t>독도 주변의 바다는 명태</a:t>
            </a:r>
            <a:r>
              <a:rPr lang="en-US" altLang="ko-KR" sz="2300"/>
              <a:t>, </a:t>
            </a:r>
            <a:r>
              <a:rPr lang="ko-KR" altLang="en-US" sz="2300"/>
              <a:t>오징어</a:t>
            </a:r>
            <a:r>
              <a:rPr lang="en-US" altLang="ko-KR" sz="2300"/>
              <a:t>, </a:t>
            </a:r>
            <a:r>
              <a:rPr lang="ko-KR" altLang="en-US" sz="2300"/>
              <a:t>상어</a:t>
            </a:r>
            <a:r>
              <a:rPr lang="en-US" altLang="ko-KR" sz="2300"/>
              <a:t>, </a:t>
            </a:r>
            <a:r>
              <a:rPr lang="ko-KR" altLang="en-US" sz="2300"/>
              <a:t>연어 등 다양한 물고기들이 많이 잡힌다</a:t>
            </a:r>
            <a:r>
              <a:rPr lang="en-US" altLang="ko-KR" sz="2300"/>
              <a:t>. </a:t>
            </a:r>
            <a:r>
              <a:rPr lang="ko-KR" altLang="en-US" sz="2300"/>
              <a:t>바닷속에도 다시마</a:t>
            </a:r>
            <a:r>
              <a:rPr lang="en-US" altLang="ko-KR" sz="2300"/>
              <a:t>, </a:t>
            </a:r>
            <a:r>
              <a:rPr lang="ko-KR" altLang="en-US" sz="2300"/>
              <a:t>소라</a:t>
            </a:r>
            <a:r>
              <a:rPr lang="en-US" altLang="ko-KR" sz="2300"/>
              <a:t>, </a:t>
            </a:r>
            <a:r>
              <a:rPr lang="ko-KR" altLang="en-US" sz="2300"/>
              <a:t>전복 등 해조류가 다양하게 서식하며 상당량의 지하자원이 묻혀 있는 곳이다</a:t>
            </a:r>
            <a:r>
              <a:rPr lang="en-US" altLang="ko-KR" sz="2300"/>
              <a:t>.</a:t>
            </a:r>
            <a:r>
              <a:rPr lang="ko-KR" altLang="en-US" sz="2300"/>
              <a:t> 또한 우리나라 천연기념물 </a:t>
            </a:r>
            <a:r>
              <a:rPr lang="en-US" altLang="ko-KR" sz="2300"/>
              <a:t>336</a:t>
            </a:r>
            <a:r>
              <a:rPr lang="ko-KR" altLang="en-US" sz="2300"/>
              <a:t>호로 지정되었다</a:t>
            </a:r>
            <a:r>
              <a:rPr lang="en-US" altLang="ko-KR" sz="2300"/>
              <a:t>.</a:t>
            </a:r>
            <a:endParaRPr lang="ko-KR" altLang="en-US" sz="2300"/>
          </a:p>
        </p:txBody>
      </p:sp>
      <p:pic>
        <p:nvPicPr>
          <p:cNvPr id="5" name="내용 개체 틀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" y="2420620"/>
            <a:ext cx="4373880" cy="291401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>
            <a:normAutofit/>
          </a:bodyPr>
          <a:lstStyle/>
          <a:p>
            <a:endParaRPr lang="en-US" altLang="ko-KR" sz="2300" dirty="0" smtClean="0"/>
          </a:p>
          <a:p>
            <a:endParaRPr lang="en-US" altLang="ko-KR" sz="2300" dirty="0"/>
          </a:p>
          <a:p>
            <a:r>
              <a:rPr lang="en-US" altLang="ko-KR" sz="2300" dirty="0" smtClean="0">
                <a:hlinkClick r:id="rId2"/>
              </a:rPr>
              <a:t>https://www.youtube.com/watch?v=3hQwuqugkik</a:t>
            </a:r>
            <a:r>
              <a:rPr lang="en-US" altLang="ko-KR" sz="2300" dirty="0" smtClean="0"/>
              <a:t> </a:t>
            </a:r>
          </a:p>
          <a:p>
            <a:endParaRPr lang="en-US" altLang="ko-KR" sz="23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530" y="285750"/>
            <a:ext cx="8555355" cy="940435"/>
          </a:xfrm>
        </p:spPr>
        <p:txBody>
          <a:bodyPr/>
          <a:lstStyle/>
          <a:p>
            <a:r>
              <a:rPr lang="ko-KR" altLang="en-US" dirty="0" smtClean="0"/>
              <a:t>독도 소개 영상 시청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1953</a:t>
            </a:r>
            <a:r>
              <a:rPr lang="ko-KR" altLang="en-US" dirty="0" smtClean="0"/>
              <a:t>년 독도 수호방안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360" y="2637155"/>
            <a:ext cx="4000500" cy="2592070"/>
          </a:xfrm>
        </p:spPr>
      </p:pic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7360" y="1557020"/>
            <a:ext cx="4004945" cy="714375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한국의 독도수호 대책과 조사활동</a:t>
            </a:r>
            <a:endParaRPr lang="ko-KR" altLang="en-US" sz="2000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716780" y="1499870"/>
            <a:ext cx="4001135" cy="3787140"/>
          </a:xfrm>
        </p:spPr>
        <p:txBody>
          <a:bodyPr wrap="square" lIns="91440" tIns="45720" rIns="91440" bIns="45720" numCol="1" vert="horz" anchor="ctr">
            <a:normAutofit fontScale="92500" lnSpcReduction="20000"/>
          </a:bodyPr>
          <a:lstStyle/>
          <a:p>
            <a:pPr marL="0" indent="0" defTabSz="508000">
              <a:buFontTx/>
              <a:buNone/>
            </a:pPr>
            <a:endParaRPr lang="ko-KR" altLang="en-US" sz="2500"/>
          </a:p>
          <a:p>
            <a:pPr marL="0" indent="0" defTabSz="508000">
              <a:buFontTx/>
              <a:buNone/>
            </a:pPr>
            <a:r>
              <a:rPr lang="ko-KR" altLang="ko-KR" sz="2500"/>
              <a:t>정부의 대책회의</a:t>
            </a:r>
            <a:endParaRPr lang="ko-KR" altLang="en-US" sz="25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0" indent="0" defTabSz="508000">
              <a:buFontTx/>
              <a:buNone/>
            </a:pPr>
            <a:r>
              <a:rPr lang="ko-KR" altLang="en-US" sz="1900"/>
              <a:t>외무부는 </a:t>
            </a:r>
            <a:r>
              <a:rPr lang="en-US" altLang="ko-KR" sz="1900"/>
              <a:t>1953</a:t>
            </a:r>
            <a:r>
              <a:rPr lang="ko-KR" altLang="en-US" sz="1900"/>
              <a:t>년 </a:t>
            </a:r>
            <a:r>
              <a:rPr lang="en-US" altLang="ko-KR" sz="1900"/>
              <a:t>7</a:t>
            </a:r>
            <a:r>
              <a:rPr lang="ko-KR" altLang="en-US" sz="1900"/>
              <a:t>월 </a:t>
            </a:r>
            <a:r>
              <a:rPr lang="en-US" altLang="ko-KR" sz="1900"/>
              <a:t>8</a:t>
            </a:r>
            <a:r>
              <a:rPr lang="ko-KR" altLang="en-US" sz="1900"/>
              <a:t>일 </a:t>
            </a:r>
            <a:r>
              <a:rPr lang="en-US" altLang="ko-KR" sz="1900"/>
              <a:t>‘</a:t>
            </a:r>
            <a:r>
              <a:rPr lang="ko-KR" altLang="en-US" sz="1900"/>
              <a:t>독도문제에 관한 관계관 연석회의</a:t>
            </a:r>
            <a:r>
              <a:rPr lang="en-US" altLang="ko-KR" sz="1900"/>
              <a:t>’</a:t>
            </a:r>
            <a:r>
              <a:rPr lang="ko-KR" altLang="en-US" sz="1900"/>
              <a:t>를 소집해 대책을 논의했다</a:t>
            </a:r>
            <a:r>
              <a:rPr lang="en-US" altLang="ko-KR" sz="1900"/>
              <a:t>.</a:t>
            </a:r>
            <a:endParaRPr lang="ko-KR" altLang="en-US" sz="19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25</Pages>
  <Paragraphs>74</Paragraphs>
  <Words>499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LG</dc:creator>
  <cp:lastModifiedBy>gudcjf3966</cp:lastModifiedBy>
  <dc:title>한국의 독도 수호방안  독도영토학</dc:title>
  <cp:version>9.101.23.39576</cp:version>
  <dcterms:modified xsi:type="dcterms:W3CDTF">2020-09-28T16:40:07Z</dcterms:modified>
</cp:coreProperties>
</file>