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763" r:id="rId1"/>
  </p:sldMasterIdLst>
  <p:notesMasterIdLst>
    <p:notesMasterId r:id="rId2"/>
  </p:notesMasterIdLst>
  <p:sldIdLst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napVertSplitter="1">
    <p:restoredLeft sz="12579"/>
    <p:restoredTop sz="90000"/>
  </p:normalViewPr>
  <p:slideViewPr>
    <p:cSldViewPr snapToGrid="0" snapToObjects="1">
      <p:cViewPr varScale="1">
        <p:scale>
          <a:sx n="100" d="100"/>
          <a:sy n="100" d="100"/>
        </p:scale>
        <p:origin x="0" y="0"/>
      </p:cViewPr>
      <p:guideLst>
        <p:guide orient="horz" pos="2154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9" cy="72009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presProps" Target="presProps.xml"  /><Relationship Id="rId14" Type="http://schemas.openxmlformats.org/officeDocument/2006/relationships/viewProps" Target="viewProps.xml"  /><Relationship Id="rId15" Type="http://schemas.openxmlformats.org/officeDocument/2006/relationships/theme" Target="theme/theme1.xml"  /><Relationship Id="rId16" Type="http://schemas.openxmlformats.org/officeDocument/2006/relationships/tableStyles" Target="tableStyles.xml"  /><Relationship Id="rId2" Type="http://schemas.openxmlformats.org/officeDocument/2006/relationships/notesMaster" Target="notesMasters/notesMaster1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E2B2BC9D-A816-4D0A-858B-1D023B3A8ACA}" type="datetime1">
              <a:rPr lang="ko-KR" altLang="en-US"/>
              <a:pPr lvl="0">
                <a:defRPr/>
              </a:pPr>
              <a:t>2020-05-04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2.xml"  /><Relationship Id="rId2" Type="http://schemas.openxmlformats.org/officeDocument/2006/relationships/notesMaster" Target="../notesMasters/notesMaster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5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제목 슬라이드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"/>
          <p:cNvSpPr/>
          <p:nvPr/>
        </p:nvSpPr>
        <p:spPr>
          <a:xfrm>
            <a:off x="0" y="1722426"/>
            <a:ext cx="12191999" cy="3635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8" name=""/>
          <p:cNvSpPr/>
          <p:nvPr/>
        </p:nvSpPr>
        <p:spPr>
          <a:xfrm>
            <a:off x="0" y="1722426"/>
            <a:ext cx="1142965" cy="36354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9" name=""/>
          <p:cNvSpPr/>
          <p:nvPr/>
        </p:nvSpPr>
        <p:spPr>
          <a:xfrm>
            <a:off x="0" y="0"/>
            <a:ext cx="1142965" cy="1714488"/>
          </a:xfrm>
          <a:prstGeom prst="rect">
            <a:avLst/>
          </a:prstGeom>
          <a:solidFill>
            <a:schemeClr val="accent1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0" name=""/>
          <p:cNvSpPr/>
          <p:nvPr/>
        </p:nvSpPr>
        <p:spPr>
          <a:xfrm>
            <a:off x="0" y="4143380"/>
            <a:ext cx="1142965" cy="2714621"/>
          </a:xfrm>
          <a:prstGeom prst="rect">
            <a:avLst/>
          </a:prstGeom>
          <a:solidFill>
            <a:schemeClr val="tx2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" name=""/>
          <p:cNvSpPr>
            <a:spLocks noGrp="1"/>
          </p:cNvSpPr>
          <p:nvPr>
            <p:ph type="ctrTitle" idx="0"/>
          </p:nvPr>
        </p:nvSpPr>
        <p:spPr>
          <a:xfrm>
            <a:off x="1451394" y="2857496"/>
            <a:ext cx="10363199" cy="1100144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subTitle" idx="1"/>
          </p:nvPr>
        </p:nvSpPr>
        <p:spPr>
          <a:xfrm>
            <a:off x="2365794" y="4000504"/>
            <a:ext cx="8534399" cy="571504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부제목 스타일 편집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26AEF07B-025C-4DA6-A63A-FFBEE90F4D5A}" type="datetime1">
              <a:rPr lang="ko-KR" altLang="en-US"/>
              <a:pPr>
                <a:defRPr lang="ko-KR" altLang="en-US"/>
              </a:pPr>
              <a:t>2015-07-13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2393FB19-7418-4539-9300-6EDB2193EF08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mc="http://schemas.openxmlformats.org/markup-compatibility/2006" xmlns:hp="http://schemas.haansoft.com/office/presentation/8.0" mc:Ignorable="hp" hp:hslDur="500"/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간지" type="objOnly" preserve="1">
  <p:cSld name="간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"/>
          <p:cNvSpPr/>
          <p:nvPr/>
        </p:nvSpPr>
        <p:spPr>
          <a:xfrm>
            <a:off x="0" y="642918"/>
            <a:ext cx="12191999" cy="37147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7" name=""/>
          <p:cNvGrpSpPr/>
          <p:nvPr/>
        </p:nvGrpSpPr>
        <p:grpSpPr>
          <a:xfrm rot="0">
            <a:off x="0" y="-2"/>
            <a:ext cx="12192007" cy="642919"/>
            <a:chOff x="0" y="4156762"/>
            <a:chExt cx="9144006" cy="357159"/>
          </a:xfrm>
        </p:grpSpPr>
        <p:sp>
          <p:nvSpPr>
            <p:cNvPr id="8" name=""/>
            <p:cNvSpPr/>
            <p:nvPr/>
          </p:nvSpPr>
          <p:spPr>
            <a:xfrm rot="16200000">
              <a:off x="2464595" y="2692267"/>
              <a:ext cx="357158" cy="3286148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" name=""/>
            <p:cNvSpPr/>
            <p:nvPr/>
          </p:nvSpPr>
          <p:spPr>
            <a:xfrm rot="16200000">
              <a:off x="321471" y="3835291"/>
              <a:ext cx="357158" cy="10001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0" name=""/>
            <p:cNvSpPr/>
            <p:nvPr/>
          </p:nvSpPr>
          <p:spPr>
            <a:xfrm rot="16200000">
              <a:off x="6143640" y="1513555"/>
              <a:ext cx="357158" cy="5643574"/>
            </a:xfrm>
            <a:prstGeom prst="rect">
              <a:avLst/>
            </a:prstGeom>
            <a:solidFill>
              <a:schemeClr val="tx2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</p:grpSp>
      <p:sp>
        <p:nvSpPr>
          <p:cNvPr id="2" name=""/>
          <p:cNvSpPr>
            <a:spLocks noGrp="1"/>
          </p:cNvSpPr>
          <p:nvPr>
            <p:ph type="ctrTitle" idx="0"/>
          </p:nvPr>
        </p:nvSpPr>
        <p:spPr>
          <a:xfrm>
            <a:off x="609599" y="2643182"/>
            <a:ext cx="10972799" cy="1444652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26AEF07B-025C-4DA6-A63A-FFBEE90F4D5A}" type="datetime1">
              <a:rPr lang="ko-KR" altLang="en-US"/>
              <a:pPr>
                <a:defRPr lang="ko-KR" altLang="en-US"/>
              </a:pPr>
              <a:t>2020-05-04</a:t>
            </a:fld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2393FB19-7418-4539-9300-6EDB2193EF08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mc="http://schemas.openxmlformats.org/markup-compatibility/2006" xmlns:hp="http://schemas.haansoft.com/office/presentation/8.0" mc:Ignorable="hp" hp:hslDur="500"/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목차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"/>
          <p:cNvSpPr/>
          <p:nvPr/>
        </p:nvSpPr>
        <p:spPr>
          <a:xfrm>
            <a:off x="0" y="0"/>
            <a:ext cx="12191999" cy="2143116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3" name=""/>
          <p:cNvGrpSpPr/>
          <p:nvPr/>
        </p:nvGrpSpPr>
        <p:grpSpPr>
          <a:xfrm rot="0">
            <a:off x="0" y="0"/>
            <a:ext cx="12192007" cy="176347"/>
            <a:chOff x="0" y="4156762"/>
            <a:chExt cx="9144006" cy="357159"/>
          </a:xfrm>
        </p:grpSpPr>
        <p:sp>
          <p:nvSpPr>
            <p:cNvPr id="9" name=""/>
            <p:cNvSpPr/>
            <p:nvPr/>
          </p:nvSpPr>
          <p:spPr>
            <a:xfrm rot="16200000">
              <a:off x="2464595" y="2692267"/>
              <a:ext cx="357158" cy="3286148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0" name=""/>
            <p:cNvSpPr/>
            <p:nvPr/>
          </p:nvSpPr>
          <p:spPr>
            <a:xfrm rot="16200000">
              <a:off x="321471" y="3835291"/>
              <a:ext cx="357158" cy="10001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" name=""/>
            <p:cNvSpPr/>
            <p:nvPr/>
          </p:nvSpPr>
          <p:spPr>
            <a:xfrm rot="16200000">
              <a:off x="6143640" y="1513555"/>
              <a:ext cx="357158" cy="5643574"/>
            </a:xfrm>
            <a:prstGeom prst="rect">
              <a:avLst/>
            </a:prstGeom>
            <a:solidFill>
              <a:schemeClr val="tx2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</p:grpSp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1428717" y="928670"/>
            <a:ext cx="8572559" cy="1143000"/>
          </a:xfrm>
        </p:spPr>
        <p:txBody>
          <a:bodyPr/>
          <a:lstStyle>
            <a:lvl1pPr algn="l">
              <a:defRPr sz="40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17" name=""/>
          <p:cNvSpPr>
            <a:spLocks noGrp="1"/>
          </p:cNvSpPr>
          <p:nvPr>
            <p:ph type="body" sz="quarter" idx="15"/>
          </p:nvPr>
        </p:nvSpPr>
        <p:spPr>
          <a:xfrm>
            <a:off x="1428717" y="2286000"/>
            <a:ext cx="8572499" cy="3571875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첫째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둘째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셋째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넷째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다섯째 목차</a:t>
            </a:r>
            <a:endParaRPr lang="ko-KR" altLang="en-US"/>
          </a:p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14" name=""/>
          <p:cNvSpPr>
            <a:spLocks noGrp="1"/>
          </p:cNvSpPr>
          <p:nvPr>
            <p:ph type="dt" sz="half" idx="10"/>
          </p:nvPr>
        </p:nvSpPr>
        <p:spPr>
          <a:xfrm>
            <a:off x="609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FB2C3BA8-7008-44E5-83A0-6743EE901A3B}" type="datetime1">
              <a:rPr lang="ko-KR" altLang="en-US"/>
              <a:pPr>
                <a:defRPr lang="ko-KR" altLang="en-US"/>
              </a:pPr>
              <a:t>2020-05-04</a:t>
            </a:fld>
            <a:endParaRPr lang="ko-KR" altLang="en-US"/>
          </a:p>
        </p:txBody>
      </p:sp>
      <p:sp>
        <p:nvSpPr>
          <p:cNvPr id="15" name="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</p:spPr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16" name=""/>
          <p:cNvSpPr>
            <a:spLocks noGrp="1"/>
          </p:cNvSpPr>
          <p:nvPr>
            <p:ph type="sldNum" sz="quarter" idx="12"/>
          </p:nvPr>
        </p:nvSpPr>
        <p:spPr>
          <a:xfrm>
            <a:off x="8737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C652D455-576A-47EE-AA1C-2E70CF7A80C7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"/>
          <p:cNvSpPr/>
          <p:nvPr/>
        </p:nvSpPr>
        <p:spPr>
          <a:xfrm>
            <a:off x="9620274" y="0"/>
            <a:ext cx="2571725" cy="6858000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4" name=""/>
          <p:cNvGrpSpPr/>
          <p:nvPr/>
        </p:nvGrpSpPr>
        <p:grpSpPr>
          <a:xfrm rot="0">
            <a:off x="0" y="-1"/>
            <a:ext cx="285709" cy="6858001"/>
            <a:chOff x="0" y="-1"/>
            <a:chExt cx="214282" cy="6858001"/>
          </a:xfrm>
        </p:grpSpPr>
        <p:sp>
          <p:nvSpPr>
            <p:cNvPr id="9" name=""/>
            <p:cNvSpPr/>
            <p:nvPr/>
          </p:nvSpPr>
          <p:spPr>
            <a:xfrm>
              <a:off x="0" y="0"/>
              <a:ext cx="214282" cy="6858000"/>
            </a:xfrm>
            <a:prstGeom prst="rect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grpSp>
          <p:nvGrpSpPr>
            <p:cNvPr id="5" name=""/>
            <p:cNvGrpSpPr/>
            <p:nvPr/>
          </p:nvGrpSpPr>
          <p:grpSpPr>
            <a:xfrm rot="0">
              <a:off x="0" y="-1"/>
              <a:ext cx="214282" cy="6858001"/>
              <a:chOff x="-714412" y="-1"/>
              <a:chExt cx="214282" cy="6858001"/>
            </a:xfrm>
          </p:grpSpPr>
          <p:sp>
            <p:nvSpPr>
              <p:cNvPr id="11" name=""/>
              <p:cNvSpPr/>
              <p:nvPr/>
            </p:nvSpPr>
            <p:spPr>
              <a:xfrm>
                <a:off x="-714412" y="1722425"/>
                <a:ext cx="214282" cy="3635400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2" name=""/>
              <p:cNvSpPr/>
              <p:nvPr/>
            </p:nvSpPr>
            <p:spPr>
              <a:xfrm>
                <a:off x="-714412" y="-1"/>
                <a:ext cx="214282" cy="171448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3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3" name=""/>
              <p:cNvSpPr/>
              <p:nvPr/>
            </p:nvSpPr>
            <p:spPr>
              <a:xfrm>
                <a:off x="-714412" y="4143379"/>
                <a:ext cx="214282" cy="2714621"/>
              </a:xfrm>
              <a:prstGeom prst="rect">
                <a:avLst/>
              </a:prstGeom>
              <a:solidFill>
                <a:schemeClr val="tx2">
                  <a:alpha val="3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>
                  <a:defRPr lang="ko-KR" altLang="en-US"/>
                </a:pPr>
                <a:endParaRPr lang="ko-KR" altLang="en-US"/>
              </a:p>
            </p:txBody>
          </p:sp>
        </p:grpSp>
      </p:grpSp>
      <p:sp>
        <p:nvSpPr>
          <p:cNvPr id="2" name=""/>
          <p:cNvSpPr>
            <a:spLocks noGrp="1"/>
          </p:cNvSpPr>
          <p:nvPr>
            <p:ph type="title" orient="vert" idx="0"/>
          </p:nvPr>
        </p:nvSpPr>
        <p:spPr>
          <a:xfrm>
            <a:off x="9563098" y="274638"/>
            <a:ext cx="2019299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712199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14" name=""/>
          <p:cNvSpPr>
            <a:spLocks noGrp="1"/>
          </p:cNvSpPr>
          <p:nvPr>
            <p:ph type="dt" sz="half" idx="10"/>
          </p:nvPr>
        </p:nvSpPr>
        <p:spPr>
          <a:xfrm>
            <a:off x="609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FB2C3BA8-7008-44E5-83A0-6743EE901A3B}" type="datetime1">
              <a:rPr lang="ko-KR" altLang="en-US"/>
              <a:pPr>
                <a:defRPr lang="ko-KR" altLang="en-US"/>
              </a:pPr>
              <a:t>2020-05-04</a:t>
            </a:fld>
            <a:endParaRPr lang="ko-KR" altLang="en-US"/>
          </a:p>
        </p:txBody>
      </p:sp>
      <p:sp>
        <p:nvSpPr>
          <p:cNvPr id="15" name="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</p:spPr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16" name=""/>
          <p:cNvSpPr>
            <a:spLocks noGrp="1"/>
          </p:cNvSpPr>
          <p:nvPr>
            <p:ph type="sldNum" sz="quarter" idx="12"/>
          </p:nvPr>
        </p:nvSpPr>
        <p:spPr>
          <a:xfrm>
            <a:off x="8737599" y="6356350"/>
            <a:ext cx="284479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 lang="ko-KR" altLang="en-US"/>
            </a:pPr>
            <a:fld id="{C652D455-576A-47EE-AA1C-2E70CF7A80C7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26AEF07B-025C-4DA6-A63A-FFBEE90F4D5A}" type="datetime1">
              <a:rPr lang="ko-KR" altLang="en-US"/>
              <a:pPr>
                <a:defRPr lang="ko-KR" altLang="en-US"/>
              </a:pPr>
              <a:t>2015-07-13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2393FB19-7418-4539-9300-6EDB2193EF08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FB2C3BA8-7008-44E5-83A0-6743EE901A3B}" type="datetime1">
              <a:rPr lang="ko-KR" altLang="en-US"/>
              <a:pPr>
                <a:defRPr lang="ko-KR" altLang="en-US"/>
              </a:pPr>
              <a:t>2020-05-04</a:t>
            </a:fld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C652D455-576A-47EE-AA1C-2E70CF7A80C7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구역 머리글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"/>
          <p:cNvSpPr/>
          <p:nvPr/>
        </p:nvSpPr>
        <p:spPr>
          <a:xfrm>
            <a:off x="0" y="0"/>
            <a:ext cx="12191999" cy="41433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8" name=""/>
          <p:cNvGrpSpPr/>
          <p:nvPr/>
        </p:nvGrpSpPr>
        <p:grpSpPr>
          <a:xfrm rot="0">
            <a:off x="0" y="4156762"/>
            <a:ext cx="12192007" cy="700998"/>
            <a:chOff x="0" y="4156762"/>
            <a:chExt cx="9144006" cy="357159"/>
          </a:xfrm>
        </p:grpSpPr>
        <p:sp>
          <p:nvSpPr>
            <p:cNvPr id="9" name=""/>
            <p:cNvSpPr/>
            <p:nvPr/>
          </p:nvSpPr>
          <p:spPr>
            <a:xfrm rot="16200000">
              <a:off x="2464595" y="2692267"/>
              <a:ext cx="357158" cy="3286148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0" name=""/>
            <p:cNvSpPr/>
            <p:nvPr/>
          </p:nvSpPr>
          <p:spPr>
            <a:xfrm rot="16200000">
              <a:off x="321471" y="3835291"/>
              <a:ext cx="357158" cy="10001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" name=""/>
            <p:cNvSpPr/>
            <p:nvPr/>
          </p:nvSpPr>
          <p:spPr>
            <a:xfrm rot="16200000">
              <a:off x="6143640" y="1513555"/>
              <a:ext cx="357158" cy="5643574"/>
            </a:xfrm>
            <a:prstGeom prst="rect">
              <a:avLst/>
            </a:prstGeom>
            <a:solidFill>
              <a:schemeClr val="tx2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</p:grpSp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963083" y="2158766"/>
            <a:ext cx="10363199" cy="1076323"/>
          </a:xfrm>
        </p:spPr>
        <p:txBody>
          <a:bodyPr anchor="ctr"/>
          <a:lstStyle>
            <a:lvl1pPr algn="ctr">
              <a:defRPr sz="4800" b="0" cap="all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idx="1"/>
          </p:nvPr>
        </p:nvSpPr>
        <p:spPr>
          <a:xfrm>
            <a:off x="963083" y="3263903"/>
            <a:ext cx="10363199" cy="665163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26AEF07B-025C-4DA6-A63A-FFBEE90F4D5A}" type="datetime1">
              <a:rPr lang="ko-KR" altLang="en-US"/>
              <a:pPr>
                <a:defRPr lang="ko-KR" altLang="en-US"/>
              </a:pPr>
              <a:t>2020-05-04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2393FB19-7418-4539-9300-6EDB2193EF08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mc="http://schemas.openxmlformats.org/markup-compatibility/2006" xmlns:hp="http://schemas.haansoft.com/office/presentation/8.0" mc:Ignorable="hp" hp:hslDur="500"/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 2개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sz="half" idx="1"/>
          </p:nvPr>
        </p:nvSpPr>
        <p:spPr>
          <a:xfrm>
            <a:off x="609599" y="1294723"/>
            <a:ext cx="5384799" cy="490511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sz="half" idx="2"/>
          </p:nvPr>
        </p:nvSpPr>
        <p:spPr>
          <a:xfrm>
            <a:off x="6197599" y="1294723"/>
            <a:ext cx="5384799" cy="490511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FB2C3BA8-7008-44E5-83A0-6743EE901A3B}" type="datetime1">
              <a:rPr lang="ko-KR" altLang="en-US"/>
              <a:pPr>
                <a:defRPr lang="ko-KR" altLang="en-US"/>
              </a:pPr>
              <a:t>2020-05-04</a:t>
            </a:fld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C652D455-576A-47EE-AA1C-2E70CF7A80C7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FB2C3BA8-7008-44E5-83A0-6743EE901A3B}" type="datetime1">
              <a:rPr lang="ko-KR" altLang="en-US"/>
              <a:pPr>
                <a:defRPr lang="ko-KR" altLang="en-US"/>
              </a:pPr>
              <a:t>2020-05-04</a:t>
            </a:fld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C652D455-576A-47EE-AA1C-2E70CF7A80C7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표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FB2C3BA8-7008-44E5-83A0-6743EE901A3B}" type="datetime1">
              <a:rPr lang="ko-KR" altLang="en-US"/>
              <a:pPr>
                <a:defRPr lang="ko-KR" altLang="en-US"/>
              </a:pPr>
              <a:t>2020-05-04</a:t>
            </a:fld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C652D455-576A-47EE-AA1C-2E70CF7A80C7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title" idx="0"/>
          </p:nvPr>
        </p:nvSpPr>
        <p:spPr>
          <a:xfrm>
            <a:off x="609599" y="198438"/>
            <a:ext cx="10972799" cy="779462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6" name=""/>
          <p:cNvSpPr>
            <a:spLocks noGrp="1" noTextEdit="1"/>
          </p:cNvSpPr>
          <p:nvPr>
            <p:ph type="tbl" sz="quarter" idx="13"/>
          </p:nvPr>
        </p:nvSpPr>
        <p:spPr>
          <a:xfrm>
            <a:off x="608037" y="1300163"/>
            <a:ext cx="10972799" cy="4889622"/>
          </a:xfrm>
        </p:spPr>
        <p:txBody>
          <a:bodyPr/>
          <a:lstStyle>
            <a:lvl1pPr>
              <a:buNone/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표를 추가하려면 아이콘을 클릭하십시오</a:t>
            </a: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 4개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sz="quarter" idx="1"/>
          </p:nvPr>
        </p:nvSpPr>
        <p:spPr>
          <a:xfrm>
            <a:off x="609599" y="1286190"/>
            <a:ext cx="5384799" cy="240024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7" name=""/>
          <p:cNvSpPr>
            <a:spLocks noGrp="1"/>
          </p:cNvSpPr>
          <p:nvPr>
            <p:ph sz="quarter" idx="2"/>
          </p:nvPr>
        </p:nvSpPr>
        <p:spPr>
          <a:xfrm>
            <a:off x="6197599" y="1286190"/>
            <a:ext cx="5384799" cy="240024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8" name=""/>
          <p:cNvSpPr>
            <a:spLocks noGrp="1"/>
          </p:cNvSpPr>
          <p:nvPr>
            <p:ph sz="quarter" idx="3"/>
          </p:nvPr>
        </p:nvSpPr>
        <p:spPr>
          <a:xfrm>
            <a:off x="608037" y="3790019"/>
            <a:ext cx="5384799" cy="240024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9" name=""/>
          <p:cNvSpPr>
            <a:spLocks noGrp="1"/>
          </p:cNvSpPr>
          <p:nvPr>
            <p:ph sz="quarter" idx="4"/>
          </p:nvPr>
        </p:nvSpPr>
        <p:spPr>
          <a:xfrm>
            <a:off x="6196037" y="3790019"/>
            <a:ext cx="5384799" cy="240024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FB2C3BA8-7008-44E5-83A0-6743EE901A3B}" type="datetime1">
              <a:rPr lang="ko-KR" altLang="en-US"/>
              <a:pPr>
                <a:defRPr lang="ko-KR" altLang="en-US"/>
              </a:pPr>
              <a:t>2020-05-04</a:t>
            </a:fld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C652D455-576A-47EE-AA1C-2E70CF7A80C7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609599" y="185737"/>
            <a:ext cx="10991850" cy="804863"/>
          </a:xfrm>
        </p:spPr>
        <p:txBody>
          <a:bodyPr anchor="ctr"/>
          <a:lstStyle>
            <a:lvl1pPr algn="l">
              <a:defRPr sz="3600" b="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 noTextEdit="1"/>
          </p:cNvSpPr>
          <p:nvPr>
            <p:ph type="pic" idx="1"/>
          </p:nvPr>
        </p:nvSpPr>
        <p:spPr>
          <a:xfrm>
            <a:off x="1697567" y="1300163"/>
            <a:ext cx="8699498" cy="3910012"/>
          </a:xfrm>
        </p:spPr>
        <p:txBody>
          <a:bodyPr/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그림을 추가하려면 아이콘을 클릭하십시오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body" sz="half" idx="2"/>
          </p:nvPr>
        </p:nvSpPr>
        <p:spPr>
          <a:xfrm>
            <a:off x="1697567" y="5367338"/>
            <a:ext cx="8699498" cy="804862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FB2C3BA8-7008-44E5-83A0-6743EE901A3B}" type="datetime1">
              <a:rPr lang="ko-KR" altLang="en-US"/>
              <a:pPr>
                <a:defRPr lang="ko-KR" altLang="en-US"/>
              </a:pPr>
              <a:t>2020-05-04</a:t>
            </a:fld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C652D455-576A-47EE-AA1C-2E70CF7A80C7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14" Type="http://schemas.openxmlformats.org/officeDocument/2006/relationships/image" Target="../media/image1.png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조각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"/>
          <p:cNvSpPr/>
          <p:nvPr/>
        </p:nvSpPr>
        <p:spPr>
          <a:xfrm>
            <a:off x="0" y="0"/>
            <a:ext cx="12191999" cy="1000108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pic>
        <p:nvPicPr>
          <p:cNvPr id="12" name="" descr="132"/>
          <p:cNvPicPr>
            <a:picLocks noChangeAspect="1" noChangeArrowheads="1"/>
          </p:cNvPicPr>
          <p:nvPr/>
        </p:nvPicPr>
        <p:blipFill rotWithShape="1">
          <a:blip r:embed="rId14">
            <a:alphaModFix/>
            <a:grayscl/>
            <a:lum/>
          </a:blip>
          <a:srcRect/>
          <a:stretch>
            <a:fillRect/>
          </a:stretch>
        </p:blipFill>
        <p:spPr>
          <a:xfrm>
            <a:off x="0" y="4214818"/>
            <a:ext cx="12191999" cy="2643182"/>
          </a:xfrm>
          <a:prstGeom prst="rect">
            <a:avLst/>
          </a:prstGeom>
          <a:noFill/>
        </p:spPr>
      </p:pic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609599" y="188890"/>
            <a:ext cx="10972799" cy="801710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idx="1"/>
          </p:nvPr>
        </p:nvSpPr>
        <p:spPr>
          <a:xfrm>
            <a:off x="609599" y="1285860"/>
            <a:ext cx="10972799" cy="4913973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FB2C3BA8-7008-44E5-83A0-6743EE901A3B}" type="datetime1">
              <a:rPr lang="ko-KR" altLang="en-US"/>
              <a:pPr>
                <a:defRPr lang="ko-KR" altLang="en-US"/>
              </a:pPr>
              <a:t>2020-05-04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C652D455-576A-47EE-AA1C-2E70CF7A80C7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  <p:grpSp>
        <p:nvGrpSpPr>
          <p:cNvPr id="7" name=""/>
          <p:cNvGrpSpPr/>
          <p:nvPr/>
        </p:nvGrpSpPr>
        <p:grpSpPr>
          <a:xfrm rot="0">
            <a:off x="0" y="0"/>
            <a:ext cx="285709" cy="1000108"/>
            <a:chOff x="0" y="0"/>
            <a:chExt cx="357158" cy="1000108"/>
          </a:xfrm>
        </p:grpSpPr>
        <p:sp>
          <p:nvSpPr>
            <p:cNvPr id="22" name=""/>
            <p:cNvSpPr/>
            <p:nvPr/>
          </p:nvSpPr>
          <p:spPr>
            <a:xfrm>
              <a:off x="0" y="0"/>
              <a:ext cx="357158" cy="785794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4" name=""/>
            <p:cNvSpPr/>
            <p:nvPr/>
          </p:nvSpPr>
          <p:spPr>
            <a:xfrm>
              <a:off x="0" y="631373"/>
              <a:ext cx="357158" cy="368735"/>
            </a:xfrm>
            <a:prstGeom prst="rect">
              <a:avLst/>
            </a:prstGeom>
            <a:solidFill>
              <a:schemeClr val="tx2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ransition xmlns:mc="http://schemas.openxmlformats.org/markup-compatibility/2006" xmlns:hp="http://schemas.haansoft.com/office/presentation/8.0" mc:Ignorable="hp" hp:hslDur="500"/>
  <p:txStyles>
    <p:titleStyle>
      <a:lvl1pPr algn="l" defTabSz="914400" rtl="0" eaLnBrk="1" latinLnBrk="1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tx2"/>
        </a:buClr>
        <a:buSzPct val="100000"/>
        <a:buFont typeface="Wingdings"/>
        <a:buChar char="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8800" indent="-177800" algn="l" defTabSz="914400" rtl="0" eaLnBrk="1" latinLnBrk="1" hangingPunct="1">
        <a:spcBef>
          <a:spcPct val="20000"/>
        </a:spcBef>
        <a:buClr>
          <a:schemeClr val="bg1">
            <a:lumMod val="50000"/>
          </a:schemeClr>
        </a:buClr>
        <a:buSzPct val="80000"/>
        <a:buFont typeface="Wingdings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87400" indent="-190500" algn="l" defTabSz="914400" rtl="0" eaLnBrk="1" latinLnBrk="1" hangingPunct="1">
        <a:spcBef>
          <a:spcPct val="20000"/>
        </a:spcBef>
        <a:buClr>
          <a:schemeClr val="bg1">
            <a:lumMod val="50000"/>
          </a:schemeClr>
        </a:buClr>
        <a:buSzPct val="100000"/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3300" indent="-203200" algn="l" defTabSz="914400" rtl="0" eaLnBrk="1" latinLnBrk="1" hangingPunct="1">
        <a:spcBef>
          <a:spcPct val="20000"/>
        </a:spcBef>
        <a:buClr>
          <a:schemeClr val="bg1">
            <a:lumMod val="50000"/>
          </a:schemeClr>
        </a:buClr>
        <a:buSzPct val="100000"/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00" indent="-190500" algn="l" defTabSz="914400" rtl="0" eaLnBrk="1" latinLnBrk="1" hangingPunct="1">
        <a:spcBef>
          <a:spcPct val="20000"/>
        </a:spcBef>
        <a:buClr>
          <a:schemeClr val="bg1">
            <a:lumMod val="50000"/>
          </a:schemeClr>
        </a:buClr>
        <a:buSzPct val="100000"/>
        <a:buFont typeface="Arial"/>
        <a:buChar char="«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36688" indent="-182563" algn="l" defTabSz="914400" rtl="0" eaLnBrk="1" latinLnBrk="1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«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19250" indent="-165100" algn="l" defTabSz="914400" rtl="0" eaLnBrk="1" latinLnBrk="1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«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81188" indent="-182563" algn="l" defTabSz="914400" rtl="0" eaLnBrk="1" latinLnBrk="1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«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73275" indent="-174625" algn="l" defTabSz="914400" rtl="0" eaLnBrk="1" latinLnBrk="1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«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.pn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4.jpeg"  /><Relationship Id="rId3" Type="http://schemas.openxmlformats.org/officeDocument/2006/relationships/image" Target="../media/image15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3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6.png"  /><Relationship Id="rId4" Type="http://schemas.openxmlformats.org/officeDocument/2006/relationships/image" Target="../media/image7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8.jpeg"  /><Relationship Id="rId3" Type="http://schemas.openxmlformats.org/officeDocument/2006/relationships/image" Target="../media/image9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0.png"  /><Relationship Id="rId3" Type="http://schemas.openxmlformats.org/officeDocument/2006/relationships/image" Target="../media/image11.jpe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2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3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일본 대중문화의 종류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>
          <a:xfrm>
            <a:off x="609599" y="1285859"/>
            <a:ext cx="10972799" cy="5228200"/>
          </a:xfrm>
        </p:spPr>
        <p:txBody>
          <a:bodyPr/>
          <a:lstStyle/>
          <a:p>
            <a:pPr>
              <a:defRPr/>
            </a:pPr>
            <a:endParaRPr lang="ko-KR" altLang="en-US"/>
          </a:p>
          <a:p>
            <a:pPr>
              <a:defRPr/>
            </a:pPr>
            <a:r>
              <a:rPr lang="ko-KR" altLang="en-US"/>
              <a:t>종류 </a:t>
            </a:r>
            <a:r>
              <a:rPr lang="en-US" altLang="ko-KR"/>
              <a:t>:</a:t>
            </a:r>
            <a:r>
              <a:rPr lang="ko-KR" altLang="en-US"/>
              <a:t> 게임</a:t>
            </a:r>
            <a:r>
              <a:rPr lang="en-US" altLang="ko-KR"/>
              <a:t>(ゲーム)</a:t>
            </a:r>
            <a:endParaRPr lang="en-US" altLang="ko-KR"/>
          </a:p>
          <a:p>
            <a:pPr>
              <a:defRPr/>
            </a:pPr>
            <a:endParaRPr lang="en-US" altLang="ko-KR"/>
          </a:p>
          <a:p>
            <a:pPr>
              <a:defRPr/>
            </a:pPr>
            <a:endParaRPr lang="en-US" altLang="ko-KR"/>
          </a:p>
          <a:p>
            <a:pPr>
              <a:defRPr/>
            </a:pPr>
            <a:r>
              <a:rPr lang="ko-KR" altLang="en-US"/>
              <a:t>대표작품 </a:t>
            </a:r>
            <a:r>
              <a:rPr lang="en-US" altLang="ko-KR"/>
              <a:t>:</a:t>
            </a:r>
            <a:r>
              <a:rPr lang="ko-KR" altLang="en-US"/>
              <a:t> 모여봐요동물의숲</a:t>
            </a:r>
            <a:r>
              <a:rPr lang="en-US" altLang="ko-KR"/>
              <a:t>,</a:t>
            </a:r>
            <a:r>
              <a:rPr lang="ko-KR" altLang="en-US"/>
              <a:t> 태고의 달인 등</a:t>
            </a:r>
            <a:endParaRPr lang="ko-KR" altLang="en-US"/>
          </a:p>
          <a:p>
            <a:pPr>
              <a:defRPr/>
            </a:pPr>
            <a:endParaRPr lang="ko-KR" altLang="en-US"/>
          </a:p>
          <a:p>
            <a:pPr>
              <a:defRPr/>
            </a:pPr>
            <a:endParaRPr lang="ko-KR" altLang="en-US"/>
          </a:p>
          <a:p>
            <a:pPr>
              <a:defRPr/>
            </a:pPr>
            <a:r>
              <a:rPr lang="ko-KR" altLang="en-US"/>
              <a:t>특징 </a:t>
            </a:r>
            <a:r>
              <a:rPr lang="en-US" altLang="ko-KR"/>
              <a:t>:</a:t>
            </a:r>
            <a:r>
              <a:rPr lang="ko-KR" altLang="en-US"/>
              <a:t> 장르가 다양하고</a:t>
            </a:r>
            <a:r>
              <a:rPr lang="en-US" altLang="ko-KR"/>
              <a:t>,</a:t>
            </a:r>
            <a:r>
              <a:rPr lang="ko-KR" altLang="en-US"/>
              <a:t> 스토리가 잘 짜여진 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             경우 애니메이션화가 진행되기도 함</a:t>
            </a:r>
            <a:r>
              <a:rPr lang="en-US" altLang="ko-KR"/>
              <a:t>.</a:t>
            </a:r>
            <a:endParaRPr lang="en-US" altLang="ko-KR"/>
          </a:p>
          <a:p>
            <a:pPr marL="0" indent="0">
              <a:buNone/>
              <a:defRPr/>
            </a:pPr>
            <a:endParaRPr lang="en-US" altLang="ko-KR"/>
          </a:p>
          <a:p>
            <a:pPr lvl="0">
              <a:defRPr/>
            </a:pPr>
            <a:r>
              <a:rPr lang="ko-KR" altLang="en-US"/>
              <a:t>장르 </a:t>
            </a:r>
            <a:r>
              <a:rPr lang="en-US" altLang="ko-KR"/>
              <a:t>:</a:t>
            </a:r>
            <a:r>
              <a:rPr lang="ko-KR" altLang="en-US"/>
              <a:t> 시뮬레이션</a:t>
            </a:r>
            <a:r>
              <a:rPr lang="en-US" altLang="ko-KR"/>
              <a:t>,</a:t>
            </a:r>
            <a:r>
              <a:rPr lang="ko-KR" altLang="en-US"/>
              <a:t> 롤플레잉</a:t>
            </a:r>
            <a:r>
              <a:rPr lang="en-US" altLang="ko-KR"/>
              <a:t>,</a:t>
            </a:r>
            <a:r>
              <a:rPr lang="ko-KR" altLang="en-US"/>
              <a:t> 리듬게임 등            </a:t>
            </a:r>
            <a:r>
              <a:rPr lang="ko-KR" altLang="en-US">
                <a:solidFill>
                  <a:srgbClr val="3057b9"/>
                </a:solidFill>
              </a:rPr>
              <a:t>▲게임</a:t>
            </a:r>
            <a:r>
              <a:rPr lang="en-US" altLang="ko-KR">
                <a:solidFill>
                  <a:srgbClr val="3057b9"/>
                </a:solidFill>
              </a:rPr>
              <a:t>&lt;</a:t>
            </a:r>
            <a:r>
              <a:rPr lang="ko-KR" altLang="en-US">
                <a:solidFill>
                  <a:srgbClr val="3057b9"/>
                </a:solidFill>
              </a:rPr>
              <a:t>모여봐요 동물의 숲</a:t>
            </a:r>
            <a:r>
              <a:rPr lang="en-US" altLang="ko-KR">
                <a:solidFill>
                  <a:srgbClr val="3057b9"/>
                </a:solidFill>
              </a:rPr>
              <a:t>&gt;</a:t>
            </a:r>
            <a:endParaRPr lang="en-US" altLang="ko-KR">
              <a:solidFill>
                <a:srgbClr val="3057b9"/>
              </a:solidFill>
            </a:endParaRPr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7176153" y="1490479"/>
            <a:ext cx="4202782" cy="42003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일본 대중문화의 형성과 성장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 </a:t>
            </a:r>
            <a:r>
              <a:rPr lang="en-US" altLang="ko-KR"/>
              <a:t>&lt;</a:t>
            </a:r>
            <a:r>
              <a:rPr lang="ko-KR" altLang="en-US"/>
              <a:t>우주전함 야마토</a:t>
            </a:r>
            <a:r>
              <a:rPr lang="en-US" altLang="ko-KR"/>
              <a:t>&gt;</a:t>
            </a:r>
            <a:r>
              <a:rPr lang="ko-KR" altLang="en-US"/>
              <a:t>는 유치하지 않은 소재로 매우 그럴싸한 스토리를 가져 남녀노소를 불문하고 크게 흥행하였다</a:t>
            </a:r>
            <a:r>
              <a:rPr lang="en-US" altLang="ko-KR"/>
              <a:t>.</a:t>
            </a:r>
            <a:r>
              <a:rPr lang="ko-KR" altLang="en-US"/>
              <a:t> 이때 특정 팬층이 탄생하고</a:t>
            </a:r>
            <a:r>
              <a:rPr lang="en-US" altLang="ko-KR"/>
              <a:t>,</a:t>
            </a:r>
            <a:r>
              <a:rPr lang="ko-KR" altLang="en-US"/>
              <a:t> 이들은 훗날 제</a:t>
            </a:r>
            <a:r>
              <a:rPr lang="en-US" altLang="ko-KR"/>
              <a:t>1</a:t>
            </a:r>
            <a:r>
              <a:rPr lang="ko-KR" altLang="en-US"/>
              <a:t>세대 오타쿠가 되어 현재의 일본 대중문화를 자리매김 하는데 크게 기여 하였다</a:t>
            </a:r>
            <a:r>
              <a:rPr lang="en-US" altLang="ko-KR"/>
              <a:t>.</a:t>
            </a:r>
            <a:r>
              <a:rPr lang="ko-KR" altLang="en-US"/>
              <a:t> </a:t>
            </a:r>
            <a:endParaRPr lang="ko-KR" altLang="en-US"/>
          </a:p>
          <a:p>
            <a:pPr>
              <a:defRPr/>
            </a:pP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                                     </a:t>
            </a:r>
            <a:r>
              <a:rPr lang="ko-KR" altLang="en-US">
                <a:solidFill>
                  <a:srgbClr val="3057b9"/>
                </a:solidFill>
              </a:rPr>
              <a:t>◀</a:t>
            </a:r>
            <a:r>
              <a:rPr lang="en-US" altLang="ko-KR">
                <a:solidFill>
                  <a:srgbClr val="3057b9"/>
                </a:solidFill>
              </a:rPr>
              <a:t>&lt;</a:t>
            </a:r>
            <a:r>
              <a:rPr lang="ko-KR" altLang="en-US">
                <a:solidFill>
                  <a:srgbClr val="3057b9"/>
                </a:solidFill>
              </a:rPr>
              <a:t>우주전함 야마토</a:t>
            </a:r>
            <a:r>
              <a:rPr lang="en-US" altLang="ko-KR">
                <a:solidFill>
                  <a:srgbClr val="3057b9"/>
                </a:solidFill>
              </a:rPr>
              <a:t>&gt;</a:t>
            </a:r>
            <a:r>
              <a:rPr lang="ko-KR" altLang="en-US">
                <a:solidFill>
                  <a:srgbClr val="3057b9"/>
                </a:solidFill>
              </a:rPr>
              <a:t>의 흥행은 훗▶</a:t>
            </a:r>
            <a:endParaRPr lang="ko-KR" altLang="en-US">
              <a:solidFill>
                <a:srgbClr val="3057b9"/>
              </a:solidFill>
            </a:endParaRPr>
          </a:p>
          <a:p>
            <a:pPr marL="0" indent="0">
              <a:buNone/>
              <a:defRPr/>
            </a:pPr>
            <a:r>
              <a:rPr lang="ko-KR" altLang="en-US">
                <a:solidFill>
                  <a:srgbClr val="3057b9"/>
                </a:solidFill>
              </a:rPr>
              <a:t>                                         날 오타쿠문화를 만들어 내는데 </a:t>
            </a:r>
            <a:endParaRPr lang="ko-KR" altLang="en-US">
              <a:solidFill>
                <a:srgbClr val="3057b9"/>
              </a:solidFill>
            </a:endParaRPr>
          </a:p>
          <a:p>
            <a:pPr marL="0" indent="0">
              <a:buNone/>
              <a:defRPr/>
            </a:pPr>
            <a:r>
              <a:rPr lang="ko-KR" altLang="en-US">
                <a:solidFill>
                  <a:srgbClr val="3057b9"/>
                </a:solidFill>
              </a:rPr>
              <a:t>                                        크게 기여 하였는데</a:t>
            </a:r>
            <a:r>
              <a:rPr lang="en-US" altLang="ko-KR">
                <a:solidFill>
                  <a:srgbClr val="3057b9"/>
                </a:solidFill>
              </a:rPr>
              <a:t>,</a:t>
            </a:r>
            <a:r>
              <a:rPr lang="ko-KR" altLang="en-US">
                <a:solidFill>
                  <a:srgbClr val="3057b9"/>
                </a:solidFill>
              </a:rPr>
              <a:t> 대표적으로 </a:t>
            </a:r>
            <a:endParaRPr lang="ko-KR" altLang="en-US">
              <a:solidFill>
                <a:srgbClr val="3057b9"/>
              </a:solidFill>
            </a:endParaRPr>
          </a:p>
          <a:p>
            <a:pPr marL="0" indent="0">
              <a:buNone/>
              <a:defRPr/>
            </a:pPr>
            <a:r>
              <a:rPr lang="ko-KR" altLang="en-US">
                <a:solidFill>
                  <a:srgbClr val="3057b9"/>
                </a:solidFill>
              </a:rPr>
              <a:t>                                        </a:t>
            </a:r>
            <a:r>
              <a:rPr lang="en-US" altLang="ko-KR">
                <a:solidFill>
                  <a:srgbClr val="3057b9"/>
                </a:solidFill>
              </a:rPr>
              <a:t>&lt;</a:t>
            </a:r>
            <a:r>
              <a:rPr lang="ko-KR" altLang="en-US">
                <a:solidFill>
                  <a:srgbClr val="3057b9"/>
                </a:solidFill>
              </a:rPr>
              <a:t>기동전사건담</a:t>
            </a:r>
            <a:r>
              <a:rPr lang="en-US" altLang="ko-KR">
                <a:solidFill>
                  <a:srgbClr val="3057b9"/>
                </a:solidFill>
              </a:rPr>
              <a:t>&gt;</a:t>
            </a:r>
            <a:r>
              <a:rPr lang="ko-KR" altLang="en-US">
                <a:solidFill>
                  <a:srgbClr val="3057b9"/>
                </a:solidFill>
              </a:rPr>
              <a:t>과 극장판시리즈</a:t>
            </a:r>
            <a:endParaRPr lang="ko-KR" altLang="en-US">
              <a:solidFill>
                <a:srgbClr val="3057b9"/>
              </a:solidFill>
            </a:endParaRPr>
          </a:p>
          <a:p>
            <a:pPr marL="0" indent="0">
              <a:buNone/>
              <a:defRPr/>
            </a:pPr>
            <a:r>
              <a:rPr lang="ko-KR" altLang="en-US">
                <a:solidFill>
                  <a:srgbClr val="3057b9"/>
                </a:solidFill>
              </a:rPr>
              <a:t>                                        가 있다</a:t>
            </a:r>
            <a:r>
              <a:rPr lang="en-US" altLang="ko-KR">
                <a:solidFill>
                  <a:srgbClr val="3057b9"/>
                </a:solidFill>
              </a:rPr>
              <a:t>.</a:t>
            </a:r>
            <a:endParaRPr lang="en-US" altLang="ko-KR">
              <a:solidFill>
                <a:srgbClr val="3057b9"/>
              </a:solidFill>
            </a:endParaRPr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188660" y="2987662"/>
            <a:ext cx="2764344" cy="3333050"/>
          </a:xfrm>
          <a:prstGeom prst="rect">
            <a:avLst/>
          </a:prstGeom>
        </p:spPr>
      </p:pic>
      <p:pic>
        <p:nvPicPr>
          <p:cNvPr id="5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635508" y="2866782"/>
            <a:ext cx="2562685" cy="34539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일본 대중문화의 종류 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  <a:p>
            <a:pPr>
              <a:defRPr/>
            </a:pPr>
            <a:r>
              <a:rPr lang="ko-KR" altLang="en-US"/>
              <a:t>종류 </a:t>
            </a:r>
            <a:r>
              <a:rPr lang="en-US" altLang="ko-KR"/>
              <a:t>: </a:t>
            </a:r>
            <a:r>
              <a:rPr lang="ko-KR" altLang="en-US"/>
              <a:t>라이트노벨</a:t>
            </a:r>
            <a:r>
              <a:rPr lang="en-US" altLang="ko-KR"/>
              <a:t>(ライトノベル)</a:t>
            </a:r>
            <a:endParaRPr lang="en-US" altLang="ko-KR"/>
          </a:p>
          <a:p>
            <a:pPr>
              <a:defRPr/>
            </a:pPr>
            <a:endParaRPr lang="en-US" altLang="ko-KR"/>
          </a:p>
          <a:p>
            <a:pPr>
              <a:defRPr/>
            </a:pPr>
            <a:endParaRPr lang="en-US" altLang="ko-KR"/>
          </a:p>
          <a:p>
            <a:pPr>
              <a:defRPr/>
            </a:pPr>
            <a:r>
              <a:rPr lang="ko-KR" altLang="en-US"/>
              <a:t>대표작품 </a:t>
            </a:r>
            <a:r>
              <a:rPr lang="en-US" altLang="ko-KR"/>
              <a:t>: </a:t>
            </a:r>
            <a:r>
              <a:rPr lang="ko-KR" altLang="en-US"/>
              <a:t>데이트 어 라이브</a:t>
            </a:r>
            <a:r>
              <a:rPr lang="en-US" altLang="ko-KR"/>
              <a:t>,</a:t>
            </a:r>
            <a:r>
              <a:rPr lang="ko-KR" altLang="en-US"/>
              <a:t> 노게임 노라이프 등</a:t>
            </a:r>
            <a:endParaRPr lang="ko-KR" altLang="en-US"/>
          </a:p>
          <a:p>
            <a:pPr>
              <a:defRPr/>
            </a:pPr>
            <a:endParaRPr lang="ko-KR" altLang="en-US"/>
          </a:p>
          <a:p>
            <a:pPr>
              <a:defRPr/>
            </a:pPr>
            <a:endParaRPr lang="ko-KR" altLang="en-US"/>
          </a:p>
          <a:p>
            <a:pPr>
              <a:defRPr/>
            </a:pPr>
            <a:r>
              <a:rPr lang="ko-KR" altLang="en-US"/>
              <a:t>특징 </a:t>
            </a:r>
            <a:r>
              <a:rPr lang="en-US" altLang="ko-KR"/>
              <a:t>:</a:t>
            </a:r>
            <a:r>
              <a:rPr lang="ko-KR" altLang="en-US"/>
              <a:t> 애니메틱한 일러스트가 주를 이룸</a:t>
            </a:r>
            <a:r>
              <a:rPr lang="en-US" altLang="ko-KR"/>
              <a:t>.</a:t>
            </a:r>
            <a:r>
              <a:rPr lang="ko-KR" altLang="en-US"/>
              <a:t> 라이트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             노벨 역시 흥행 작의 경우 애니화가 진행됨</a:t>
            </a:r>
            <a:r>
              <a:rPr lang="en-US" altLang="ko-KR"/>
              <a:t>.</a:t>
            </a:r>
            <a:endParaRPr lang="en-US" altLang="ko-KR"/>
          </a:p>
          <a:p>
            <a:pPr>
              <a:defRPr/>
            </a:pPr>
            <a:endParaRPr lang="ko-KR" altLang="en-US"/>
          </a:p>
          <a:p>
            <a:pPr>
              <a:defRPr/>
            </a:pPr>
            <a:r>
              <a:rPr lang="ko-KR" altLang="en-US"/>
              <a:t>장르 </a:t>
            </a:r>
            <a:r>
              <a:rPr lang="en-US" altLang="ko-KR"/>
              <a:t>:</a:t>
            </a:r>
            <a:r>
              <a:rPr lang="ko-KR" altLang="en-US"/>
              <a:t> 일상</a:t>
            </a:r>
            <a:r>
              <a:rPr lang="en-US" altLang="ko-KR"/>
              <a:t>,</a:t>
            </a:r>
            <a:r>
              <a:rPr lang="ko-KR" altLang="en-US"/>
              <a:t> 다크판타지</a:t>
            </a:r>
            <a:r>
              <a:rPr lang="en-US" altLang="ko-KR"/>
              <a:t>,</a:t>
            </a:r>
            <a:r>
              <a:rPr lang="ko-KR" altLang="en-US"/>
              <a:t> 모험</a:t>
            </a:r>
            <a:r>
              <a:rPr lang="en-US" altLang="ko-KR"/>
              <a:t>, SF</a:t>
            </a:r>
            <a:r>
              <a:rPr lang="ko-KR" altLang="en-US"/>
              <a:t> 등                 </a:t>
            </a:r>
            <a:r>
              <a:rPr lang="ko-KR" altLang="en-US">
                <a:solidFill>
                  <a:srgbClr val="3057b9"/>
                </a:solidFill>
              </a:rPr>
              <a:t>▲라이트노벨</a:t>
            </a:r>
            <a:r>
              <a:rPr lang="en-US" altLang="ko-KR">
                <a:solidFill>
                  <a:srgbClr val="3057b9"/>
                </a:solidFill>
              </a:rPr>
              <a:t>&lt;</a:t>
            </a:r>
            <a:r>
              <a:rPr lang="ko-KR" altLang="en-US">
                <a:solidFill>
                  <a:srgbClr val="3057b9"/>
                </a:solidFill>
              </a:rPr>
              <a:t>소드아트온라인</a:t>
            </a:r>
            <a:r>
              <a:rPr lang="en-US" altLang="ko-KR">
                <a:solidFill>
                  <a:srgbClr val="3057b9"/>
                </a:solidFill>
              </a:rPr>
              <a:t>&gt;</a:t>
            </a:r>
            <a:endParaRPr lang="en-US" altLang="ko-KR">
              <a:solidFill>
                <a:srgbClr val="3057b9"/>
              </a:solidFill>
            </a:endParaRPr>
          </a:p>
        </p:txBody>
      </p:sp>
      <p:pic>
        <p:nvPicPr>
          <p:cNvPr id="5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608756" y="1305661"/>
            <a:ext cx="3465234" cy="42466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일본 대중문화의 종류 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  <a:p>
            <a:pPr>
              <a:defRPr/>
            </a:pPr>
            <a:r>
              <a:rPr lang="ko-KR" altLang="en-US"/>
              <a:t>종류 </a:t>
            </a:r>
            <a:r>
              <a:rPr lang="en-US" altLang="ko-KR"/>
              <a:t>: </a:t>
            </a:r>
            <a:r>
              <a:rPr lang="ko-KR" altLang="en-US"/>
              <a:t>아이돌</a:t>
            </a:r>
            <a:endParaRPr lang="ko-KR" altLang="en-US"/>
          </a:p>
          <a:p>
            <a:pPr>
              <a:defRPr/>
            </a:pPr>
            <a:endParaRPr lang="ko-KR" altLang="en-US"/>
          </a:p>
          <a:p>
            <a:pPr>
              <a:defRPr/>
            </a:pPr>
            <a:endParaRPr lang="ko-KR" altLang="en-US"/>
          </a:p>
          <a:p>
            <a:pPr>
              <a:defRPr/>
            </a:pPr>
            <a:r>
              <a:rPr lang="ko-KR" altLang="en-US"/>
              <a:t>대표그룹 </a:t>
            </a:r>
            <a:r>
              <a:rPr lang="en-US" altLang="ko-KR"/>
              <a:t>:</a:t>
            </a:r>
            <a:r>
              <a:rPr lang="ko-KR" altLang="en-US"/>
              <a:t> 노기자카</a:t>
            </a:r>
            <a:r>
              <a:rPr lang="en-US" altLang="ko-KR"/>
              <a:t>46,</a:t>
            </a:r>
            <a:r>
              <a:rPr lang="ko-KR" altLang="en-US"/>
              <a:t> 러브라이브 등</a:t>
            </a:r>
            <a:endParaRPr lang="ko-KR" altLang="en-US"/>
          </a:p>
          <a:p>
            <a:pPr>
              <a:defRPr/>
            </a:pPr>
            <a:endParaRPr lang="ko-KR" altLang="en-US"/>
          </a:p>
          <a:p>
            <a:pPr>
              <a:defRPr/>
            </a:pPr>
            <a:endParaRPr lang="ko-KR" altLang="en-US"/>
          </a:p>
          <a:p>
            <a:pPr>
              <a:defRPr/>
            </a:pPr>
            <a:r>
              <a:rPr lang="ko-KR" altLang="en-US"/>
              <a:t>특징 </a:t>
            </a:r>
            <a:r>
              <a:rPr lang="en-US" altLang="ko-KR"/>
              <a:t>:</a:t>
            </a:r>
            <a:r>
              <a:rPr lang="ko-KR" altLang="en-US"/>
              <a:t> 귀여운컨셉이 현재 대세이며</a:t>
            </a:r>
            <a:r>
              <a:rPr lang="en-US" altLang="ko-KR"/>
              <a:t>,</a:t>
            </a:r>
            <a:r>
              <a:rPr lang="ko-KR" altLang="en-US"/>
              <a:t> 가상 아이돌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           도 아이돌로서 인정 받는 추세이다</a:t>
            </a:r>
            <a:r>
              <a:rPr lang="en-US" altLang="ko-KR"/>
              <a:t>.</a:t>
            </a:r>
            <a:r>
              <a:rPr lang="ko-KR" altLang="en-US"/>
              <a:t> 또한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           일본은 아이돌의 수가 많은데 작게는  지방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           부터</a:t>
            </a:r>
            <a:r>
              <a:rPr lang="en-US" altLang="ko-KR"/>
              <a:t>,</a:t>
            </a:r>
            <a:r>
              <a:rPr lang="ko-KR" altLang="en-US"/>
              <a:t> 크게는 전국에서 활동하는 아이돌이 있다</a:t>
            </a:r>
            <a:r>
              <a:rPr lang="en-US" altLang="ko-KR"/>
              <a:t>.</a:t>
            </a:r>
            <a:r>
              <a:rPr lang="ko-KR" altLang="en-US"/>
              <a:t>  </a:t>
            </a:r>
            <a:r>
              <a:rPr lang="ko-KR" altLang="en-US">
                <a:solidFill>
                  <a:srgbClr val="3057b9"/>
                </a:solidFill>
              </a:rPr>
              <a:t>▲아이돌그룹</a:t>
            </a:r>
            <a:r>
              <a:rPr lang="en-US" altLang="ko-KR">
                <a:solidFill>
                  <a:srgbClr val="3057b9"/>
                </a:solidFill>
              </a:rPr>
              <a:t>(</a:t>
            </a:r>
            <a:r>
              <a:rPr lang="ko-KR" altLang="en-US">
                <a:solidFill>
                  <a:srgbClr val="3057b9"/>
                </a:solidFill>
              </a:rPr>
              <a:t>노기자카</a:t>
            </a:r>
            <a:r>
              <a:rPr lang="en-US" altLang="ko-KR">
                <a:solidFill>
                  <a:srgbClr val="3057b9"/>
                </a:solidFill>
              </a:rPr>
              <a:t>46)</a:t>
            </a:r>
            <a:endParaRPr lang="en-US" altLang="ko-KR">
              <a:solidFill>
                <a:srgbClr val="3057b9"/>
              </a:solidFill>
            </a:endParaRPr>
          </a:p>
          <a:p>
            <a:pPr marL="0" indent="0">
              <a:buNone/>
              <a:defRPr/>
            </a:pP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221642" y="1722847"/>
            <a:ext cx="3360755" cy="36381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일본 대중문화의 종류 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  <a:p>
            <a:pPr>
              <a:defRPr/>
            </a:pPr>
            <a:r>
              <a:rPr lang="ko-KR" altLang="en-US"/>
              <a:t>종류 </a:t>
            </a:r>
            <a:r>
              <a:rPr lang="en-US" altLang="ko-KR"/>
              <a:t>: </a:t>
            </a:r>
            <a:r>
              <a:rPr lang="ko-KR" altLang="en-US"/>
              <a:t>영화 </a:t>
            </a:r>
            <a:endParaRPr lang="ko-KR" altLang="en-US"/>
          </a:p>
          <a:p>
            <a:pPr>
              <a:defRPr/>
            </a:pPr>
            <a:endParaRPr lang="ko-KR" altLang="en-US"/>
          </a:p>
          <a:p>
            <a:pPr>
              <a:defRPr/>
            </a:pPr>
            <a:endParaRPr lang="ko-KR" altLang="en-US"/>
          </a:p>
          <a:p>
            <a:pPr>
              <a:defRPr/>
            </a:pPr>
            <a:r>
              <a:rPr lang="ko-KR" altLang="en-US"/>
              <a:t>대표작품 </a:t>
            </a:r>
            <a:r>
              <a:rPr lang="en-US" altLang="ko-KR"/>
              <a:t>:</a:t>
            </a:r>
            <a:r>
              <a:rPr lang="ko-KR" altLang="en-US"/>
              <a:t> 너의 이름은</a:t>
            </a:r>
            <a:r>
              <a:rPr lang="en-US" altLang="ko-KR"/>
              <a:t>,</a:t>
            </a:r>
            <a:r>
              <a:rPr lang="ko-KR" altLang="en-US"/>
              <a:t> 아이 엠 어 히어로 등</a:t>
            </a:r>
            <a:endParaRPr lang="ko-KR" altLang="en-US"/>
          </a:p>
          <a:p>
            <a:pPr>
              <a:defRPr/>
            </a:pPr>
            <a:endParaRPr lang="ko-KR" altLang="en-US"/>
          </a:p>
          <a:p>
            <a:pPr>
              <a:defRPr/>
            </a:pPr>
            <a:endParaRPr lang="ko-KR" altLang="en-US"/>
          </a:p>
          <a:p>
            <a:pPr>
              <a:defRPr/>
            </a:pPr>
            <a:r>
              <a:rPr lang="ko-KR" altLang="en-US"/>
              <a:t>특징 </a:t>
            </a:r>
            <a:r>
              <a:rPr lang="en-US" altLang="ko-KR"/>
              <a:t>:</a:t>
            </a:r>
            <a:r>
              <a:rPr lang="ko-KR" altLang="en-US"/>
              <a:t> 실사영화 이외에도 애니메이션의 극장판</a:t>
            </a:r>
            <a:r>
              <a:rPr lang="en-US" altLang="ko-KR"/>
              <a:t>,</a:t>
            </a:r>
            <a:endParaRPr lang="en-US" altLang="ko-KR"/>
          </a:p>
          <a:p>
            <a:pPr marL="0" indent="0">
              <a:buNone/>
              <a:defRPr/>
            </a:pPr>
            <a:r>
              <a:rPr lang="ko-KR" altLang="en-US"/>
              <a:t>              애니메이션 영화 등의 다양한 형태가 존재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             하며</a:t>
            </a:r>
            <a:r>
              <a:rPr lang="en-US" altLang="ko-KR"/>
              <a:t>,</a:t>
            </a:r>
            <a:r>
              <a:rPr lang="ko-KR" altLang="en-US"/>
              <a:t> 대부분 작화가 좋은 편이다</a:t>
            </a:r>
            <a:r>
              <a:rPr lang="en-US" altLang="ko-KR"/>
              <a:t>.</a:t>
            </a:r>
            <a:endParaRPr lang="en-US" altLang="ko-KR"/>
          </a:p>
          <a:p>
            <a:pPr>
              <a:defRPr/>
            </a:pPr>
            <a:r>
              <a:rPr lang="ko-KR" altLang="en-US"/>
              <a:t>대표감독 </a:t>
            </a:r>
            <a:r>
              <a:rPr lang="en-US" altLang="ko-KR"/>
              <a:t>:</a:t>
            </a:r>
            <a:r>
              <a:rPr lang="ko-KR" altLang="en-US"/>
              <a:t> 미야자키 하야오</a:t>
            </a:r>
            <a:r>
              <a:rPr lang="en-US" altLang="ko-KR"/>
              <a:t>,</a:t>
            </a:r>
            <a:r>
              <a:rPr lang="ko-KR" altLang="en-US"/>
              <a:t> 신카미 마코토 등   </a:t>
            </a:r>
            <a:r>
              <a:rPr lang="ko-KR" altLang="en-US">
                <a:solidFill>
                  <a:srgbClr val="3057b9"/>
                </a:solidFill>
              </a:rPr>
              <a:t>▲애니메이션영화</a:t>
            </a:r>
            <a:r>
              <a:rPr lang="en-US" altLang="ko-KR">
                <a:solidFill>
                  <a:srgbClr val="3057b9"/>
                </a:solidFill>
              </a:rPr>
              <a:t>&lt;</a:t>
            </a:r>
            <a:r>
              <a:rPr lang="ko-KR" altLang="en-US">
                <a:solidFill>
                  <a:srgbClr val="3057b9"/>
                </a:solidFill>
              </a:rPr>
              <a:t>너의이름은</a:t>
            </a:r>
            <a:r>
              <a:rPr lang="en-US" altLang="ko-KR">
                <a:solidFill>
                  <a:srgbClr val="3057b9"/>
                </a:solidFill>
              </a:rPr>
              <a:t>&gt;</a:t>
            </a:r>
            <a:endParaRPr lang="en-US" altLang="ko-KR">
              <a:solidFill>
                <a:srgbClr val="3057b9"/>
              </a:solidFill>
            </a:endParaRPr>
          </a:p>
          <a:p>
            <a:pPr>
              <a:defRPr/>
            </a:pP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7591760" y="1630498"/>
            <a:ext cx="3539417" cy="39301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일본 대중문화의 형성과 성장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  <a:p>
            <a:pPr>
              <a:defRPr/>
            </a:pPr>
            <a:r>
              <a:rPr lang="ko-KR" altLang="en-US"/>
              <a:t>일본에 처음으로 애니메이션이 소개 된 것은 </a:t>
            </a:r>
            <a:r>
              <a:rPr lang="en-US" altLang="ko-KR"/>
              <a:t>1914</a:t>
            </a:r>
            <a:r>
              <a:rPr lang="ko-KR" altLang="en-US"/>
              <a:t>년 경이다</a:t>
            </a:r>
            <a:r>
              <a:rPr lang="en-US" altLang="ko-KR"/>
              <a:t>.</a:t>
            </a:r>
            <a:r>
              <a:rPr lang="ko-KR" altLang="en-US"/>
              <a:t> 이후 </a:t>
            </a:r>
            <a:r>
              <a:rPr lang="en-US" altLang="ko-KR"/>
              <a:t>1916</a:t>
            </a:r>
            <a:r>
              <a:rPr lang="ko-KR" altLang="en-US"/>
              <a:t>년 경에 인기 만화가</a:t>
            </a:r>
            <a:r>
              <a:rPr lang="en-US" altLang="ko-KR"/>
              <a:t>,</a:t>
            </a:r>
            <a:r>
              <a:rPr lang="ko-KR" altLang="en-US"/>
              <a:t> 시모가와 헤코텐이 한 영화사의 의뢰를 받아 </a:t>
            </a:r>
            <a:r>
              <a:rPr lang="en-US" altLang="ko-KR"/>
              <a:t>&lt;</a:t>
            </a:r>
            <a:r>
              <a:rPr lang="ko-KR" altLang="en-US"/>
              <a:t>문지기 이모가와게이조</a:t>
            </a:r>
            <a:r>
              <a:rPr lang="en-US" altLang="ko-KR"/>
              <a:t>&gt;</a:t>
            </a:r>
            <a:r>
              <a:rPr lang="ko-KR" altLang="en-US"/>
              <a:t>를 만들었는데</a:t>
            </a:r>
            <a:r>
              <a:rPr lang="en-US" altLang="ko-KR"/>
              <a:t>,</a:t>
            </a:r>
            <a:r>
              <a:rPr lang="ko-KR" altLang="en-US"/>
              <a:t>이는 일본 최초의 애니메이션 인 것이다</a:t>
            </a:r>
            <a:r>
              <a:rPr lang="en-US" altLang="ko-KR"/>
              <a:t>.</a:t>
            </a:r>
            <a:endParaRPr lang="en-US" altLang="ko-KR"/>
          </a:p>
          <a:p>
            <a:pPr marL="0" indent="0">
              <a:buNone/>
              <a:defRPr/>
            </a:pPr>
            <a:endParaRPr lang="en-US" altLang="ko-KR"/>
          </a:p>
          <a:p>
            <a:pPr marL="0" indent="0">
              <a:buNone/>
              <a:defRPr/>
            </a:pPr>
            <a:r>
              <a:rPr lang="ko-KR" altLang="en-US"/>
              <a:t>                                                 </a:t>
            </a:r>
            <a:r>
              <a:rPr lang="ko-KR" altLang="en-US">
                <a:solidFill>
                  <a:srgbClr val="3057b9"/>
                </a:solidFill>
              </a:rPr>
              <a:t>◀</a:t>
            </a:r>
            <a:r>
              <a:rPr lang="en-US" altLang="ko-KR">
                <a:solidFill>
                  <a:srgbClr val="3057b9"/>
                </a:solidFill>
              </a:rPr>
              <a:t>&lt;</a:t>
            </a:r>
            <a:r>
              <a:rPr lang="ko-KR" altLang="en-US">
                <a:solidFill>
                  <a:srgbClr val="3057b9"/>
                </a:solidFill>
              </a:rPr>
              <a:t>문지기 이모가와</a:t>
            </a:r>
            <a:endParaRPr lang="ko-KR" altLang="en-US">
              <a:solidFill>
                <a:srgbClr val="3057b9"/>
              </a:solidFill>
            </a:endParaRPr>
          </a:p>
          <a:p>
            <a:pPr marL="0" indent="0">
              <a:buNone/>
              <a:defRPr/>
            </a:pPr>
            <a:r>
              <a:rPr lang="ko-KR" altLang="en-US">
                <a:solidFill>
                  <a:srgbClr val="3057b9"/>
                </a:solidFill>
              </a:rPr>
              <a:t>                                                        게이조 이야기</a:t>
            </a:r>
            <a:r>
              <a:rPr lang="en-US" altLang="ko-KR">
                <a:solidFill>
                  <a:srgbClr val="3057b9"/>
                </a:solidFill>
              </a:rPr>
              <a:t>&gt;</a:t>
            </a:r>
            <a:endParaRPr lang="en-US" altLang="ko-KR">
              <a:solidFill>
                <a:srgbClr val="3057b9"/>
              </a:solidFill>
            </a:endParaRPr>
          </a:p>
          <a:p>
            <a:pPr marL="0" indent="0">
              <a:buNone/>
              <a:defRPr/>
            </a:pPr>
            <a:endParaRPr lang="en-US" altLang="ko-KR"/>
          </a:p>
          <a:p>
            <a:pPr marL="0" indent="0">
              <a:buNone/>
              <a:defRPr/>
            </a:pPr>
            <a:r>
              <a:rPr lang="ko-KR" altLang="en-US"/>
              <a:t>                                                       </a:t>
            </a:r>
            <a:r>
              <a:rPr lang="ko-KR" altLang="en-US">
                <a:solidFill>
                  <a:srgbClr val="3057b9"/>
                </a:solidFill>
              </a:rPr>
              <a:t> 만화가 </a:t>
            </a:r>
            <a:r>
              <a:rPr lang="en-US" altLang="ko-KR">
                <a:solidFill>
                  <a:srgbClr val="3057b9"/>
                </a:solidFill>
              </a:rPr>
              <a:t>&lt;</a:t>
            </a:r>
            <a:r>
              <a:rPr lang="ko-KR" altLang="en-US">
                <a:solidFill>
                  <a:srgbClr val="3057b9"/>
                </a:solidFill>
              </a:rPr>
              <a:t>시모가</a:t>
            </a:r>
            <a:endParaRPr lang="ko-KR" altLang="en-US">
              <a:solidFill>
                <a:srgbClr val="3057b9"/>
              </a:solidFill>
            </a:endParaRPr>
          </a:p>
          <a:p>
            <a:pPr marL="0" indent="0">
              <a:buNone/>
              <a:defRPr/>
            </a:pPr>
            <a:r>
              <a:rPr lang="ko-KR" altLang="en-US">
                <a:solidFill>
                  <a:srgbClr val="3057b9"/>
                </a:solidFill>
              </a:rPr>
              <a:t>                                                        와헤코텐</a:t>
            </a:r>
            <a:r>
              <a:rPr lang="en-US" altLang="ko-KR">
                <a:solidFill>
                  <a:srgbClr val="3057b9"/>
                </a:solidFill>
              </a:rPr>
              <a:t>&gt;</a:t>
            </a:r>
            <a:r>
              <a:rPr lang="ko-KR" altLang="en-US">
                <a:solidFill>
                  <a:srgbClr val="3057b9"/>
                </a:solidFill>
              </a:rPr>
              <a:t> ▶</a:t>
            </a:r>
            <a:endParaRPr lang="ko-KR" altLang="en-US">
              <a:solidFill>
                <a:srgbClr val="3057b9"/>
              </a:solidFill>
            </a:endParaRPr>
          </a:p>
          <a:p>
            <a:pPr marL="0" indent="0">
              <a:buNone/>
              <a:defRPr/>
            </a:pPr>
            <a:endParaRPr lang="ko-KR" altLang="en-US"/>
          </a:p>
        </p:txBody>
      </p:sp>
      <p:pic>
        <p:nvPicPr>
          <p:cNvPr id="5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35500" y="3429000"/>
            <a:ext cx="4030253" cy="2912686"/>
          </a:xfrm>
          <a:prstGeom prst="rect">
            <a:avLst/>
          </a:prstGeom>
        </p:spPr>
      </p:pic>
      <p:pic>
        <p:nvPicPr>
          <p:cNvPr id="6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7538597" y="3311164"/>
            <a:ext cx="3752849" cy="28886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일본 대중문화의 형성과 성장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초창기 일본 애니메이션은 많은 호평을 받았지만 사실 이것은 관객이 처음보는 애니메이션의 신기함으로 인한 것이 대다수였다</a:t>
            </a:r>
            <a:r>
              <a:rPr lang="en-US" altLang="ko-KR"/>
              <a:t>.</a:t>
            </a:r>
            <a:r>
              <a:rPr lang="ko-KR" altLang="en-US"/>
              <a:t> 때문에 </a:t>
            </a:r>
            <a:r>
              <a:rPr lang="en-US" altLang="ko-KR"/>
              <a:t>1930</a:t>
            </a:r>
            <a:r>
              <a:rPr lang="ko-KR" altLang="en-US"/>
              <a:t>년도 디즈니와 같은 해외 애니메이션의 국내진출로 인해 점차 극장에서 퇴출 되어갔다</a:t>
            </a:r>
            <a:r>
              <a:rPr lang="en-US" altLang="ko-KR"/>
              <a:t>.</a:t>
            </a:r>
            <a:endParaRPr lang="en-US" altLang="ko-KR"/>
          </a:p>
          <a:p>
            <a:pPr>
              <a:defRPr/>
            </a:pPr>
            <a:endParaRPr lang="en-US" altLang="ko-KR"/>
          </a:p>
          <a:p>
            <a:pPr>
              <a:defRPr/>
            </a:pPr>
            <a:endParaRPr lang="en-US" altLang="ko-KR"/>
          </a:p>
          <a:p>
            <a:pPr>
              <a:defRPr/>
            </a:pPr>
            <a:endParaRPr lang="en-US" altLang="ko-KR"/>
          </a:p>
          <a:p>
            <a:pPr marL="0" indent="0">
              <a:buNone/>
              <a:defRPr/>
            </a:pPr>
            <a:r>
              <a:rPr lang="ko-KR" altLang="en-US"/>
              <a:t>                                                             </a:t>
            </a:r>
            <a:r>
              <a:rPr lang="ko-KR" altLang="en-US">
                <a:solidFill>
                  <a:srgbClr val="9d5cbb"/>
                </a:solidFill>
              </a:rPr>
              <a:t>◀  디즈니  ▶</a:t>
            </a:r>
            <a:endParaRPr lang="ko-KR" altLang="en-US">
              <a:solidFill>
                <a:srgbClr val="9d5cbb"/>
              </a:solidFill>
            </a:endParaRPr>
          </a:p>
          <a:p>
            <a:pPr marL="0" indent="0">
              <a:buNone/>
              <a:defRPr/>
            </a:pPr>
            <a:r>
              <a:rPr lang="ko-KR" altLang="en-US">
                <a:solidFill>
                  <a:srgbClr val="9d5cbb"/>
                </a:solidFill>
              </a:rPr>
              <a:t>                                                               애니메이션</a:t>
            </a:r>
            <a:endParaRPr lang="ko-KR" altLang="en-US">
              <a:solidFill>
                <a:srgbClr val="9d5cbb"/>
              </a:solidFill>
            </a:endParaRPr>
          </a:p>
          <a:p>
            <a:pPr>
              <a:defRPr/>
            </a:pPr>
            <a:endParaRPr lang="en-US" altLang="ko-KR"/>
          </a:p>
          <a:p>
            <a:pPr>
              <a:defRPr/>
            </a:pPr>
            <a:endParaRPr lang="en-US" altLang="ko-KR"/>
          </a:p>
          <a:p>
            <a:pPr>
              <a:defRPr/>
            </a:pPr>
            <a:endParaRPr lang="en-US" altLang="ko-KR"/>
          </a:p>
          <a:p>
            <a:pPr marL="0" indent="0">
              <a:buNone/>
              <a:defRPr/>
            </a:pPr>
            <a:r>
              <a:rPr lang="ko-KR" altLang="en-US"/>
              <a:t>          </a:t>
            </a:r>
            <a:r>
              <a:rPr lang="ko-KR" altLang="en-US">
                <a:solidFill>
                  <a:srgbClr val="3057b9"/>
                </a:solidFill>
              </a:rPr>
              <a:t>▲애니메이션</a:t>
            </a:r>
            <a:r>
              <a:rPr lang="en-US" altLang="ko-KR">
                <a:solidFill>
                  <a:srgbClr val="3057b9"/>
                </a:solidFill>
              </a:rPr>
              <a:t>&lt;</a:t>
            </a:r>
            <a:r>
              <a:rPr lang="ko-KR" altLang="en-US">
                <a:solidFill>
                  <a:srgbClr val="3057b9"/>
                </a:solidFill>
              </a:rPr>
              <a:t>미키마우스</a:t>
            </a:r>
            <a:r>
              <a:rPr lang="en-US" altLang="ko-KR">
                <a:solidFill>
                  <a:srgbClr val="3057b9"/>
                </a:solidFill>
              </a:rPr>
              <a:t>&gt;</a:t>
            </a:r>
            <a:r>
              <a:rPr lang="ko-KR" altLang="en-US">
                <a:solidFill>
                  <a:srgbClr val="3057b9"/>
                </a:solidFill>
              </a:rPr>
              <a:t>                              ▲애니메이션</a:t>
            </a:r>
            <a:r>
              <a:rPr lang="en-US" altLang="ko-KR">
                <a:solidFill>
                  <a:srgbClr val="3057b9"/>
                </a:solidFill>
              </a:rPr>
              <a:t>&lt;</a:t>
            </a:r>
            <a:r>
              <a:rPr lang="ko-KR" altLang="en-US">
                <a:solidFill>
                  <a:srgbClr val="3057b9"/>
                </a:solidFill>
              </a:rPr>
              <a:t>백설공주</a:t>
            </a:r>
            <a:r>
              <a:rPr lang="en-US" altLang="ko-KR">
                <a:solidFill>
                  <a:srgbClr val="3057b9"/>
                </a:solidFill>
              </a:rPr>
              <a:t>&gt;</a:t>
            </a:r>
            <a:endParaRPr lang="en-US" altLang="ko-KR">
              <a:solidFill>
                <a:srgbClr val="3057b9"/>
              </a:solidFill>
            </a:endParaRPr>
          </a:p>
          <a:p>
            <a:pPr>
              <a:defRPr/>
            </a:pPr>
            <a:endParaRPr lang="en-US" altLang="ko-KR"/>
          </a:p>
          <a:p>
            <a:pPr>
              <a:defRPr/>
            </a:pPr>
            <a:endParaRPr lang="en-US" altLang="ko-KR"/>
          </a:p>
          <a:p>
            <a:pPr>
              <a:defRPr/>
            </a:pPr>
            <a:endParaRPr lang="en-US" altLang="ko-KR"/>
          </a:p>
          <a:p>
            <a:pPr>
              <a:defRPr/>
            </a:pPr>
            <a:endParaRPr lang="en-US" altLang="ko-KR"/>
          </a:p>
          <a:p>
            <a:pPr>
              <a:defRPr/>
            </a:pPr>
            <a:endParaRPr lang="en-US" altLang="ko-KR"/>
          </a:p>
          <a:p>
            <a:pPr>
              <a:defRPr/>
            </a:pPr>
            <a:endParaRPr lang="en-US" altLang="ko-KR"/>
          </a:p>
          <a:p>
            <a:pPr>
              <a:defRPr/>
            </a:pPr>
            <a:endParaRPr lang="en-US" altLang="ko-KR"/>
          </a:p>
          <a:p>
            <a:pPr>
              <a:defRPr/>
            </a:pPr>
            <a:endParaRPr lang="en-US" altLang="ko-KR"/>
          </a:p>
          <a:p>
            <a:pPr>
              <a:defRPr/>
            </a:pPr>
            <a:endParaRPr lang="en-US" altLang="ko-KR"/>
          </a:p>
          <a:p>
            <a:pPr>
              <a:defRPr/>
            </a:pPr>
            <a:endParaRPr lang="en-US" altLang="ko-KR"/>
          </a:p>
          <a:p>
            <a:pPr>
              <a:defRPr/>
            </a:pPr>
            <a:endParaRPr lang="en-US" altLang="ko-KR"/>
          </a:p>
          <a:p>
            <a:pPr>
              <a:defRPr/>
            </a:pPr>
            <a:endParaRPr lang="en-US" altLang="ko-KR"/>
          </a:p>
          <a:p>
            <a:pPr>
              <a:defRPr/>
            </a:pPr>
            <a:endParaRPr lang="en-US" altLang="ko-KR"/>
          </a:p>
          <a:p>
            <a:pPr>
              <a:defRPr/>
            </a:pPr>
            <a:endParaRPr lang="en-US" altLang="ko-KR"/>
          </a:p>
          <a:p>
            <a:pPr>
              <a:defRPr/>
            </a:pPr>
            <a:endParaRPr lang="en-US" altLang="ko-KR"/>
          </a:p>
          <a:p>
            <a:pPr>
              <a:defRPr/>
            </a:pPr>
            <a:endParaRPr lang="en-US" altLang="ko-KR"/>
          </a:p>
          <a:p>
            <a:pPr marL="0" indent="0">
              <a:buNone/>
              <a:defRPr/>
            </a:pPr>
            <a:endParaRPr lang="en-US" altLang="ko-KR"/>
          </a:p>
        </p:txBody>
      </p:sp>
      <p:pic>
        <p:nvPicPr>
          <p:cNvPr id="5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7721091" y="2651843"/>
            <a:ext cx="3004892" cy="3123759"/>
          </a:xfrm>
          <a:prstGeom prst="rect">
            <a:avLst/>
          </a:prstGeom>
        </p:spPr>
      </p:pic>
      <p:pic>
        <p:nvPicPr>
          <p:cNvPr id="6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500432" y="2651843"/>
            <a:ext cx="4192963" cy="31363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일본 대중문화의 형성과 성장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전쟁이 끝나고</a:t>
            </a:r>
            <a:r>
              <a:rPr lang="en-US" altLang="ko-KR"/>
              <a:t>,</a:t>
            </a:r>
            <a:r>
              <a:rPr lang="ko-KR" altLang="en-US"/>
              <a:t> 이후에도 애니메이션을 만들려는 여러 노력은 있었지만 결과는 좋지 않았다</a:t>
            </a:r>
            <a:r>
              <a:rPr lang="en-US" altLang="ko-KR"/>
              <a:t>.</a:t>
            </a:r>
            <a:r>
              <a:rPr lang="ko-KR" altLang="en-US"/>
              <a:t> 하지만 </a:t>
            </a:r>
            <a:r>
              <a:rPr lang="en-US" altLang="ko-KR"/>
              <a:t>&lt;</a:t>
            </a:r>
            <a:r>
              <a:rPr lang="ko-KR" altLang="en-US"/>
              <a:t>철완 아톰</a:t>
            </a:r>
            <a:r>
              <a:rPr lang="en-US" altLang="ko-KR"/>
              <a:t>&gt;</a:t>
            </a:r>
            <a:r>
              <a:rPr lang="ko-KR" altLang="en-US"/>
              <a:t>의 흥행을 시작으로 </a:t>
            </a:r>
            <a:r>
              <a:rPr lang="en-US" altLang="ko-KR"/>
              <a:t>1963</a:t>
            </a:r>
            <a:r>
              <a:rPr lang="ko-KR" altLang="en-US"/>
              <a:t>년부터 </a:t>
            </a:r>
            <a:r>
              <a:rPr lang="en-US" altLang="ko-KR"/>
              <a:t>1968</a:t>
            </a:r>
            <a:r>
              <a:rPr lang="ko-KR" altLang="en-US"/>
              <a:t>년 까지 제 </a:t>
            </a:r>
            <a:r>
              <a:rPr lang="en-US" altLang="ko-KR"/>
              <a:t>1</a:t>
            </a:r>
            <a:r>
              <a:rPr lang="ko-KR" altLang="en-US"/>
              <a:t>차 아니메 붐이 일어나 애니메이션 문화가 성장하기 시작하였다</a:t>
            </a:r>
            <a:r>
              <a:rPr lang="en-US" altLang="ko-KR"/>
              <a:t>.</a:t>
            </a:r>
            <a:endParaRPr lang="en-US" altLang="ko-KR"/>
          </a:p>
          <a:p>
            <a:pPr>
              <a:defRPr/>
            </a:pPr>
            <a:endParaRPr lang="en-US" altLang="ko-KR"/>
          </a:p>
          <a:p>
            <a:pPr>
              <a:defRPr/>
            </a:pPr>
            <a:endParaRPr lang="en-US" altLang="ko-KR"/>
          </a:p>
          <a:p>
            <a:pPr>
              <a:defRPr/>
            </a:pPr>
            <a:endParaRPr lang="en-US" altLang="ko-KR"/>
          </a:p>
          <a:p>
            <a:pPr>
              <a:defRPr/>
            </a:pPr>
            <a:endParaRPr lang="en-US" altLang="ko-KR"/>
          </a:p>
          <a:p>
            <a:pPr>
              <a:defRPr/>
            </a:pPr>
            <a:endParaRPr lang="en-US" altLang="ko-KR"/>
          </a:p>
          <a:p>
            <a:pPr>
              <a:defRPr/>
            </a:pPr>
            <a:endParaRPr lang="en-US" altLang="ko-KR"/>
          </a:p>
          <a:p>
            <a:pPr>
              <a:defRPr/>
            </a:pPr>
            <a:endParaRPr lang="en-US" altLang="ko-KR"/>
          </a:p>
          <a:p>
            <a:pPr marL="0" indent="0">
              <a:buNone/>
              <a:defRPr/>
            </a:pPr>
            <a:r>
              <a:rPr lang="ko-KR" altLang="en-US"/>
              <a:t>        </a:t>
            </a:r>
            <a:r>
              <a:rPr lang="ko-KR" altLang="en-US">
                <a:solidFill>
                  <a:srgbClr val="3057b9"/>
                </a:solidFill>
              </a:rPr>
              <a:t>▲애니메이션</a:t>
            </a:r>
            <a:r>
              <a:rPr lang="en-US" altLang="ko-KR">
                <a:solidFill>
                  <a:srgbClr val="3057b9"/>
                </a:solidFill>
              </a:rPr>
              <a:t>&lt;</a:t>
            </a:r>
            <a:r>
              <a:rPr lang="ko-KR" altLang="en-US">
                <a:solidFill>
                  <a:srgbClr val="3057b9"/>
                </a:solidFill>
              </a:rPr>
              <a:t>철완 아톰</a:t>
            </a:r>
            <a:r>
              <a:rPr lang="en-US" altLang="ko-KR">
                <a:solidFill>
                  <a:srgbClr val="3057b9"/>
                </a:solidFill>
              </a:rPr>
              <a:t>&gt;</a:t>
            </a:r>
            <a:r>
              <a:rPr lang="ko-KR" altLang="en-US">
                <a:solidFill>
                  <a:srgbClr val="3057b9"/>
                </a:solidFill>
              </a:rPr>
              <a:t>                      ▲아톰의 제작사</a:t>
            </a:r>
            <a:r>
              <a:rPr lang="en-US" altLang="ko-KR">
                <a:solidFill>
                  <a:srgbClr val="3057b9"/>
                </a:solidFill>
              </a:rPr>
              <a:t>&lt;</a:t>
            </a:r>
            <a:r>
              <a:rPr lang="ko-KR" altLang="en-US">
                <a:solidFill>
                  <a:srgbClr val="3057b9"/>
                </a:solidFill>
              </a:rPr>
              <a:t>무시프로덕션</a:t>
            </a:r>
            <a:r>
              <a:rPr lang="en-US" altLang="ko-KR">
                <a:solidFill>
                  <a:srgbClr val="3057b9"/>
                </a:solidFill>
              </a:rPr>
              <a:t>&gt;</a:t>
            </a:r>
            <a:endParaRPr lang="en-US" altLang="ko-KR">
              <a:solidFill>
                <a:srgbClr val="3057b9"/>
              </a:solidFill>
            </a:endParaRPr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304188" y="2814244"/>
            <a:ext cx="3642772" cy="2557707"/>
          </a:xfrm>
          <a:prstGeom prst="rect">
            <a:avLst/>
          </a:prstGeom>
        </p:spPr>
      </p:pic>
      <p:pic>
        <p:nvPicPr>
          <p:cNvPr id="5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909797" y="2814244"/>
            <a:ext cx="3655343" cy="25577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일본 대중문화의 형성과 성장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제 </a:t>
            </a:r>
            <a:r>
              <a:rPr lang="en-US" altLang="ko-KR"/>
              <a:t>1</a:t>
            </a:r>
            <a:r>
              <a:rPr lang="ko-KR" altLang="en-US"/>
              <a:t>차 아니메 붐이 끝나고</a:t>
            </a:r>
            <a:r>
              <a:rPr lang="en-US" altLang="ko-KR"/>
              <a:t>,</a:t>
            </a:r>
            <a:r>
              <a:rPr lang="ko-KR" altLang="en-US"/>
              <a:t> 토에이나 무시 프로덕션의 많은 인력이 다른 애니메이션 회사로 흘러들어가 일본 애니메이션 연출의 주류를 이루었고</a:t>
            </a:r>
            <a:r>
              <a:rPr lang="en-US" altLang="ko-KR"/>
              <a:t>,</a:t>
            </a:r>
            <a:r>
              <a:rPr lang="ko-KR" altLang="en-US"/>
              <a:t> 이때 많은 명문 회사가 탄생하였으며</a:t>
            </a:r>
            <a:r>
              <a:rPr lang="en-US" altLang="ko-KR"/>
              <a:t>,</a:t>
            </a:r>
            <a:r>
              <a:rPr lang="ko-KR" altLang="en-US"/>
              <a:t> 이윽고   </a:t>
            </a:r>
            <a:r>
              <a:rPr lang="en-US" altLang="ko-KR"/>
              <a:t>2</a:t>
            </a:r>
            <a:r>
              <a:rPr lang="ko-KR" altLang="en-US"/>
              <a:t>차 아니메 붐의 문을 두드리는 계기가 되었다</a:t>
            </a:r>
            <a:r>
              <a:rPr lang="en-US" altLang="ko-KR"/>
              <a:t>.</a:t>
            </a:r>
            <a:endParaRPr lang="en-US" altLang="ko-KR"/>
          </a:p>
          <a:p>
            <a:pPr>
              <a:defRPr/>
            </a:pPr>
            <a:endParaRPr lang="en-US" altLang="ko-KR"/>
          </a:p>
          <a:p>
            <a:pPr>
              <a:defRPr/>
            </a:pPr>
            <a:endParaRPr lang="en-US" altLang="ko-KR"/>
          </a:p>
          <a:p>
            <a:pPr>
              <a:defRPr/>
            </a:pPr>
            <a:endParaRPr lang="en-US" altLang="ko-KR"/>
          </a:p>
          <a:p>
            <a:pPr>
              <a:defRPr/>
            </a:pPr>
            <a:endParaRPr lang="en-US" altLang="ko-KR"/>
          </a:p>
          <a:p>
            <a:pPr>
              <a:defRPr/>
            </a:pPr>
            <a:endParaRPr lang="en-US" altLang="ko-KR"/>
          </a:p>
          <a:p>
            <a:pPr>
              <a:defRPr/>
            </a:pPr>
            <a:endParaRPr lang="en-US" altLang="ko-KR"/>
          </a:p>
          <a:p>
            <a:pPr marL="0" indent="0">
              <a:buNone/>
              <a:defRPr/>
            </a:pPr>
            <a:r>
              <a:rPr lang="ko-KR" altLang="en-US"/>
              <a:t>          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                    </a:t>
            </a:r>
            <a:r>
              <a:rPr lang="ko-KR" altLang="en-US">
                <a:solidFill>
                  <a:srgbClr val="3057b9"/>
                </a:solidFill>
              </a:rPr>
              <a:t>▲일본의 명문 애니메이션회사</a:t>
            </a:r>
            <a:r>
              <a:rPr lang="en-US" altLang="ko-KR">
                <a:solidFill>
                  <a:srgbClr val="3057b9"/>
                </a:solidFill>
              </a:rPr>
              <a:t>&lt;</a:t>
            </a:r>
            <a:r>
              <a:rPr lang="ko-KR" altLang="en-US">
                <a:solidFill>
                  <a:srgbClr val="3057b9"/>
                </a:solidFill>
              </a:rPr>
              <a:t>매드하우스</a:t>
            </a:r>
            <a:r>
              <a:rPr lang="en-US" altLang="ko-KR">
                <a:solidFill>
                  <a:srgbClr val="3057b9"/>
                </a:solidFill>
              </a:rPr>
              <a:t>&gt;</a:t>
            </a:r>
            <a:r>
              <a:rPr lang="ko-KR" altLang="en-US">
                <a:solidFill>
                  <a:srgbClr val="3057b9"/>
                </a:solidFill>
              </a:rPr>
              <a:t>의 로고</a:t>
            </a:r>
            <a:endParaRPr lang="ko-KR" altLang="en-US">
              <a:solidFill>
                <a:srgbClr val="3057b9"/>
              </a:solidFill>
            </a:endParaRPr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327242" y="2962680"/>
            <a:ext cx="7262567" cy="18156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일본 대중문화의 형성과 성장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제 </a:t>
            </a:r>
            <a:r>
              <a:rPr lang="en-US" altLang="ko-KR"/>
              <a:t>1</a:t>
            </a:r>
            <a:r>
              <a:rPr lang="ko-KR" altLang="en-US"/>
              <a:t>차 아니메 붐의 기세를 꺾어놓았던 특촬시리즈는 제작비가 많이 드기 때문에 오일쇼크가 일어나자</a:t>
            </a:r>
            <a:r>
              <a:rPr lang="en-US" altLang="ko-KR"/>
              <a:t>,</a:t>
            </a:r>
            <a:r>
              <a:rPr lang="ko-KR" altLang="en-US"/>
              <a:t> 주춤하게 된다</a:t>
            </a:r>
            <a:r>
              <a:rPr lang="en-US" altLang="ko-KR"/>
              <a:t>.</a:t>
            </a:r>
            <a:r>
              <a:rPr lang="ko-KR" altLang="en-US"/>
              <a:t> 자연스럽게 상대적으로 저렴한 애니메이션이 특촬물의 대체를 하게되며 제 </a:t>
            </a:r>
            <a:r>
              <a:rPr lang="en-US" altLang="ko-KR"/>
              <a:t>2</a:t>
            </a:r>
            <a:r>
              <a:rPr lang="ko-KR" altLang="en-US"/>
              <a:t>차 아니매 붐이 재래하게 된다</a:t>
            </a:r>
            <a:r>
              <a:rPr lang="en-US" altLang="ko-KR"/>
              <a:t>.</a:t>
            </a:r>
            <a:r>
              <a:rPr lang="ko-KR" altLang="en-US"/>
              <a:t>  </a:t>
            </a:r>
            <a:endParaRPr lang="ko-KR" altLang="en-US"/>
          </a:p>
          <a:p>
            <a:pPr>
              <a:defRPr/>
            </a:pPr>
            <a:endParaRPr lang="ko-KR" altLang="en-US"/>
          </a:p>
          <a:p>
            <a:pPr>
              <a:defRPr/>
            </a:pPr>
            <a:endParaRPr lang="ko-KR" altLang="en-US"/>
          </a:p>
          <a:p>
            <a:pPr>
              <a:defRPr/>
            </a:pPr>
            <a:endParaRPr lang="ko-KR" altLang="en-US"/>
          </a:p>
          <a:p>
            <a:pPr>
              <a:defRPr/>
            </a:pPr>
            <a:endParaRPr lang="ko-KR" altLang="en-US"/>
          </a:p>
          <a:p>
            <a:pPr>
              <a:defRPr/>
            </a:pPr>
            <a:endParaRPr lang="ko-KR" altLang="en-US"/>
          </a:p>
          <a:p>
            <a:pPr>
              <a:defRPr/>
            </a:pPr>
            <a:endParaRPr lang="ko-KR" altLang="en-US"/>
          </a:p>
          <a:p>
            <a:pPr>
              <a:defRPr/>
            </a:pP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                   </a:t>
            </a:r>
            <a:r>
              <a:rPr lang="ko-KR" altLang="en-US">
                <a:solidFill>
                  <a:srgbClr val="3057b9"/>
                </a:solidFill>
              </a:rPr>
              <a:t>▲우주전함 야마토는 제 </a:t>
            </a:r>
            <a:r>
              <a:rPr lang="en-US" altLang="ko-KR">
                <a:solidFill>
                  <a:srgbClr val="3057b9"/>
                </a:solidFill>
              </a:rPr>
              <a:t>2</a:t>
            </a:r>
            <a:r>
              <a:rPr lang="ko-KR" altLang="en-US">
                <a:solidFill>
                  <a:srgbClr val="3057b9"/>
                </a:solidFill>
              </a:rPr>
              <a:t>차 아니매 붐의 대표 애니메이션인데</a:t>
            </a:r>
            <a:r>
              <a:rPr lang="en-US" altLang="ko-KR">
                <a:solidFill>
                  <a:srgbClr val="3057b9"/>
                </a:solidFill>
              </a:rPr>
              <a:t>,</a:t>
            </a:r>
            <a:r>
              <a:rPr lang="ko-KR" altLang="en-US">
                <a:solidFill>
                  <a:srgbClr val="3057b9"/>
                </a:solidFill>
              </a:rPr>
              <a:t> </a:t>
            </a:r>
            <a:endParaRPr lang="ko-KR" altLang="en-US">
              <a:solidFill>
                <a:srgbClr val="3057b9"/>
              </a:solidFill>
            </a:endParaRPr>
          </a:p>
          <a:p>
            <a:pPr marL="0" indent="0">
              <a:buNone/>
              <a:defRPr/>
            </a:pPr>
            <a:r>
              <a:rPr lang="ko-KR" altLang="en-US">
                <a:solidFill>
                  <a:srgbClr val="3057b9"/>
                </a:solidFill>
              </a:rPr>
              <a:t>                    이후 제 </a:t>
            </a:r>
            <a:r>
              <a:rPr lang="en-US" altLang="ko-KR">
                <a:solidFill>
                  <a:srgbClr val="3057b9"/>
                </a:solidFill>
              </a:rPr>
              <a:t>1</a:t>
            </a:r>
            <a:r>
              <a:rPr lang="ko-KR" altLang="en-US">
                <a:solidFill>
                  <a:srgbClr val="3057b9"/>
                </a:solidFill>
              </a:rPr>
              <a:t>세대 오타쿠들을 만들어내는데 크게 기여하였다</a:t>
            </a:r>
            <a:r>
              <a:rPr lang="en-US" altLang="ko-KR">
                <a:solidFill>
                  <a:srgbClr val="3057b9"/>
                </a:solidFill>
              </a:rPr>
              <a:t>.</a:t>
            </a:r>
            <a:endParaRPr lang="en-US" altLang="ko-KR">
              <a:solidFill>
                <a:srgbClr val="3057b9"/>
              </a:solidFill>
            </a:endParaRPr>
          </a:p>
          <a:p>
            <a:pPr>
              <a:defRPr/>
            </a:pPr>
            <a:endParaRPr lang="ko-KR" altLang="en-US">
              <a:solidFill>
                <a:srgbClr val="3057b9"/>
              </a:solidFill>
            </a:endParaRPr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826987" y="2686737"/>
            <a:ext cx="4105275" cy="2800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조각">
  <a:themeElements>
    <a:clrScheme name="조각">
      <a:dk1>
        <a:srgbClr val="101f24"/>
      </a:dk1>
      <a:lt1>
        <a:srgbClr val="ffffff"/>
      </a:lt1>
      <a:dk2>
        <a:srgbClr val="3366cc"/>
      </a:dk2>
      <a:lt2>
        <a:srgbClr val="0099cc"/>
      </a:lt2>
      <a:accent1>
        <a:srgbClr val="399aad"/>
      </a:accent1>
      <a:accent2>
        <a:srgbClr val="2b7381"/>
      </a:accent2>
      <a:accent3>
        <a:srgbClr val="003366"/>
      </a:accent3>
      <a:accent4>
        <a:srgbClr val="003399"/>
      </a:accent4>
      <a:accent5>
        <a:srgbClr val="009999"/>
      </a:accent5>
      <a:accent6>
        <a:srgbClr val="83bb71"/>
      </a:accent6>
      <a:hlink>
        <a:srgbClr val="00ffff"/>
      </a:hlink>
      <a:folHlink>
        <a:srgbClr val="333333"/>
      </a:folHlink>
    </a:clrScheme>
    <a:fontScheme name="조각">
      <a:majorFont>
        <a:latin typeface="Verdana"/>
        <a:ea typeface=""/>
        <a:cs typeface=""/>
        <a:font script="Jpan" typeface="MS PGothic"/>
        <a:font script="Hang" typeface="한컴 윤체 L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MS PGothic"/>
        <a:font script="Hang" typeface="함초롬돋움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조각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reflection blurRad="12700" stA="26000" endPos="28000" dist="38100" dir="5400000" sy="-100000" rotWithShape="0"/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accent1">
              <a:shade val="95000"/>
              <a:satMod val="10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679</ep:Words>
  <ep:PresentationFormat/>
  <ep:Paragraphs>101</ep:Paragraphs>
  <ep:Slides>10</ep:Slides>
  <ep:Notes>2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ep:HeadingPairs>
  <ep:TitlesOfParts>
    <vt:vector size="11" baseType="lpstr">
      <vt:lpstr>조각</vt:lpstr>
      <vt:lpstr>일본의 근대국가의 성립과 대중문화의 형성</vt:lpstr>
      <vt:lpstr>목차</vt:lpstr>
      <vt:lpstr>근대국가 이전의 일본</vt:lpstr>
      <vt:lpstr>열강의 침략적 접근과 미일화친조약</vt:lpstr>
      <vt:lpstr>일본 근대국가의 성립</vt:lpstr>
      <vt:lpstr>근대적 헌법제정과 천황의 신격화</vt:lpstr>
      <vt:lpstr>일본의 제국주의적 성장</vt:lpstr>
      <vt:lpstr>2차세계대전과 일본의 패망</vt:lpstr>
      <vt:lpstr>일본 대중문화의 종류</vt:lpstr>
      <vt:lpstr>일본 대중문화의 종류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Administrator</cp:lastModifiedBy>
  <dcterms:modified xsi:type="dcterms:W3CDTF">2020-05-04T03:42:06.321</dcterms:modified>
  <cp:revision>74</cp:revision>
  <dc:title>일본의 근대국가의 성립과 대중문화의 형성</dc:title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