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3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77" r:id="rId15"/>
    <p:sldId id="268" r:id="rId16"/>
    <p:sldId id="269" r:id="rId17"/>
    <p:sldId id="270" r:id="rId18"/>
    <p:sldId id="271" r:id="rId19"/>
    <p:sldId id="274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366"/>
    <a:srgbClr val="000000"/>
    <a:srgbClr val="FCFCFC"/>
    <a:srgbClr val="CFCFCF"/>
    <a:srgbClr val="35404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8B06A-3E2C-9E29-DACB-F8E330A4B74A}" v="1154" dt="2020-05-03T09:22:57.918"/>
    <p1510:client id="{1647ADF8-BE89-17C7-B048-4AED685B87D8}" v="492" dt="2020-05-01T12:04:29.304"/>
    <p1510:client id="{27B8BE0A-7014-8544-F395-73D238435A0B}" v="230" dt="2020-05-03T06:50:44.644"/>
    <p1510:client id="{33F54F47-2BFF-DDC0-237D-079A9ED92690}" v="29" dt="2020-05-01T10:02:50.455"/>
    <p1510:client id="{6108A0AC-E48F-7274-8999-5F290B6A830D}" v="17" dt="2020-05-02T08:29:22.615"/>
    <p1510:client id="{6C7BB66D-5DA4-AB5C-B688-90C3A1D5D3CA}" v="482" dt="2020-05-03T10:20:19.938"/>
    <p1510:client id="{7A706C33-208D-EEEF-3903-B26D511CA748}" v="419" dt="2020-05-03T15:35:23.792"/>
    <p1510:client id="{B9612201-6D35-6419-E4E3-ACF8F16F1ABC}" v="856" dt="2020-05-02T11:42:18.277"/>
    <p1510:client id="{BBABB9EC-C264-3448-D8D4-D178B3F53F14}" v="492" dt="2020-05-01T13:21:30.100"/>
    <p1510:client id="{E5EE4D79-9044-AEDA-0A94-134FAE68CAB3}" v="103" dt="2020-04-30T05:59:01.158"/>
    <p1510:client id="{F1D6BE9E-838E-11BF-B9D0-D9A5F9F55D02}" v="480" dt="2020-05-03T14:51:43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5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9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4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9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4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1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8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3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8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1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qHIcfbzqaQ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 descr="물, 실외, 자연, 보트이(가) 표시된 사진&#10;&#10;매우 높은 신뢰도로 생성된 설명">
            <a:extLst>
              <a:ext uri="{FF2B5EF4-FFF2-40B4-BE49-F238E27FC236}">
                <a16:creationId xmlns:a16="http://schemas.microsoft.com/office/drawing/2014/main" id="{F750D099-140A-4D9A-A4BE-0AB6A04CA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583" b="78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1" name="다이아몬드 20">
            <a:extLst>
              <a:ext uri="{FF2B5EF4-FFF2-40B4-BE49-F238E27FC236}">
                <a16:creationId xmlns:a16="http://schemas.microsoft.com/office/drawing/2014/main" id="{AEED8621-C851-469D-A4AF-FE0733AE47D9}"/>
              </a:ext>
            </a:extLst>
          </p:cNvPr>
          <p:cNvSpPr/>
          <p:nvPr/>
        </p:nvSpPr>
        <p:spPr>
          <a:xfrm>
            <a:off x="3122763" y="455762"/>
            <a:ext cx="5980979" cy="5980979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9F360C7A-9E70-419C-A9CB-3D37CBC01AB1}"/>
              </a:ext>
            </a:extLst>
          </p:cNvPr>
          <p:cNvSpPr/>
          <p:nvPr/>
        </p:nvSpPr>
        <p:spPr>
          <a:xfrm>
            <a:off x="2402998" y="-278382"/>
            <a:ext cx="7389959" cy="7433094"/>
          </a:xfrm>
          <a:prstGeom prst="diamond">
            <a:avLst/>
          </a:prstGeom>
          <a:noFill/>
          <a:ln w="57150">
            <a:solidFill>
              <a:srgbClr val="FCFCFC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43432ED7-023E-438C-B19C-136FE18A5519}"/>
              </a:ext>
            </a:extLst>
          </p:cNvPr>
          <p:cNvSpPr>
            <a:spLocks noGrp="1"/>
          </p:cNvSpPr>
          <p:nvPr/>
        </p:nvSpPr>
        <p:spPr>
          <a:xfrm>
            <a:off x="3977795" y="2279997"/>
            <a:ext cx="4248318" cy="19529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sz="4000">
                <a:solidFill>
                  <a:srgbClr val="080808"/>
                </a:solidFill>
                <a:ea typeface="+mj-lt"/>
                <a:cs typeface="+mj-lt"/>
              </a:rPr>
              <a:t>독도를 우리 영토로써 수호할 방안</a:t>
            </a:r>
            <a:endParaRPr lang="ko-KR" sz="4000">
              <a:solidFill>
                <a:srgbClr val="080808"/>
              </a:solidFill>
              <a:ea typeface="맑은 고딕"/>
              <a:cs typeface="Calibri Light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EAFF789D-281A-477D-84D8-31311798CAE1}"/>
              </a:ext>
            </a:extLst>
          </p:cNvPr>
          <p:cNvSpPr>
            <a:spLocks noGrp="1"/>
          </p:cNvSpPr>
          <p:nvPr/>
        </p:nvSpPr>
        <p:spPr>
          <a:xfrm>
            <a:off x="4881594" y="4299107"/>
            <a:ext cx="2442690" cy="9157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>
                <a:solidFill>
                  <a:srgbClr val="080808"/>
                </a:solidFill>
                <a:ea typeface="맑은 고딕"/>
              </a:rPr>
              <a:t>21920854 산림자원학과 이지은</a:t>
            </a:r>
            <a:endParaRPr lang="ko-KR" altLang="en-US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10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65859C-05DF-4D8C-97CA-2FDD405C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219"/>
            <a:ext cx="10515600" cy="1325563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F2F2F2"/>
                </a:solidFill>
                <a:ea typeface="맑은 고딕"/>
                <a:cs typeface="Calibri Light"/>
              </a:rPr>
              <a:t>국가가 독도를 수호하는 방법</a:t>
            </a:r>
            <a:endParaRPr lang="ko-KR" altLang="en-US" b="1" dirty="0">
              <a:solidFill>
                <a:srgbClr val="F2F2F2"/>
              </a:solidFill>
            </a:endParaRPr>
          </a:p>
        </p:txBody>
      </p:sp>
      <p:sp>
        <p:nvSpPr>
          <p:cNvPr id="4" name="다이아몬드 3">
            <a:extLst>
              <a:ext uri="{FF2B5EF4-FFF2-40B4-BE49-F238E27FC236}">
                <a16:creationId xmlns:a16="http://schemas.microsoft.com/office/drawing/2014/main" id="{68719902-93CA-49CC-996B-649D9D140026}"/>
              </a:ext>
            </a:extLst>
          </p:cNvPr>
          <p:cNvSpPr/>
          <p:nvPr/>
        </p:nvSpPr>
        <p:spPr>
          <a:xfrm>
            <a:off x="4977442" y="1519686"/>
            <a:ext cx="2242866" cy="208471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다이아몬드 5">
            <a:extLst>
              <a:ext uri="{FF2B5EF4-FFF2-40B4-BE49-F238E27FC236}">
                <a16:creationId xmlns:a16="http://schemas.microsoft.com/office/drawing/2014/main" id="{4780E862-126B-401F-96D3-7168012F198B}"/>
              </a:ext>
            </a:extLst>
          </p:cNvPr>
          <p:cNvSpPr/>
          <p:nvPr/>
        </p:nvSpPr>
        <p:spPr>
          <a:xfrm>
            <a:off x="4717753" y="1274373"/>
            <a:ext cx="2774827" cy="2587925"/>
          </a:xfrm>
          <a:prstGeom prst="diamond">
            <a:avLst/>
          </a:prstGeom>
          <a:noFill/>
          <a:ln w="57150">
            <a:solidFill>
              <a:srgbClr val="FCFCFC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래픽 80" descr="협곡 장면">
            <a:extLst>
              <a:ext uri="{FF2B5EF4-FFF2-40B4-BE49-F238E27FC236}">
                <a16:creationId xmlns:a16="http://schemas.microsoft.com/office/drawing/2014/main" id="{5D2B3C18-CC86-43C2-8473-2E70B0A90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7260" y="2007618"/>
            <a:ext cx="1115683" cy="11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4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8" descr="실외, 사람, 남자, 담장이(가) 표시된 사진&#10;&#10;매우 높은 신뢰도로 생성된 설명">
            <a:extLst>
              <a:ext uri="{FF2B5EF4-FFF2-40B4-BE49-F238E27FC236}">
                <a16:creationId xmlns:a16="http://schemas.microsoft.com/office/drawing/2014/main" id="{951BAAAF-87F2-48EA-A775-DDB677F45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60" r="1" b="1"/>
          <a:stretch/>
        </p:blipFill>
        <p:spPr>
          <a:xfrm flipH="1">
            <a:off x="-4243" y="10"/>
            <a:ext cx="12196243" cy="6857990"/>
          </a:xfrm>
          <a:prstGeom prst="rect">
            <a:avLst/>
          </a:prstGeom>
        </p:spPr>
      </p:pic>
      <p:sp>
        <p:nvSpPr>
          <p:cNvPr id="3" name="다이아몬드 2">
            <a:extLst>
              <a:ext uri="{FF2B5EF4-FFF2-40B4-BE49-F238E27FC236}">
                <a16:creationId xmlns:a16="http://schemas.microsoft.com/office/drawing/2014/main" id="{07949297-6390-4C25-9B8C-D980B4391832}"/>
              </a:ext>
            </a:extLst>
          </p:cNvPr>
          <p:cNvSpPr/>
          <p:nvPr/>
        </p:nvSpPr>
        <p:spPr>
          <a:xfrm>
            <a:off x="261669" y="441385"/>
            <a:ext cx="5980979" cy="598097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다이아몬드 3">
            <a:extLst>
              <a:ext uri="{FF2B5EF4-FFF2-40B4-BE49-F238E27FC236}">
                <a16:creationId xmlns:a16="http://schemas.microsoft.com/office/drawing/2014/main" id="{2A19D16F-141F-439D-B868-23DB23D1B3AF}"/>
              </a:ext>
            </a:extLst>
          </p:cNvPr>
          <p:cNvSpPr/>
          <p:nvPr/>
        </p:nvSpPr>
        <p:spPr>
          <a:xfrm>
            <a:off x="-458096" y="-292759"/>
            <a:ext cx="7389959" cy="7433094"/>
          </a:xfrm>
          <a:prstGeom prst="diamond">
            <a:avLst/>
          </a:prstGeom>
          <a:noFill/>
          <a:ln w="57150">
            <a:solidFill>
              <a:srgbClr val="FCFCFC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D5D3C6A-38AE-4425-9A76-4DAB89C9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1. </a:t>
            </a:r>
            <a:r>
              <a: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독도경비대가 독도를 수호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0B6BF-FB45-481D-8CC9-131606DDBE0B}"/>
              </a:ext>
            </a:extLst>
          </p:cNvPr>
          <p:cNvSpPr txBox="1"/>
          <p:nvPr/>
        </p:nvSpPr>
        <p:spPr>
          <a:xfrm>
            <a:off x="7988060" y="6420928"/>
            <a:ext cx="39508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>
                <a:ea typeface="맑은 고딕"/>
                <a:cs typeface="Calibri"/>
              </a:rPr>
              <a:t>사진 출처 : 독도경비대 공식 페이스북</a:t>
            </a:r>
          </a:p>
        </p:txBody>
      </p:sp>
    </p:spTree>
    <p:extLst>
      <p:ext uri="{BB962C8B-B14F-4D97-AF65-F5344CB8AC3E}">
        <p14:creationId xmlns:p14="http://schemas.microsoft.com/office/powerpoint/2010/main" val="178368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다이아몬드 11">
            <a:extLst>
              <a:ext uri="{FF2B5EF4-FFF2-40B4-BE49-F238E27FC236}">
                <a16:creationId xmlns:a16="http://schemas.microsoft.com/office/drawing/2014/main" id="{49DE399E-2486-4792-9D79-B2B322A0544D}"/>
              </a:ext>
            </a:extLst>
          </p:cNvPr>
          <p:cNvSpPr/>
          <p:nvPr/>
        </p:nvSpPr>
        <p:spPr>
          <a:xfrm>
            <a:off x="7292197" y="-665671"/>
            <a:ext cx="5348375" cy="4888299"/>
          </a:xfrm>
          <a:prstGeom prst="diamond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다이아몬드 13">
            <a:extLst>
              <a:ext uri="{FF2B5EF4-FFF2-40B4-BE49-F238E27FC236}">
                <a16:creationId xmlns:a16="http://schemas.microsoft.com/office/drawing/2014/main" id="{1FFFA582-4C97-4240-BCD3-8CAF6EF51E5A}"/>
              </a:ext>
            </a:extLst>
          </p:cNvPr>
          <p:cNvSpPr/>
          <p:nvPr/>
        </p:nvSpPr>
        <p:spPr>
          <a:xfrm>
            <a:off x="9333782" y="3244970"/>
            <a:ext cx="5348375" cy="4888299"/>
          </a:xfrm>
          <a:prstGeom prst="diamond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4">
            <a:hlinkClick r:id="" action="ppaction://media"/>
            <a:extLst>
              <a:ext uri="{FF2B5EF4-FFF2-40B4-BE49-F238E27FC236}">
                <a16:creationId xmlns:a16="http://schemas.microsoft.com/office/drawing/2014/main" id="{C78AB134-D28C-4D2E-BEC4-58D4EBDA5C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2265" y="273966"/>
            <a:ext cx="7447471" cy="6304469"/>
          </a:xfrm>
        </p:spPr>
      </p:pic>
    </p:spTree>
    <p:extLst>
      <p:ext uri="{BB962C8B-B14F-4D97-AF65-F5344CB8AC3E}">
        <p14:creationId xmlns:p14="http://schemas.microsoft.com/office/powerpoint/2010/main" val="265333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9" descr="실외, 산, 언덕, 건물이(가) 표시된 사진&#10;&#10;매우 높은 신뢰도로 생성된 설명">
            <a:extLst>
              <a:ext uri="{FF2B5EF4-FFF2-40B4-BE49-F238E27FC236}">
                <a16:creationId xmlns:a16="http://schemas.microsoft.com/office/drawing/2014/main" id="{000E3669-4CB5-4C14-B6FC-003EE08D1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3" name="그림 3" descr="실외, 바위, 산, 물이(가) 표시된 사진&#10;&#10;매우 높은 신뢰도로 생성된 설명">
            <a:extLst>
              <a:ext uri="{FF2B5EF4-FFF2-40B4-BE49-F238E27FC236}">
                <a16:creationId xmlns:a16="http://schemas.microsoft.com/office/drawing/2014/main" id="{DCD09491-AEC8-407A-808C-59A862C762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7" b="1557"/>
          <a:stretch/>
        </p:blipFill>
        <p:spPr>
          <a:xfrm>
            <a:off x="6096000" y="14387"/>
            <a:ext cx="6096000" cy="3428990"/>
          </a:xfrm>
          <a:prstGeom prst="rect">
            <a:avLst/>
          </a:prstGeom>
        </p:spPr>
      </p:pic>
      <p:pic>
        <p:nvPicPr>
          <p:cNvPr id="5" name="그림 5" descr="물, 실외, 보트, 바위이(가) 표시된 사진&#10;&#10;매우 높은 신뢰도로 생성된 설명">
            <a:extLst>
              <a:ext uri="{FF2B5EF4-FFF2-40B4-BE49-F238E27FC236}">
                <a16:creationId xmlns:a16="http://schemas.microsoft.com/office/drawing/2014/main" id="{CB713FED-4BA8-454C-A62A-FE35FC80C7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74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1" name="그림 11" descr="물, 실외, 배, 보트이(가) 표시된 사진&#10;&#10;매우 높은 신뢰도로 생성된 설명">
            <a:extLst>
              <a:ext uri="{FF2B5EF4-FFF2-40B4-BE49-F238E27FC236}">
                <a16:creationId xmlns:a16="http://schemas.microsoft.com/office/drawing/2014/main" id="{FE2DE197-7D6D-40A7-9AA0-1A3F52CB30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74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4" name="다이아몬드 3">
            <a:extLst>
              <a:ext uri="{FF2B5EF4-FFF2-40B4-BE49-F238E27FC236}">
                <a16:creationId xmlns:a16="http://schemas.microsoft.com/office/drawing/2014/main" id="{BFE2E0A9-710E-4F58-86A7-9795E9A345E6}"/>
              </a:ext>
            </a:extLst>
          </p:cNvPr>
          <p:cNvSpPr/>
          <p:nvPr/>
        </p:nvSpPr>
        <p:spPr>
          <a:xfrm>
            <a:off x="3122763" y="455762"/>
            <a:ext cx="5980979" cy="598097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다이아몬드 5">
            <a:extLst>
              <a:ext uri="{FF2B5EF4-FFF2-40B4-BE49-F238E27FC236}">
                <a16:creationId xmlns:a16="http://schemas.microsoft.com/office/drawing/2014/main" id="{B7996771-C0D2-4D4E-88B6-057B2F61855E}"/>
              </a:ext>
            </a:extLst>
          </p:cNvPr>
          <p:cNvSpPr/>
          <p:nvPr/>
        </p:nvSpPr>
        <p:spPr>
          <a:xfrm>
            <a:off x="2402998" y="-278382"/>
            <a:ext cx="7389959" cy="7433094"/>
          </a:xfrm>
          <a:prstGeom prst="diamond">
            <a:avLst/>
          </a:prstGeom>
          <a:noFill/>
          <a:ln w="57150">
            <a:solidFill>
              <a:srgbClr val="FCFCFC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758C878-EC3D-43D3-B949-30F2CD78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ko-KR"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/>
                <a:cs typeface="+mj-cs"/>
              </a:rPr>
              <a:t>2. </a:t>
            </a:r>
            <a:r>
              <a:rPr lang="ko-KR" altLang="en-US"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/>
                <a:cs typeface="+mj-cs"/>
              </a:rPr>
              <a:t>여러가지 시설물 설치</a:t>
            </a:r>
            <a:r>
              <a:rPr lang="en-US" altLang="ko-KR"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/>
                <a:cs typeface="+mj-cs"/>
              </a:rPr>
              <a:t>·</a:t>
            </a:r>
            <a:r>
              <a:rPr lang="ko-KR" altLang="en-US"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/>
                <a:cs typeface="+mj-cs"/>
              </a:rPr>
              <a:t>운영</a:t>
            </a:r>
            <a:endParaRPr lang="en-US" altLang="ko-KR" sz="48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맑은 고딕"/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88FCE8-9FD8-4D68-A7FA-08AAAF457572}"/>
              </a:ext>
            </a:extLst>
          </p:cNvPr>
          <p:cNvSpPr txBox="1"/>
          <p:nvPr/>
        </p:nvSpPr>
        <p:spPr>
          <a:xfrm>
            <a:off x="8419381" y="6363419"/>
            <a:ext cx="36202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ea typeface="맑은 고딕"/>
                <a:cs typeface="Calibri"/>
              </a:rPr>
              <a:t>사진 출처 : 외교부 독도 홈페이지</a:t>
            </a:r>
          </a:p>
        </p:txBody>
      </p:sp>
    </p:spTree>
    <p:extLst>
      <p:ext uri="{BB962C8B-B14F-4D97-AF65-F5344CB8AC3E}">
        <p14:creationId xmlns:p14="http://schemas.microsoft.com/office/powerpoint/2010/main" val="309476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11" descr="물, 실외, 배, 보트이(가) 표시된 사진&#10;&#10;매우 높은 신뢰도로 생성된 설명">
            <a:extLst>
              <a:ext uri="{FF2B5EF4-FFF2-40B4-BE49-F238E27FC236}">
                <a16:creationId xmlns:a16="http://schemas.microsoft.com/office/drawing/2014/main" id="{F717CBE3-7495-44A8-ABBF-91895910C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9" r="-1" b="-1"/>
          <a:stretch/>
        </p:blipFill>
        <p:spPr>
          <a:xfrm>
            <a:off x="321734" y="321732"/>
            <a:ext cx="5730068" cy="3067161"/>
          </a:xfrm>
          <a:prstGeom prst="rect">
            <a:avLst/>
          </a:prstGeom>
        </p:spPr>
      </p:pic>
      <p:pic>
        <p:nvPicPr>
          <p:cNvPr id="4" name="그림 4" descr="실외, 산, 언덕, 건물이(가) 표시된 사진&#10;&#10;매우 높은 신뢰도로 생성된 설명">
            <a:extLst>
              <a:ext uri="{FF2B5EF4-FFF2-40B4-BE49-F238E27FC236}">
                <a16:creationId xmlns:a16="http://schemas.microsoft.com/office/drawing/2014/main" id="{205C8B33-68F1-48F3-A557-42C73E285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3" r="25553" b="3"/>
          <a:stretch/>
        </p:blipFill>
        <p:spPr>
          <a:xfrm>
            <a:off x="321735" y="3469102"/>
            <a:ext cx="2823886" cy="3069719"/>
          </a:xfrm>
          <a:prstGeom prst="rect">
            <a:avLst/>
          </a:prstGeom>
        </p:spPr>
      </p:pic>
      <p:pic>
        <p:nvPicPr>
          <p:cNvPr id="2" name="그림 2" descr="건물, 실외, 표지판, 앉아있는이(가) 표시된 사진&#10;&#10;매우 높은 신뢰도로 생성된 설명">
            <a:extLst>
              <a:ext uri="{FF2B5EF4-FFF2-40B4-BE49-F238E27FC236}">
                <a16:creationId xmlns:a16="http://schemas.microsoft.com/office/drawing/2014/main" id="{5067C18E-156C-4085-87DF-F5673BB032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4" r="-2" b="-2"/>
          <a:stretch/>
        </p:blipFill>
        <p:spPr>
          <a:xfrm>
            <a:off x="3227917" y="3459480"/>
            <a:ext cx="2823886" cy="3076783"/>
          </a:xfrm>
          <a:prstGeom prst="rect">
            <a:avLst/>
          </a:prstGeom>
        </p:spPr>
      </p:pic>
      <p:pic>
        <p:nvPicPr>
          <p:cNvPr id="7" name="그림 5" descr="물, 실외, 보트, 바위이(가) 표시된 사진&#10;&#10;매우 높은 신뢰도로 생성된 설명">
            <a:extLst>
              <a:ext uri="{FF2B5EF4-FFF2-40B4-BE49-F238E27FC236}">
                <a16:creationId xmlns:a16="http://schemas.microsoft.com/office/drawing/2014/main" id="{D2F5EACC-5CEA-4321-AFC3-81BC555A5B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63" r="23464" b="1"/>
          <a:stretch/>
        </p:blipFill>
        <p:spPr>
          <a:xfrm>
            <a:off x="6134100" y="321732"/>
            <a:ext cx="5736165" cy="6214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9B681A-BFC7-4BF1-9ECF-6BA249AB985D}"/>
              </a:ext>
            </a:extLst>
          </p:cNvPr>
          <p:cNvSpPr txBox="1"/>
          <p:nvPr/>
        </p:nvSpPr>
        <p:spPr>
          <a:xfrm>
            <a:off x="626853" y="58372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400" dirty="0">
                <a:solidFill>
                  <a:schemeClr val="bg2"/>
                </a:solidFill>
                <a:ea typeface="맑은 고딕"/>
              </a:rPr>
              <a:t>경비대</a:t>
            </a:r>
            <a:endParaRPr lang="ko-KR" altLang="en-US" sz="2400">
              <a:solidFill>
                <a:schemeClr val="bg2"/>
              </a:solidFill>
              <a:ea typeface="맑은 고딕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6A786-C5BA-415E-92EA-EECBC79B24D6}"/>
              </a:ext>
            </a:extLst>
          </p:cNvPr>
          <p:cNvSpPr txBox="1"/>
          <p:nvPr/>
        </p:nvSpPr>
        <p:spPr>
          <a:xfrm>
            <a:off x="626853" y="360296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400" dirty="0">
                <a:solidFill>
                  <a:schemeClr val="bg2"/>
                </a:solidFill>
                <a:ea typeface="맑은 고딕"/>
              </a:rPr>
              <a:t>독도등대</a:t>
            </a:r>
            <a:endParaRPr lang="ko-KR" altLang="en-US" sz="2400" dirty="0">
              <a:solidFill>
                <a:schemeClr val="bg2"/>
              </a:solidFill>
              <a:ea typeface="맑은 고딕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02335F-1200-4C7E-8E67-E15B9E8C33FE}"/>
              </a:ext>
            </a:extLst>
          </p:cNvPr>
          <p:cNvSpPr txBox="1"/>
          <p:nvPr/>
        </p:nvSpPr>
        <p:spPr>
          <a:xfrm>
            <a:off x="6478438" y="58372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2400" dirty="0">
                <a:solidFill>
                  <a:schemeClr val="bg2"/>
                </a:solidFill>
                <a:ea typeface="맑은 고딕"/>
                <a:cs typeface="Calibri"/>
              </a:rPr>
              <a:t>선착장</a:t>
            </a:r>
          </a:p>
        </p:txBody>
      </p:sp>
    </p:spTree>
    <p:extLst>
      <p:ext uri="{BB962C8B-B14F-4D97-AF65-F5344CB8AC3E}">
        <p14:creationId xmlns:p14="http://schemas.microsoft.com/office/powerpoint/2010/main" val="178288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다이아몬드 41">
            <a:extLst>
              <a:ext uri="{FF2B5EF4-FFF2-40B4-BE49-F238E27FC236}">
                <a16:creationId xmlns:a16="http://schemas.microsoft.com/office/drawing/2014/main" id="{F6B84E94-5ED9-4E59-B2C2-0E43D73EE2B3}"/>
              </a:ext>
            </a:extLst>
          </p:cNvPr>
          <p:cNvSpPr/>
          <p:nvPr/>
        </p:nvSpPr>
        <p:spPr>
          <a:xfrm>
            <a:off x="261669" y="441385"/>
            <a:ext cx="5980979" cy="598097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36D4628-FBFC-43E5-8729-DC173D49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3. </a:t>
            </a:r>
            <a:r>
              <a: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독도와 관련된 각종 법령 시행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ea typeface="맑은 고딕"/>
            </a:endParaRPr>
          </a:p>
        </p:txBody>
      </p:sp>
      <p:sp>
        <p:nvSpPr>
          <p:cNvPr id="41" name="다이아몬드 40">
            <a:extLst>
              <a:ext uri="{FF2B5EF4-FFF2-40B4-BE49-F238E27FC236}">
                <a16:creationId xmlns:a16="http://schemas.microsoft.com/office/drawing/2014/main" id="{45B78F16-C907-41EF-9970-72F39455FE90}"/>
              </a:ext>
            </a:extLst>
          </p:cNvPr>
          <p:cNvSpPr/>
          <p:nvPr/>
        </p:nvSpPr>
        <p:spPr>
          <a:xfrm>
            <a:off x="-458096" y="-292759"/>
            <a:ext cx="7389959" cy="7433094"/>
          </a:xfrm>
          <a:prstGeom prst="diamond">
            <a:avLst/>
          </a:prstGeom>
          <a:noFill/>
          <a:ln w="57150">
            <a:solidFill>
              <a:srgbClr val="FCFCFC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85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>
            <a:extLst>
              <a:ext uri="{FF2B5EF4-FFF2-40B4-BE49-F238E27FC236}">
                <a16:creationId xmlns:a16="http://schemas.microsoft.com/office/drawing/2014/main" id="{C47FCC4E-0ECC-42E4-B689-3F03CB7085AD}"/>
              </a:ext>
            </a:extLst>
          </p:cNvPr>
          <p:cNvSpPr/>
          <p:nvPr/>
        </p:nvSpPr>
        <p:spPr>
          <a:xfrm>
            <a:off x="-112143" y="-76198"/>
            <a:ext cx="12378903" cy="701614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3E9C1708-8542-437E-ACB5-0971EDB683CA}"/>
              </a:ext>
            </a:extLst>
          </p:cNvPr>
          <p:cNvSpPr/>
          <p:nvPr/>
        </p:nvSpPr>
        <p:spPr>
          <a:xfrm>
            <a:off x="448574" y="398253"/>
            <a:ext cx="11300602" cy="6167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다이아몬드 41">
            <a:extLst>
              <a:ext uri="{FF2B5EF4-FFF2-40B4-BE49-F238E27FC236}">
                <a16:creationId xmlns:a16="http://schemas.microsoft.com/office/drawing/2014/main" id="{D44EA6C9-85FF-4CF6-93C8-6E5F0232F434}"/>
              </a:ext>
            </a:extLst>
          </p:cNvPr>
          <p:cNvSpPr/>
          <p:nvPr/>
        </p:nvSpPr>
        <p:spPr>
          <a:xfrm>
            <a:off x="-98661" y="728034"/>
            <a:ext cx="5909091" cy="5319622"/>
          </a:xfrm>
          <a:prstGeom prst="diamond">
            <a:avLst/>
          </a:prstGeom>
          <a:noFill/>
          <a:ln w="57150">
            <a:solidFill>
              <a:srgbClr val="00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>
            <a:extLst>
              <a:ext uri="{FF2B5EF4-FFF2-40B4-BE49-F238E27FC236}">
                <a16:creationId xmlns:a16="http://schemas.microsoft.com/office/drawing/2014/main" id="{6D272D4A-9110-4A7F-A1D0-C4185C955BF4}"/>
              </a:ext>
            </a:extLst>
          </p:cNvPr>
          <p:cNvSpPr/>
          <p:nvPr/>
        </p:nvSpPr>
        <p:spPr>
          <a:xfrm>
            <a:off x="836763" y="944593"/>
            <a:ext cx="5348375" cy="4888299"/>
          </a:xfrm>
          <a:prstGeom prst="diamond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C0A5ED-FD7D-4D71-8BE7-60F85B210676}"/>
              </a:ext>
            </a:extLst>
          </p:cNvPr>
          <p:cNvSpPr txBox="1"/>
          <p:nvPr/>
        </p:nvSpPr>
        <p:spPr>
          <a:xfrm>
            <a:off x="1014141" y="1450655"/>
            <a:ext cx="3932030" cy="395669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6800" b="1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맑은 고딕"/>
                <a:cs typeface="+mj-cs"/>
              </a:rPr>
              <a:t>독도 관련</a:t>
            </a:r>
            <a:endParaRPr lang="en-US" altLang="ko-KR" sz="6800" b="1" kern="1200" dirty="0">
              <a:solidFill>
                <a:schemeClr val="bg1">
                  <a:lumMod val="75000"/>
                </a:schemeClr>
              </a:solidFill>
              <a:latin typeface="+mj-lt"/>
              <a:ea typeface="맑은 고딕"/>
              <a:cs typeface="Calibri Light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6800" b="1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맑은 고딕"/>
                <a:cs typeface="+mj-cs"/>
              </a:rPr>
              <a:t>대표적</a:t>
            </a:r>
            <a:endParaRPr lang="en-US" altLang="ko-KR" sz="6800" b="1" kern="1200" dirty="0">
              <a:solidFill>
                <a:schemeClr val="bg1">
                  <a:lumMod val="75000"/>
                </a:schemeClr>
              </a:solidFill>
              <a:latin typeface="+mj-lt"/>
              <a:ea typeface="맑은 고딕"/>
              <a:cs typeface="Calibri Light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6800" b="1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맑은 고딕"/>
                <a:cs typeface="+mj-cs"/>
              </a:rPr>
              <a:t>국내 법령</a:t>
            </a:r>
            <a:endParaRPr lang="en-US" altLang="ko-KR" sz="6800" b="1" kern="1200" dirty="0">
              <a:solidFill>
                <a:schemeClr val="bg1">
                  <a:lumMod val="75000"/>
                </a:schemeClr>
              </a:solidFill>
              <a:latin typeface="+mj-lt"/>
              <a:ea typeface="맑은 고딕"/>
              <a:cs typeface="Calibri Light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C80A83A-64C4-47E3-8B49-AB0ED80BB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057" y="1108061"/>
            <a:ext cx="4836372" cy="455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국유재산법 제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4</a:t>
            </a: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조 </a:t>
            </a:r>
            <a:endParaRPr lang="en-US" altLang="ko-KR" b="1" dirty="0">
              <a:solidFill>
                <a:schemeClr val="tx1">
                  <a:lumMod val="95000"/>
                  <a:lumOff val="5000"/>
                </a:schemeClr>
              </a:solidFill>
              <a:ea typeface="맑은 고딕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국유재산의 구분과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 </a:t>
            </a: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종류에 대해 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 </a:t>
            </a: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독도를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 </a:t>
            </a: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규정</a:t>
            </a:r>
            <a:endParaRPr lang="en-US" altLang="ko-KR" sz="2400" dirty="0">
              <a:solidFill>
                <a:schemeClr val="tx1">
                  <a:lumMod val="95000"/>
                  <a:lumOff val="5000"/>
                </a:schemeClr>
              </a:solidFill>
              <a:ea typeface="맑은 고딕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문화재보호법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제7</a:t>
            </a: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조</a:t>
            </a:r>
            <a:endParaRPr lang="en-US" altLang="ko-KR" sz="4400" b="1" dirty="0">
              <a:solidFill>
                <a:schemeClr val="tx1">
                  <a:lumMod val="95000"/>
                  <a:lumOff val="5000"/>
                </a:schemeClr>
              </a:solidFill>
              <a:ea typeface="맑은 고딕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독도를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천연기념물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제336호로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지정</a:t>
            </a:r>
            <a:endParaRPr lang="en-US" sz="2400" dirty="0" err="1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독도의용수비대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 </a:t>
            </a: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지원법령 제 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8852</a:t>
            </a: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조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a typeface="맑은 고딕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독도의용수비대기념사업회에서</a:t>
            </a: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/>
              </a:rPr>
              <a:t> 수행하는 사업을 규정</a:t>
            </a:r>
            <a:endParaRPr lang="en-US" altLang="ko-KR" sz="2400" dirty="0">
              <a:solidFill>
                <a:schemeClr val="tx1">
                  <a:lumMod val="95000"/>
                  <a:lumOff val="5000"/>
                </a:schemeClr>
              </a:solidFill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19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다이아몬드 41">
            <a:extLst>
              <a:ext uri="{FF2B5EF4-FFF2-40B4-BE49-F238E27FC236}">
                <a16:creationId xmlns:a16="http://schemas.microsoft.com/office/drawing/2014/main" id="{F6B84E94-5ED9-4E59-B2C2-0E43D73EE2B3}"/>
              </a:ext>
            </a:extLst>
          </p:cNvPr>
          <p:cNvSpPr/>
          <p:nvPr/>
        </p:nvSpPr>
        <p:spPr>
          <a:xfrm>
            <a:off x="261669" y="441385"/>
            <a:ext cx="5980979" cy="598097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36D4628-FBFC-43E5-8729-DC173D49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4. 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한국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 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국적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 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주민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 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</a:rPr>
              <a:t>거주</a:t>
            </a:r>
            <a:endParaRPr lang="ko-KR" altLang="en-US" sz="4800" b="1" dirty="0" err="1">
              <a:solidFill>
                <a:schemeClr val="tx1">
                  <a:lumMod val="85000"/>
                  <a:lumOff val="15000"/>
                </a:schemeClr>
              </a:solidFill>
              <a:ea typeface="맑은 고딕"/>
              <a:cs typeface="Calibri Light"/>
            </a:endParaRPr>
          </a:p>
        </p:txBody>
      </p:sp>
      <p:sp>
        <p:nvSpPr>
          <p:cNvPr id="41" name="다이아몬드 40">
            <a:extLst>
              <a:ext uri="{FF2B5EF4-FFF2-40B4-BE49-F238E27FC236}">
                <a16:creationId xmlns:a16="http://schemas.microsoft.com/office/drawing/2014/main" id="{45B78F16-C907-41EF-9970-72F39455FE90}"/>
              </a:ext>
            </a:extLst>
          </p:cNvPr>
          <p:cNvSpPr/>
          <p:nvPr/>
        </p:nvSpPr>
        <p:spPr>
          <a:xfrm>
            <a:off x="-458096" y="-292759"/>
            <a:ext cx="7389959" cy="7433094"/>
          </a:xfrm>
          <a:prstGeom prst="diamond">
            <a:avLst/>
          </a:prstGeom>
          <a:noFill/>
          <a:ln w="57150">
            <a:solidFill>
              <a:srgbClr val="FCFCFC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2941F-092B-438C-8B8D-D37F6AF4AB01}"/>
              </a:ext>
            </a:extLst>
          </p:cNvPr>
          <p:cNvSpPr txBox="1"/>
          <p:nvPr/>
        </p:nvSpPr>
        <p:spPr>
          <a:xfrm>
            <a:off x="9813985" y="6420928"/>
            <a:ext cx="2283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>
                <a:solidFill>
                  <a:srgbClr val="BFBFBF"/>
                </a:solidFill>
                <a:ea typeface="맑은 고딕"/>
              </a:rPr>
              <a:t>사진 출처 : 한국일보</a:t>
            </a:r>
            <a:endParaRPr lang="ko-KR" altLang="en-US">
              <a:solidFill>
                <a:srgbClr val="BFBFBF"/>
              </a:solidFill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11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직사각형 351">
            <a:extLst>
              <a:ext uri="{FF2B5EF4-FFF2-40B4-BE49-F238E27FC236}">
                <a16:creationId xmlns:a16="http://schemas.microsoft.com/office/drawing/2014/main" id="{D39C2039-585A-416A-809F-A3D000FAB836}"/>
              </a:ext>
            </a:extLst>
          </p:cNvPr>
          <p:cNvSpPr/>
          <p:nvPr/>
        </p:nvSpPr>
        <p:spPr>
          <a:xfrm>
            <a:off x="448574" y="398253"/>
            <a:ext cx="11300602" cy="6167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다이아몬드 16">
            <a:extLst>
              <a:ext uri="{FF2B5EF4-FFF2-40B4-BE49-F238E27FC236}">
                <a16:creationId xmlns:a16="http://schemas.microsoft.com/office/drawing/2014/main" id="{B129F259-82EC-4FA1-8EE2-197EE524168F}"/>
              </a:ext>
            </a:extLst>
          </p:cNvPr>
          <p:cNvSpPr/>
          <p:nvPr/>
        </p:nvSpPr>
        <p:spPr>
          <a:xfrm>
            <a:off x="9448800" y="2554856"/>
            <a:ext cx="1279583" cy="1222073"/>
          </a:xfrm>
          <a:prstGeom prst="diamond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다이아몬드 15">
            <a:extLst>
              <a:ext uri="{FF2B5EF4-FFF2-40B4-BE49-F238E27FC236}">
                <a16:creationId xmlns:a16="http://schemas.microsoft.com/office/drawing/2014/main" id="{FFF6A25F-CC2B-4248-8B64-A55D559BE174}"/>
              </a:ext>
            </a:extLst>
          </p:cNvPr>
          <p:cNvSpPr/>
          <p:nvPr/>
        </p:nvSpPr>
        <p:spPr>
          <a:xfrm>
            <a:off x="6760234" y="2554856"/>
            <a:ext cx="1279583" cy="1222073"/>
          </a:xfrm>
          <a:prstGeom prst="diamond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다이아몬드 14">
            <a:extLst>
              <a:ext uri="{FF2B5EF4-FFF2-40B4-BE49-F238E27FC236}">
                <a16:creationId xmlns:a16="http://schemas.microsoft.com/office/drawing/2014/main" id="{E1F8A73F-99DE-4A6F-9C22-5C2A44104674}"/>
              </a:ext>
            </a:extLst>
          </p:cNvPr>
          <p:cNvSpPr/>
          <p:nvPr/>
        </p:nvSpPr>
        <p:spPr>
          <a:xfrm>
            <a:off x="4028536" y="2569234"/>
            <a:ext cx="1279583" cy="1222073"/>
          </a:xfrm>
          <a:prstGeom prst="diamond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다이아몬드 13">
            <a:extLst>
              <a:ext uri="{FF2B5EF4-FFF2-40B4-BE49-F238E27FC236}">
                <a16:creationId xmlns:a16="http://schemas.microsoft.com/office/drawing/2014/main" id="{6387BE85-E033-4F71-B05D-C6569CD08ACA}"/>
              </a:ext>
            </a:extLst>
          </p:cNvPr>
          <p:cNvSpPr/>
          <p:nvPr/>
        </p:nvSpPr>
        <p:spPr>
          <a:xfrm>
            <a:off x="1296839" y="2641121"/>
            <a:ext cx="1279583" cy="1222073"/>
          </a:xfrm>
          <a:prstGeom prst="diamond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BAB4129-D5D8-4781-91F0-C8C1E99A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876" y="4921823"/>
            <a:ext cx="10173010" cy="155448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  <a:cs typeface="Calibri Light"/>
              </a:rPr>
              <a:t>총 41명 거주</a:t>
            </a:r>
          </a:p>
        </p:txBody>
      </p:sp>
      <p:pic>
        <p:nvPicPr>
          <p:cNvPr id="3" name="그래픽 3" descr="사용자">
            <a:extLst>
              <a:ext uri="{FF2B5EF4-FFF2-40B4-BE49-F238E27FC236}">
                <a16:creationId xmlns:a16="http://schemas.microsoft.com/office/drawing/2014/main" id="{87EBC89B-BD88-41EC-B428-4F57A2B5E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744" y="2799272"/>
            <a:ext cx="914400" cy="914400"/>
          </a:xfrm>
          <a:prstGeom prst="rect">
            <a:avLst/>
          </a:prstGeom>
        </p:spPr>
      </p:pic>
      <p:pic>
        <p:nvPicPr>
          <p:cNvPr id="5" name="그래픽 5" descr="사무직 근로자">
            <a:extLst>
              <a:ext uri="{FF2B5EF4-FFF2-40B4-BE49-F238E27FC236}">
                <a16:creationId xmlns:a16="http://schemas.microsoft.com/office/drawing/2014/main" id="{CA08C3E0-AD3C-46C8-AA1B-B8AEB3C02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4544" y="2712109"/>
            <a:ext cx="914400" cy="914400"/>
          </a:xfrm>
          <a:prstGeom prst="rect">
            <a:avLst/>
          </a:prstGeom>
        </p:spPr>
      </p:pic>
      <p:pic>
        <p:nvPicPr>
          <p:cNvPr id="7" name="그래픽 7" descr="경찰">
            <a:extLst>
              <a:ext uri="{FF2B5EF4-FFF2-40B4-BE49-F238E27FC236}">
                <a16:creationId xmlns:a16="http://schemas.microsoft.com/office/drawing/2014/main" id="{65AADD2B-4852-4BD8-A749-2A7099482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5343" y="2783097"/>
            <a:ext cx="914400" cy="914400"/>
          </a:xfrm>
          <a:prstGeom prst="rect">
            <a:avLst/>
          </a:prstGeom>
        </p:spPr>
      </p:pic>
      <p:pic>
        <p:nvPicPr>
          <p:cNvPr id="9" name="그래픽 9" descr="건설 근로자">
            <a:extLst>
              <a:ext uri="{FF2B5EF4-FFF2-40B4-BE49-F238E27FC236}">
                <a16:creationId xmlns:a16="http://schemas.microsoft.com/office/drawing/2014/main" id="{91B81458-D3D6-4860-9691-E9983B6A9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3011" y="2782199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D986F4-73B5-4A58-B43D-07AA2339BCB7}"/>
              </a:ext>
            </a:extLst>
          </p:cNvPr>
          <p:cNvSpPr txBox="1"/>
          <p:nvPr/>
        </p:nvSpPr>
        <p:spPr>
          <a:xfrm>
            <a:off x="1273834" y="3703608"/>
            <a:ext cx="13485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400" b="1" dirty="0">
                <a:ea typeface="맑은 고딕"/>
              </a:rPr>
              <a:t>주민 2명</a:t>
            </a:r>
            <a:endParaRPr lang="ko-KR" altLang="en-US" sz="2400" b="1" dirty="0">
              <a:ea typeface="맑은 고딕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2B3D09-E1A6-45A3-A6F5-0016251A08CF}"/>
              </a:ext>
            </a:extLst>
          </p:cNvPr>
          <p:cNvSpPr txBox="1"/>
          <p:nvPr/>
        </p:nvSpPr>
        <p:spPr>
          <a:xfrm>
            <a:off x="3631721" y="3689230"/>
            <a:ext cx="234063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400" b="1" dirty="0">
                <a:ea typeface="맑은 고딕"/>
              </a:rPr>
              <a:t>독도관리사무소 직원 2명</a:t>
            </a:r>
            <a:endParaRPr lang="ko-KR" altLang="en-US" sz="2400" b="1" dirty="0">
              <a:ea typeface="맑은 고딕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99FDD-3EA3-4D49-98F0-E89B5AAC1034}"/>
              </a:ext>
            </a:extLst>
          </p:cNvPr>
          <p:cNvSpPr txBox="1"/>
          <p:nvPr/>
        </p:nvSpPr>
        <p:spPr>
          <a:xfrm>
            <a:off x="6377796" y="3689231"/>
            <a:ext cx="205308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400" b="1" dirty="0">
                <a:ea typeface="맑은 고딕"/>
              </a:rPr>
              <a:t>독도경비대원 35명</a:t>
            </a:r>
            <a:endParaRPr lang="ko-KR" altLang="en-US" sz="2400" b="1" dirty="0">
              <a:ea typeface="맑은 고딕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56096B-05B2-4123-9C32-B24EC5ACF957}"/>
              </a:ext>
            </a:extLst>
          </p:cNvPr>
          <p:cNvSpPr txBox="1"/>
          <p:nvPr/>
        </p:nvSpPr>
        <p:spPr>
          <a:xfrm>
            <a:off x="8922588" y="3689229"/>
            <a:ext cx="23406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400" b="1" dirty="0">
                <a:ea typeface="맑은 고딕"/>
              </a:rPr>
              <a:t>등대관리원 2명</a:t>
            </a:r>
            <a:endParaRPr lang="ko-KR" altLang="en-US" sz="2400" b="1" dirty="0">
              <a:ea typeface="맑은 고딕"/>
              <a:cs typeface="Calibri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4CD56EC0-344F-430E-9F50-149AA3C83FF5}"/>
              </a:ext>
            </a:extLst>
          </p:cNvPr>
          <p:cNvSpPr txBox="1">
            <a:spLocks/>
          </p:cNvSpPr>
          <p:nvPr/>
        </p:nvSpPr>
        <p:spPr>
          <a:xfrm>
            <a:off x="865351" y="1019808"/>
            <a:ext cx="10173010" cy="15544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800" b="1" dirty="0">
                <a:solidFill>
                  <a:schemeClr val="tx1"/>
                </a:solidFill>
                <a:ea typeface="맑은 고딕"/>
                <a:cs typeface="Calibri Light"/>
              </a:rPr>
              <a:t>주민 거주 현황</a:t>
            </a:r>
          </a:p>
        </p:txBody>
      </p:sp>
    </p:spTree>
    <p:extLst>
      <p:ext uri="{BB962C8B-B14F-4D97-AF65-F5344CB8AC3E}">
        <p14:creationId xmlns:p14="http://schemas.microsoft.com/office/powerpoint/2010/main" val="203360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65859C-05DF-4D8C-97CA-2FDD405C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219"/>
            <a:ext cx="10515600" cy="1325563"/>
          </a:xfrm>
        </p:spPr>
        <p:txBody>
          <a:bodyPr/>
          <a:lstStyle/>
          <a:p>
            <a:pPr algn="ctr"/>
            <a:r>
              <a:rPr lang="ko-KR" b="1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개인이 독도를 수호할 방법</a:t>
            </a:r>
          </a:p>
        </p:txBody>
      </p:sp>
      <p:sp>
        <p:nvSpPr>
          <p:cNvPr id="3" name="육각형 2">
            <a:extLst>
              <a:ext uri="{FF2B5EF4-FFF2-40B4-BE49-F238E27FC236}">
                <a16:creationId xmlns:a16="http://schemas.microsoft.com/office/drawing/2014/main" id="{1E242351-6E03-4723-90EE-AF14CB202390}"/>
              </a:ext>
            </a:extLst>
          </p:cNvPr>
          <p:cNvSpPr/>
          <p:nvPr/>
        </p:nvSpPr>
        <p:spPr>
          <a:xfrm>
            <a:off x="4933046" y="1419046"/>
            <a:ext cx="2329130" cy="201282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육각형 6">
            <a:extLst>
              <a:ext uri="{FF2B5EF4-FFF2-40B4-BE49-F238E27FC236}">
                <a16:creationId xmlns:a16="http://schemas.microsoft.com/office/drawing/2014/main" id="{B34134BC-FA4B-427B-AD59-D8ED02B5DF6E}"/>
              </a:ext>
            </a:extLst>
          </p:cNvPr>
          <p:cNvSpPr/>
          <p:nvPr/>
        </p:nvSpPr>
        <p:spPr>
          <a:xfrm>
            <a:off x="4688630" y="1203385"/>
            <a:ext cx="2817959" cy="2458525"/>
          </a:xfrm>
          <a:prstGeom prst="hexagon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88" descr="등대 장면">
            <a:extLst>
              <a:ext uri="{FF2B5EF4-FFF2-40B4-BE49-F238E27FC236}">
                <a16:creationId xmlns:a16="http://schemas.microsoft.com/office/drawing/2014/main" id="{CF0B342B-7E7B-40CD-93AC-98EF851F3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3666" y="1831496"/>
            <a:ext cx="1130059" cy="11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56044F97-9B61-426D-A3A2-34D4BAFBED8B}"/>
              </a:ext>
            </a:extLst>
          </p:cNvPr>
          <p:cNvSpPr/>
          <p:nvPr/>
        </p:nvSpPr>
        <p:spPr>
          <a:xfrm>
            <a:off x="1977" y="-5212"/>
            <a:ext cx="12191999" cy="22428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D7E17696-7476-4322-979B-B0075706942D}"/>
              </a:ext>
            </a:extLst>
          </p:cNvPr>
          <p:cNvSpPr>
            <a:spLocks noGrp="1"/>
          </p:cNvSpPr>
          <p:nvPr/>
        </p:nvSpPr>
        <p:spPr>
          <a:xfrm>
            <a:off x="908962" y="47506"/>
            <a:ext cx="10372319" cy="2116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b="1" dirty="0">
                <a:solidFill>
                  <a:schemeClr val="bg1">
                    <a:lumMod val="95000"/>
                  </a:schemeClr>
                </a:solidFill>
                <a:ea typeface="맑은 고딕"/>
              </a:rPr>
              <a:t>목차</a:t>
            </a:r>
            <a:endParaRPr lang="ko-KR" altLang="en-US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사각형: 둥근 대각선 방향 모서리 71">
            <a:extLst>
              <a:ext uri="{FF2B5EF4-FFF2-40B4-BE49-F238E27FC236}">
                <a16:creationId xmlns:a16="http://schemas.microsoft.com/office/drawing/2014/main" id="{CC7CFB41-0330-45B8-831B-43376F5D8DF8}"/>
              </a:ext>
            </a:extLst>
          </p:cNvPr>
          <p:cNvSpPr/>
          <p:nvPr/>
        </p:nvSpPr>
        <p:spPr>
          <a:xfrm>
            <a:off x="1124310" y="2482971"/>
            <a:ext cx="2027205" cy="1998450"/>
          </a:xfrm>
          <a:prstGeom prst="round2DiagRect">
            <a:avLst/>
          </a:prstGeom>
          <a:solidFill>
            <a:srgbClr val="45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사각형: 둥근 대각선 방향 모서리 72">
            <a:extLst>
              <a:ext uri="{FF2B5EF4-FFF2-40B4-BE49-F238E27FC236}">
                <a16:creationId xmlns:a16="http://schemas.microsoft.com/office/drawing/2014/main" id="{841232C9-769A-4A82-B4CC-CD5460635078}"/>
              </a:ext>
            </a:extLst>
          </p:cNvPr>
          <p:cNvSpPr/>
          <p:nvPr/>
        </p:nvSpPr>
        <p:spPr>
          <a:xfrm>
            <a:off x="5092460" y="2482970"/>
            <a:ext cx="2027205" cy="1998450"/>
          </a:xfrm>
          <a:prstGeom prst="round2DiagRect">
            <a:avLst/>
          </a:prstGeom>
          <a:solidFill>
            <a:srgbClr val="45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사각형: 둥근 대각선 방향 모서리 73">
            <a:extLst>
              <a:ext uri="{FF2B5EF4-FFF2-40B4-BE49-F238E27FC236}">
                <a16:creationId xmlns:a16="http://schemas.microsoft.com/office/drawing/2014/main" id="{6C089F79-B032-4C6E-A720-827CFB71D315}"/>
              </a:ext>
            </a:extLst>
          </p:cNvPr>
          <p:cNvSpPr/>
          <p:nvPr/>
        </p:nvSpPr>
        <p:spPr>
          <a:xfrm>
            <a:off x="9060612" y="2425461"/>
            <a:ext cx="2027205" cy="1998450"/>
          </a:xfrm>
          <a:prstGeom prst="round2DiagRect">
            <a:avLst/>
          </a:prstGeom>
          <a:solidFill>
            <a:srgbClr val="45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185F1BB-8047-42BB-AED7-B42AF5A3E0F2}"/>
              </a:ext>
            </a:extLst>
          </p:cNvPr>
          <p:cNvSpPr txBox="1"/>
          <p:nvPr/>
        </p:nvSpPr>
        <p:spPr>
          <a:xfrm>
            <a:off x="467803" y="5241086"/>
            <a:ext cx="34764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262626"/>
                </a:solidFill>
                <a:ea typeface="맑은 고딕"/>
                <a:cs typeface="Calibri"/>
              </a:rPr>
              <a:t>일본의 독도 침탈을 위한 노력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814DD9-1B5D-4CD4-B8D4-F7CC160C6809}"/>
              </a:ext>
            </a:extLst>
          </p:cNvPr>
          <p:cNvSpPr txBox="1"/>
          <p:nvPr/>
        </p:nvSpPr>
        <p:spPr>
          <a:xfrm>
            <a:off x="4421576" y="5241085"/>
            <a:ext cx="34764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262626"/>
                </a:solidFill>
                <a:ea typeface="맑은 고딕"/>
                <a:cs typeface="Calibri"/>
              </a:rPr>
              <a:t>국가가 독도를 수호하는 방법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D45708-8315-4005-A9FB-A7900267F0FC}"/>
              </a:ext>
            </a:extLst>
          </p:cNvPr>
          <p:cNvSpPr txBox="1"/>
          <p:nvPr/>
        </p:nvSpPr>
        <p:spPr>
          <a:xfrm>
            <a:off x="8404105" y="5241086"/>
            <a:ext cx="34764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262626"/>
                </a:solidFill>
                <a:ea typeface="맑은 고딕"/>
                <a:cs typeface="Calibri"/>
              </a:rPr>
              <a:t>개인이 독도를 수호할 방법</a:t>
            </a:r>
          </a:p>
        </p:txBody>
      </p:sp>
      <p:pic>
        <p:nvPicPr>
          <p:cNvPr id="80" name="그래픽 80" descr="협곡 장면">
            <a:extLst>
              <a:ext uri="{FF2B5EF4-FFF2-40B4-BE49-F238E27FC236}">
                <a16:creationId xmlns:a16="http://schemas.microsoft.com/office/drawing/2014/main" id="{384E39DC-038F-4AB3-ABA7-B6841D27E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1637" y="2927769"/>
            <a:ext cx="1115683" cy="1115683"/>
          </a:xfrm>
          <a:prstGeom prst="rect">
            <a:avLst/>
          </a:prstGeom>
        </p:spPr>
      </p:pic>
      <p:pic>
        <p:nvPicPr>
          <p:cNvPr id="88" name="그래픽 88" descr="등대 장면">
            <a:extLst>
              <a:ext uri="{FF2B5EF4-FFF2-40B4-BE49-F238E27FC236}">
                <a16:creationId xmlns:a16="http://schemas.microsoft.com/office/drawing/2014/main" id="{65FD1D2D-DA82-46F1-B8AC-9D7A29CE5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1213" y="2881043"/>
            <a:ext cx="1029418" cy="1072550"/>
          </a:xfrm>
          <a:prstGeom prst="rect">
            <a:avLst/>
          </a:prstGeom>
        </p:spPr>
      </p:pic>
      <p:pic>
        <p:nvPicPr>
          <p:cNvPr id="90" name="그래픽 90" descr="저녁 달">
            <a:extLst>
              <a:ext uri="{FF2B5EF4-FFF2-40B4-BE49-F238E27FC236}">
                <a16:creationId xmlns:a16="http://schemas.microsoft.com/office/drawing/2014/main" id="{5B9954E5-3963-4E86-89D6-D570F8884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0650" y="2899913"/>
            <a:ext cx="1058173" cy="10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1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D1EFDE-E7F4-4D97-95B6-A6FC6B69CF44}"/>
              </a:ext>
            </a:extLst>
          </p:cNvPr>
          <p:cNvSpPr/>
          <p:nvPr/>
        </p:nvSpPr>
        <p:spPr>
          <a:xfrm>
            <a:off x="448574" y="398253"/>
            <a:ext cx="11300602" cy="6167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429FBEB-B807-40F4-A0D6-2B68BAE0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>
                <a:ea typeface="맑은 고딕"/>
                <a:cs typeface="Calibri Light"/>
              </a:rPr>
              <a:t>독도를 수호한 개인</a:t>
            </a:r>
            <a:endParaRPr lang="ko-KR" altLang="en-US" b="1">
              <a:ea typeface="맑은 고딕"/>
              <a:cs typeface="Calibri Light" panose="020F0302020204030204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D74168-2B52-49B5-AF9D-FB14ECE6B834}"/>
              </a:ext>
            </a:extLst>
          </p:cNvPr>
          <p:cNvSpPr>
            <a:spLocks noGrp="1"/>
          </p:cNvSpPr>
          <p:nvPr/>
        </p:nvSpPr>
        <p:spPr>
          <a:xfrm>
            <a:off x="969184" y="4589791"/>
            <a:ext cx="5157787" cy="1700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ea typeface="맑은 고딕"/>
                <a:cs typeface="Calibri"/>
              </a:rPr>
              <a:t>1995년부터 독도에 거주</a:t>
            </a:r>
            <a:endParaRPr lang="ko-KR" dirty="0">
              <a:ea typeface="맑은 고딕"/>
              <a:cs typeface="Calibri" panose="020F0502020204030204"/>
            </a:endParaRPr>
          </a:p>
          <a:p>
            <a:pPr marL="0" indent="0" algn="ctr">
              <a:buNone/>
            </a:pPr>
            <a:r>
              <a:rPr lang="ko-KR" altLang="en-US" dirty="0">
                <a:ea typeface="맑은 고딕"/>
                <a:cs typeface="Calibri"/>
              </a:rPr>
              <a:t>3년 연속 세금 납부로 한국의 </a:t>
            </a:r>
            <a:r>
              <a:rPr lang="ko-KR" altLang="en-US" b="1" dirty="0">
                <a:ea typeface="맑은 고딕"/>
                <a:cs typeface="Calibri"/>
              </a:rPr>
              <a:t>독도 실효 지배</a:t>
            </a:r>
            <a:r>
              <a:rPr lang="ko-KR" altLang="en-US" dirty="0">
                <a:ea typeface="맑은 고딕"/>
                <a:cs typeface="Calibri"/>
              </a:rPr>
              <a:t> 명분 공고히 함</a:t>
            </a:r>
          </a:p>
        </p:txBody>
      </p:sp>
      <p:sp>
        <p:nvSpPr>
          <p:cNvPr id="4" name="내용 개체 틀 5">
            <a:extLst>
              <a:ext uri="{FF2B5EF4-FFF2-40B4-BE49-F238E27FC236}">
                <a16:creationId xmlns:a16="http://schemas.microsoft.com/office/drawing/2014/main" id="{64D9B60C-7308-449C-9FD3-60C5B17E3C80}"/>
              </a:ext>
            </a:extLst>
          </p:cNvPr>
          <p:cNvSpPr>
            <a:spLocks noGrp="1"/>
          </p:cNvSpPr>
          <p:nvPr/>
        </p:nvSpPr>
        <p:spPr>
          <a:xfrm>
            <a:off x="6502879" y="4402885"/>
            <a:ext cx="5183188" cy="1700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ea typeface="맑은 고딕"/>
                <a:cs typeface="Calibri"/>
              </a:rPr>
              <a:t>1953년 ~ 1956년에 활동</a:t>
            </a:r>
          </a:p>
          <a:p>
            <a:pPr marL="0" indent="0" algn="ctr">
              <a:buNone/>
            </a:pPr>
            <a:r>
              <a:rPr lang="ko-KR" altLang="en-US" dirty="0">
                <a:ea typeface="맑은 고딕"/>
                <a:cs typeface="Calibri"/>
              </a:rPr>
              <a:t>3년 동안 계속된 일본의 </a:t>
            </a:r>
            <a:r>
              <a:rPr lang="ko-KR" altLang="en-US" b="1" dirty="0">
                <a:ea typeface="맑은 고딕"/>
                <a:cs typeface="Calibri"/>
              </a:rPr>
              <a:t>독도 침범을 격퇴</a:t>
            </a:r>
            <a:r>
              <a:rPr lang="ko-KR" altLang="en-US" dirty="0">
                <a:ea typeface="맑은 고딕"/>
                <a:cs typeface="Calibri"/>
              </a:rPr>
              <a:t>함.</a:t>
            </a:r>
          </a:p>
        </p:txBody>
      </p:sp>
      <p:pic>
        <p:nvPicPr>
          <p:cNvPr id="5" name="그림 5" descr="실외, 사진, 오래된, 사람이(가) 표시된 사진&#10;&#10;매우 높은 신뢰도로 생성된 설명">
            <a:extLst>
              <a:ext uri="{FF2B5EF4-FFF2-40B4-BE49-F238E27FC236}">
                <a16:creationId xmlns:a16="http://schemas.microsoft.com/office/drawing/2014/main" id="{19ED2FD6-D1B5-48AB-9FA1-3CA46E0A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267" y="2720170"/>
            <a:ext cx="2743200" cy="1446415"/>
          </a:xfrm>
          <a:prstGeom prst="rect">
            <a:avLst/>
          </a:prstGeom>
        </p:spPr>
      </p:pic>
      <p:pic>
        <p:nvPicPr>
          <p:cNvPr id="7" name="그림 7" descr="사람, 실외, 가장, 사람들이(가) 표시된 사진&#10;&#10;매우 높은 신뢰도로 생성된 설명">
            <a:extLst>
              <a:ext uri="{FF2B5EF4-FFF2-40B4-BE49-F238E27FC236}">
                <a16:creationId xmlns:a16="http://schemas.microsoft.com/office/drawing/2014/main" id="{75D101AA-7FC7-4A55-927B-5F7383A0E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609" y="2585505"/>
            <a:ext cx="2743200" cy="1715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8152C1-581A-4F85-9399-B2629349ED30}"/>
              </a:ext>
            </a:extLst>
          </p:cNvPr>
          <p:cNvSpPr txBox="1"/>
          <p:nvPr/>
        </p:nvSpPr>
        <p:spPr>
          <a:xfrm>
            <a:off x="1676400" y="1935192"/>
            <a:ext cx="37496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sz="2800" b="1" err="1">
                <a:ea typeface="맑은 고딕"/>
              </a:rPr>
              <a:t>김성도</a:t>
            </a:r>
            <a:r>
              <a:rPr lang="en-US" altLang="ko-KR" sz="2800" b="1" dirty="0">
                <a:ea typeface="+mn-lt"/>
              </a:rPr>
              <a:t>·</a:t>
            </a:r>
            <a:r>
              <a:rPr lang="ko-KR" sz="2800" b="1" dirty="0">
                <a:ea typeface="맑은 고딕"/>
              </a:rPr>
              <a:t>김신영 부부</a:t>
            </a:r>
            <a:endParaRPr lang="ko-KR" sz="2800" b="1" dirty="0">
              <a:ea typeface="맑은 고딕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AFC09-A1E9-4A06-9BF2-B14641FAC7ED}"/>
              </a:ext>
            </a:extLst>
          </p:cNvPr>
          <p:cNvSpPr txBox="1"/>
          <p:nvPr/>
        </p:nvSpPr>
        <p:spPr>
          <a:xfrm>
            <a:off x="7226059" y="1935191"/>
            <a:ext cx="37496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800" b="1" dirty="0">
                <a:ea typeface="맑은 고딕"/>
              </a:rPr>
              <a:t>독도의용수비대</a:t>
            </a:r>
            <a:endParaRPr lang="ko-KR" b="1" dirty="0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320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하트 13">
            <a:extLst>
              <a:ext uri="{FF2B5EF4-FFF2-40B4-BE49-F238E27FC236}">
                <a16:creationId xmlns:a16="http://schemas.microsoft.com/office/drawing/2014/main" id="{0E077435-7252-4129-9C6F-74DB57A5B967}"/>
              </a:ext>
            </a:extLst>
          </p:cNvPr>
          <p:cNvSpPr/>
          <p:nvPr/>
        </p:nvSpPr>
        <p:spPr>
          <a:xfrm>
            <a:off x="3094008" y="1002102"/>
            <a:ext cx="6009733" cy="5520904"/>
          </a:xfrm>
          <a:prstGeom prst="heart">
            <a:avLst/>
          </a:prstGeom>
          <a:solidFill>
            <a:srgbClr val="45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EFDC6824-996B-4ED4-A819-EF79D978B334}"/>
              </a:ext>
            </a:extLst>
          </p:cNvPr>
          <p:cNvSpPr>
            <a:spLocks noGrp="1"/>
          </p:cNvSpPr>
          <p:nvPr/>
        </p:nvSpPr>
        <p:spPr>
          <a:xfrm>
            <a:off x="3341449" y="2893263"/>
            <a:ext cx="5502843" cy="1714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solidFill>
                  <a:schemeClr val="bg2"/>
                </a:solidFill>
                <a:ea typeface="맑은 고딕"/>
                <a:cs typeface="Calibri"/>
              </a:rPr>
              <a:t>독도를 지킨 사람들을 </a:t>
            </a:r>
            <a:r>
              <a:rPr lang="ko-KR" altLang="en-US" b="1" dirty="0">
                <a:solidFill>
                  <a:schemeClr val="bg2"/>
                </a:solidFill>
                <a:ea typeface="맑은 고딕"/>
                <a:cs typeface="Calibri"/>
              </a:rPr>
              <a:t>기억</a:t>
            </a:r>
            <a:r>
              <a:rPr lang="ko-KR" altLang="en-US" dirty="0">
                <a:solidFill>
                  <a:schemeClr val="bg2"/>
                </a:solidFill>
                <a:ea typeface="맑은 고딕"/>
                <a:cs typeface="Calibri"/>
              </a:rPr>
              <a:t>하고, 독도를 </a:t>
            </a:r>
            <a:r>
              <a:rPr lang="ko-KR" altLang="en-US" b="1" dirty="0">
                <a:solidFill>
                  <a:schemeClr val="bg2"/>
                </a:solidFill>
                <a:ea typeface="맑은 고딕"/>
                <a:cs typeface="Calibri"/>
              </a:rPr>
              <a:t>사랑하는 마음</a:t>
            </a:r>
            <a:r>
              <a:rPr lang="ko-KR" altLang="en-US" dirty="0">
                <a:solidFill>
                  <a:schemeClr val="bg2"/>
                </a:solidFill>
                <a:ea typeface="맑은 고딕"/>
                <a:cs typeface="Calibri"/>
              </a:rPr>
              <a:t>을 가지는 것이 독도 수호의 첫걸음</a:t>
            </a:r>
            <a:r>
              <a:rPr lang="en-US" altLang="ko-KR" dirty="0">
                <a:solidFill>
                  <a:schemeClr val="bg2"/>
                </a:solidFill>
                <a:ea typeface="+mn-lt"/>
                <a:cs typeface="+mn-lt"/>
              </a:rPr>
              <a:t>!</a:t>
            </a:r>
            <a:endParaRPr lang="ko-KR">
              <a:solidFill>
                <a:schemeClr val="bg2"/>
              </a:solidFill>
              <a:ea typeface="맑은 고딕"/>
              <a:cs typeface="Calibri"/>
            </a:endParaRPr>
          </a:p>
        </p:txBody>
      </p:sp>
      <p:sp>
        <p:nvSpPr>
          <p:cNvPr id="15" name="하트 14">
            <a:extLst>
              <a:ext uri="{FF2B5EF4-FFF2-40B4-BE49-F238E27FC236}">
                <a16:creationId xmlns:a16="http://schemas.microsoft.com/office/drawing/2014/main" id="{8A2C3E0E-FB88-40A5-8814-84D96948157C}"/>
              </a:ext>
            </a:extLst>
          </p:cNvPr>
          <p:cNvSpPr/>
          <p:nvPr/>
        </p:nvSpPr>
        <p:spPr>
          <a:xfrm>
            <a:off x="2748951" y="843951"/>
            <a:ext cx="6685468" cy="5837205"/>
          </a:xfrm>
          <a:prstGeom prst="heart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하트 15">
            <a:extLst>
              <a:ext uri="{FF2B5EF4-FFF2-40B4-BE49-F238E27FC236}">
                <a16:creationId xmlns:a16="http://schemas.microsoft.com/office/drawing/2014/main" id="{CCD5B1DE-DD30-4A10-A8FF-59E508CD3FC5}"/>
              </a:ext>
            </a:extLst>
          </p:cNvPr>
          <p:cNvSpPr/>
          <p:nvPr/>
        </p:nvSpPr>
        <p:spPr>
          <a:xfrm rot="780000">
            <a:off x="6514920" y="4998109"/>
            <a:ext cx="1308338" cy="1150187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20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그림 7">
            <a:extLst>
              <a:ext uri="{FF2B5EF4-FFF2-40B4-BE49-F238E27FC236}">
                <a16:creationId xmlns:a16="http://schemas.microsoft.com/office/drawing/2014/main" id="{397E11B1-20BB-447B-B566-2337017E6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73525"/>
            <a:ext cx="9951041" cy="41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0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546179-02D8-4CEB-81D5-D41F79C2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1351"/>
            <a:ext cx="10515600" cy="1325563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rgbClr val="F2F2F2"/>
                </a:solidFill>
                <a:ea typeface="맑은 고딕"/>
              </a:rPr>
              <a:t>일본의 독도 침탈을 위한 만행</a:t>
            </a:r>
            <a:endParaRPr lang="ko-KR" altLang="en-US" b="1" dirty="0">
              <a:solidFill>
                <a:srgbClr val="F2F2F2"/>
              </a:solidFill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0FCAD837-1A9A-4732-BB4C-7A202B791254}"/>
              </a:ext>
            </a:extLst>
          </p:cNvPr>
          <p:cNvSpPr/>
          <p:nvPr/>
        </p:nvSpPr>
        <p:spPr>
          <a:xfrm>
            <a:off x="4862423" y="1490932"/>
            <a:ext cx="2458527" cy="23722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90" descr="저녁 달">
            <a:extLst>
              <a:ext uri="{FF2B5EF4-FFF2-40B4-BE49-F238E27FC236}">
                <a16:creationId xmlns:a16="http://schemas.microsoft.com/office/drawing/2014/main" id="{70C9A3C3-A380-4691-B3FD-EAFF2B94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3782" y="2051649"/>
            <a:ext cx="1144437" cy="1158814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2883DF10-E561-4C71-A0AC-EA64D2A10674}"/>
              </a:ext>
            </a:extLst>
          </p:cNvPr>
          <p:cNvSpPr/>
          <p:nvPr/>
        </p:nvSpPr>
        <p:spPr>
          <a:xfrm>
            <a:off x="4733027" y="1347158"/>
            <a:ext cx="2731696" cy="2659809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17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ACC4304-A1EB-4564-B0EF-1A35436199DB}"/>
              </a:ext>
            </a:extLst>
          </p:cNvPr>
          <p:cNvSpPr/>
          <p:nvPr/>
        </p:nvSpPr>
        <p:spPr>
          <a:xfrm>
            <a:off x="1977" y="-5212"/>
            <a:ext cx="12191999" cy="22428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2E5D44E6-AC5F-425E-A5E6-C56D30E57940}"/>
              </a:ext>
            </a:extLst>
          </p:cNvPr>
          <p:cNvSpPr/>
          <p:nvPr/>
        </p:nvSpPr>
        <p:spPr>
          <a:xfrm rot="16200000" flipH="1">
            <a:off x="4236107" y="2021910"/>
            <a:ext cx="1581510" cy="6671094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>
              <a:ea typeface="맑은 고딕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6FC5B6B-E571-4A71-8889-B1510A6D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502"/>
            <a:ext cx="10515600" cy="1325563"/>
          </a:xfrm>
        </p:spPr>
        <p:txBody>
          <a:bodyPr/>
          <a:lstStyle/>
          <a:p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a typeface="맑은 고딕"/>
              </a:rPr>
              <a:t>日, 미국 폭격연습지 독도 지정 로비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1E65E0-DB4D-48DA-A4F0-979F38F0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210"/>
            <a:ext cx="10098657" cy="4406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ea typeface="맑은 고딕"/>
              </a:rPr>
              <a:t>1952年 5月 23日 중의원 외무위원회 中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a typeface="맑은 고딕" panose="020B0503020000020004" pitchFamily="34" charset="-127"/>
            </a:endParaRPr>
          </a:p>
          <a:p>
            <a:pPr marL="0" indent="0">
              <a:buNone/>
            </a:pPr>
            <a:endParaRPr lang="ko-KR" altLang="en-US" b="1">
              <a:solidFill>
                <a:schemeClr val="bg1">
                  <a:lumMod val="95000"/>
                </a:schemeClr>
              </a:solidFill>
              <a:ea typeface="맑은 고딕"/>
            </a:endParaRPr>
          </a:p>
        </p:txBody>
      </p:sp>
      <p:pic>
        <p:nvPicPr>
          <p:cNvPr id="4" name="그래픽 4" descr="남자 옆모습">
            <a:extLst>
              <a:ext uri="{FF2B5EF4-FFF2-40B4-BE49-F238E27FC236}">
                <a16:creationId xmlns:a16="http://schemas.microsoft.com/office/drawing/2014/main" id="{E7B05352-4434-489A-84B7-43E698441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856" y="2641121"/>
            <a:ext cx="1086928" cy="1043796"/>
          </a:xfrm>
          <a:prstGeom prst="rect">
            <a:avLst/>
          </a:prstGeom>
        </p:spPr>
      </p:pic>
      <p:pic>
        <p:nvPicPr>
          <p:cNvPr id="6" name="그래픽 6" descr="남자 옆모습">
            <a:extLst>
              <a:ext uri="{FF2B5EF4-FFF2-40B4-BE49-F238E27FC236}">
                <a16:creationId xmlns:a16="http://schemas.microsoft.com/office/drawing/2014/main" id="{820B1C95-5EEB-405E-A1F2-E89D43936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9108" y="4624298"/>
            <a:ext cx="1173193" cy="1201947"/>
          </a:xfrm>
          <a:prstGeom prst="rect">
            <a:avLst/>
          </a:prstGeom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2589AAB1-48A5-4087-9472-BFD910C1B24E}"/>
              </a:ext>
            </a:extLst>
          </p:cNvPr>
          <p:cNvSpPr/>
          <p:nvPr/>
        </p:nvSpPr>
        <p:spPr>
          <a:xfrm rot="5400000">
            <a:off x="5860749" y="95344"/>
            <a:ext cx="1581510" cy="6671094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>
              <a:ea typeface="맑은 고딕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1FCEF8-B25C-43C6-A479-3EB06340A887}"/>
              </a:ext>
            </a:extLst>
          </p:cNvPr>
          <p:cNvSpPr txBox="1"/>
          <p:nvPr/>
        </p:nvSpPr>
        <p:spPr>
          <a:xfrm>
            <a:off x="3629923" y="2824792"/>
            <a:ext cx="623689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sz="2400" dirty="0">
                <a:ea typeface="+mn-lt"/>
                <a:cs typeface="+mn-lt"/>
              </a:rPr>
              <a:t>독도 주변이 연습지로 지정되면</a:t>
            </a:r>
            <a:r>
              <a:rPr lang="en-US" altLang="ko-KR" sz="2400" dirty="0">
                <a:ea typeface="+mn-lt"/>
                <a:cs typeface="+mn-lt"/>
              </a:rPr>
              <a:t>,</a:t>
            </a:r>
            <a:r>
              <a:rPr lang="ko-KR" altLang="en-US" sz="2400" dirty="0">
                <a:ea typeface="+mn-lt"/>
                <a:cs typeface="+mn-lt"/>
              </a:rPr>
              <a:t> 독도가</a:t>
            </a:r>
            <a:r>
              <a:rPr lang="ko-KR" sz="2400" dirty="0">
                <a:ea typeface="+mn-lt"/>
                <a:cs typeface="+mn-lt"/>
              </a:rPr>
              <a:t> </a:t>
            </a:r>
            <a:r>
              <a:rPr lang="ko-KR" sz="2400" b="1" dirty="0">
                <a:ea typeface="+mn-lt"/>
                <a:cs typeface="+mn-lt"/>
              </a:rPr>
              <a:t>일본의 영토로 </a:t>
            </a:r>
            <a:r>
              <a:rPr lang="ko-KR" sz="2400" b="1" dirty="0" err="1">
                <a:ea typeface="+mn-lt"/>
                <a:cs typeface="+mn-lt"/>
              </a:rPr>
              <a:t>확인받기</a:t>
            </a:r>
            <a:r>
              <a:rPr lang="ko-KR" sz="2400" b="1" dirty="0">
                <a:ea typeface="+mn-lt"/>
                <a:cs typeface="+mn-lt"/>
              </a:rPr>
              <a:t> 쉽다</a:t>
            </a:r>
            <a:r>
              <a:rPr lang="ko-KR" sz="2400" dirty="0">
                <a:ea typeface="+mn-lt"/>
                <a:cs typeface="+mn-lt"/>
              </a:rPr>
              <a:t>는 </a:t>
            </a:r>
            <a:r>
              <a:rPr lang="ko-KR" altLang="en-US" sz="2400" dirty="0">
                <a:ea typeface="+mn-lt"/>
                <a:cs typeface="+mn-lt"/>
              </a:rPr>
              <a:t>생각으로</a:t>
            </a:r>
            <a:r>
              <a:rPr lang="ko-KR" sz="2400" dirty="0">
                <a:ea typeface="+mn-lt"/>
                <a:cs typeface="+mn-lt"/>
              </a:rPr>
              <a:t> </a:t>
            </a:r>
            <a:r>
              <a:rPr lang="ko-KR" sz="2400" dirty="0" err="1">
                <a:ea typeface="+mn-lt"/>
                <a:cs typeface="+mn-lt"/>
              </a:rPr>
              <a:t>연습지</a:t>
            </a:r>
            <a:r>
              <a:rPr lang="ko-KR" sz="2400" dirty="0">
                <a:ea typeface="+mn-lt"/>
                <a:cs typeface="+mn-lt"/>
              </a:rPr>
              <a:t> 지정을 </a:t>
            </a:r>
            <a:r>
              <a:rPr lang="ko-KR" altLang="en-US" sz="2400" dirty="0">
                <a:ea typeface="+mn-lt"/>
                <a:cs typeface="+mn-lt"/>
              </a:rPr>
              <a:t>바라고 있습니까?</a:t>
            </a:r>
            <a:endParaRPr lang="ko-KR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376961-C30B-4906-B668-194201BAB2D3}"/>
              </a:ext>
            </a:extLst>
          </p:cNvPr>
          <p:cNvSpPr txBox="1"/>
          <p:nvPr/>
        </p:nvSpPr>
        <p:spPr>
          <a:xfrm>
            <a:off x="1919018" y="5125170"/>
            <a:ext cx="62225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2400" dirty="0" err="1">
                <a:ea typeface="+mn-lt"/>
                <a:cs typeface="+mn-lt"/>
              </a:rPr>
              <a:t>대체로</a:t>
            </a:r>
            <a:r>
              <a:rPr lang="en-US" altLang="ko-KR" sz="2400" dirty="0">
                <a:ea typeface="+mn-lt"/>
                <a:cs typeface="+mn-lt"/>
              </a:rPr>
              <a:t> </a:t>
            </a:r>
            <a:r>
              <a:rPr lang="en-US" altLang="ko-KR" sz="2400" dirty="0" err="1">
                <a:ea typeface="+mn-lt"/>
                <a:cs typeface="+mn-lt"/>
              </a:rPr>
              <a:t>그러한</a:t>
            </a:r>
            <a:r>
              <a:rPr lang="en-US" altLang="ko-KR" sz="2400" dirty="0">
                <a:ea typeface="+mn-lt"/>
                <a:cs typeface="+mn-lt"/>
              </a:rPr>
              <a:t> </a:t>
            </a:r>
            <a:r>
              <a:rPr lang="en-US" altLang="ko-KR" sz="2400" dirty="0" err="1">
                <a:ea typeface="+mn-lt"/>
                <a:cs typeface="+mn-lt"/>
              </a:rPr>
              <a:t>발상에서</a:t>
            </a:r>
            <a:r>
              <a:rPr lang="en-US" altLang="ko-KR" sz="2400" dirty="0">
                <a:ea typeface="+mn-lt"/>
                <a:cs typeface="+mn-lt"/>
              </a:rPr>
              <a:t> </a:t>
            </a:r>
            <a:r>
              <a:rPr lang="en-US" altLang="ko-KR" sz="2400" dirty="0" err="1">
                <a:ea typeface="+mn-lt"/>
                <a:cs typeface="+mn-lt"/>
              </a:rPr>
              <a:t>진행하고</a:t>
            </a:r>
            <a:r>
              <a:rPr lang="en-US" altLang="ko-KR" sz="2400" dirty="0">
                <a:ea typeface="+mn-lt"/>
                <a:cs typeface="+mn-lt"/>
              </a:rPr>
              <a:t> </a:t>
            </a:r>
            <a:r>
              <a:rPr lang="en-US" altLang="ko-KR" sz="2400" dirty="0" err="1">
                <a:ea typeface="+mn-lt"/>
                <a:cs typeface="+mn-lt"/>
              </a:rPr>
              <a:t>있습니다</a:t>
            </a:r>
            <a:r>
              <a:rPr lang="en-US" altLang="ko-KR" sz="2400" dirty="0">
                <a:ea typeface="+mn-lt"/>
                <a:cs typeface="+mn-lt"/>
              </a:rPr>
              <a:t>.</a:t>
            </a:r>
            <a:endParaRPr lang="en-US" altLang="ko-KR" sz="2400" dirty="0">
              <a:ea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10388-CCE7-4CE8-8EDF-92C43C08AEEA}"/>
              </a:ext>
            </a:extLst>
          </p:cNvPr>
          <p:cNvSpPr txBox="1"/>
          <p:nvPr/>
        </p:nvSpPr>
        <p:spPr>
          <a:xfrm>
            <a:off x="641230" y="3617344"/>
            <a:ext cx="2685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b="1" dirty="0">
                <a:ea typeface="+mn-lt"/>
                <a:cs typeface="+mn-lt"/>
              </a:rPr>
              <a:t>야마모토 도시나가 의원</a:t>
            </a:r>
            <a:endParaRPr lang="ko-KR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57E35B-2FE7-44A9-BC70-2891FE7AE60F}"/>
              </a:ext>
            </a:extLst>
          </p:cNvPr>
          <p:cNvSpPr txBox="1"/>
          <p:nvPr/>
        </p:nvSpPr>
        <p:spPr>
          <a:xfrm>
            <a:off x="8534399" y="5817079"/>
            <a:ext cx="2685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b="1" dirty="0">
                <a:ea typeface="+mn-lt"/>
                <a:cs typeface="+mn-lt"/>
              </a:rPr>
              <a:t>이시하라 </a:t>
            </a:r>
            <a:r>
              <a:rPr lang="ko-KR" altLang="en-US" b="1" dirty="0">
                <a:ea typeface="+mn-lt"/>
                <a:cs typeface="+mn-lt"/>
              </a:rPr>
              <a:t>외무정무차관</a:t>
            </a:r>
            <a:endParaRPr lang="ko-KR" b="1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947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6809386-C426-4C9A-8473-70319EF7236A}"/>
              </a:ext>
            </a:extLst>
          </p:cNvPr>
          <p:cNvSpPr/>
          <p:nvPr/>
        </p:nvSpPr>
        <p:spPr>
          <a:xfrm>
            <a:off x="448574" y="398253"/>
            <a:ext cx="11300602" cy="6167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DF003A4F-DC0A-41E7-8DFB-9654E6B6B3BA}"/>
              </a:ext>
            </a:extLst>
          </p:cNvPr>
          <p:cNvSpPr/>
          <p:nvPr/>
        </p:nvSpPr>
        <p:spPr>
          <a:xfrm flipV="1">
            <a:off x="1239329" y="3108298"/>
            <a:ext cx="3378677" cy="314864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453DDBB-E85B-4F94-8B8D-840D3E3B7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2354" y="3825813"/>
            <a:ext cx="3371520" cy="2143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ko-KR" sz="2400" dirty="0" err="1">
                <a:ea typeface="+mn-lt"/>
                <a:cs typeface="+mn-lt"/>
              </a:rPr>
              <a:t>연습지</a:t>
            </a:r>
            <a:r>
              <a:rPr lang="ko-KR" sz="2400" dirty="0">
                <a:ea typeface="+mn-lt"/>
                <a:cs typeface="+mn-lt"/>
              </a:rPr>
              <a:t> </a:t>
            </a:r>
            <a:r>
              <a:rPr lang="ko-KR" altLang="en-US" sz="2400" dirty="0">
                <a:ea typeface="+mn-lt"/>
                <a:cs typeface="+mn-lt"/>
              </a:rPr>
              <a:t>지정</a:t>
            </a:r>
            <a:r>
              <a:rPr lang="en-US" sz="2400" dirty="0">
                <a:ea typeface="+mn-lt"/>
                <a:cs typeface="+mn-lt"/>
              </a:rPr>
              <a:t>·</a:t>
            </a:r>
            <a:r>
              <a:rPr lang="ko-KR" altLang="en-US" sz="2400" dirty="0">
                <a:ea typeface="+mn-lt"/>
                <a:cs typeface="+mn-lt"/>
              </a:rPr>
              <a:t>해제</a:t>
            </a:r>
            <a:r>
              <a:rPr lang="ko-KR" sz="2400" dirty="0">
                <a:ea typeface="+mn-lt"/>
                <a:cs typeface="+mn-lt"/>
              </a:rPr>
              <a:t> 조치는 </a:t>
            </a:r>
            <a:r>
              <a:rPr lang="ko-KR" altLang="en-US" sz="2400" dirty="0">
                <a:ea typeface="+mn-lt"/>
                <a:cs typeface="+mn-lt"/>
              </a:rPr>
              <a:t>독도가</a:t>
            </a:r>
            <a:r>
              <a:rPr lang="ko-KR" sz="2400" dirty="0">
                <a:ea typeface="+mn-lt"/>
                <a:cs typeface="+mn-lt"/>
              </a:rPr>
              <a:t> </a:t>
            </a:r>
            <a:r>
              <a:rPr lang="ko-KR" altLang="en-US" sz="2400" dirty="0">
                <a:ea typeface="+mn-lt"/>
                <a:cs typeface="+mn-lt"/>
              </a:rPr>
              <a:t>일본</a:t>
            </a:r>
            <a:r>
              <a:rPr lang="ko-KR" sz="2400" dirty="0">
                <a:ea typeface="+mn-lt"/>
                <a:cs typeface="+mn-lt"/>
              </a:rPr>
              <a:t> 섬이란 </a:t>
            </a:r>
            <a:r>
              <a:rPr lang="ko-KR" altLang="en-US" sz="2400" dirty="0">
                <a:ea typeface="+mn-lt"/>
                <a:cs typeface="+mn-lt"/>
              </a:rPr>
              <a:t>것을</a:t>
            </a:r>
            <a:r>
              <a:rPr lang="ko-KR" sz="2400" dirty="0">
                <a:ea typeface="+mn-lt"/>
                <a:cs typeface="+mn-lt"/>
              </a:rPr>
              <a:t> </a:t>
            </a:r>
            <a:r>
              <a:rPr lang="ko-KR" sz="2400" b="1" dirty="0">
                <a:ea typeface="+mn-lt"/>
                <a:cs typeface="+mn-lt"/>
              </a:rPr>
              <a:t>법률적으로 뒷받침</a:t>
            </a:r>
            <a:r>
              <a:rPr lang="ko-KR" sz="2400" dirty="0">
                <a:ea typeface="+mn-lt"/>
                <a:cs typeface="+mn-lt"/>
              </a:rPr>
              <a:t>하는 </a:t>
            </a:r>
            <a:r>
              <a:rPr lang="ko-KR" altLang="en-US" sz="2400" dirty="0">
                <a:ea typeface="+mn-lt"/>
                <a:cs typeface="+mn-lt"/>
              </a:rPr>
              <a:t>근거!</a:t>
            </a:r>
            <a:endParaRPr lang="en-US" altLang="ko-KR" sz="2400" dirty="0">
              <a:ea typeface="맑은 고딕"/>
              <a:cs typeface="Calibri" panose="020F0502020204030204"/>
            </a:endParaRPr>
          </a:p>
        </p:txBody>
      </p:sp>
      <p:pic>
        <p:nvPicPr>
          <p:cNvPr id="13" name="그림 13" descr="텍스트, 신문이(가) 표시된 사진&#10;&#10;매우 높은 신뢰도로 생성된 설명">
            <a:extLst>
              <a:ext uri="{FF2B5EF4-FFF2-40B4-BE49-F238E27FC236}">
                <a16:creationId xmlns:a16="http://schemas.microsoft.com/office/drawing/2014/main" id="{53395A18-75EC-4577-AEAB-29A47DCCC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10" y="400778"/>
            <a:ext cx="5819953" cy="5883918"/>
          </a:xfrm>
          <a:prstGeom prst="rect">
            <a:avLst/>
          </a:prstGeom>
        </p:spPr>
      </p:pic>
      <p:pic>
        <p:nvPicPr>
          <p:cNvPr id="26" name="그래픽 4" descr="남자 옆모습">
            <a:extLst>
              <a:ext uri="{FF2B5EF4-FFF2-40B4-BE49-F238E27FC236}">
                <a16:creationId xmlns:a16="http://schemas.microsoft.com/office/drawing/2014/main" id="{41B8AF57-28E6-4776-89F8-CC950AE11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6346" y="599537"/>
            <a:ext cx="1273833" cy="12594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830190E-A217-4E47-BA9A-A14703CA338D}"/>
              </a:ext>
            </a:extLst>
          </p:cNvPr>
          <p:cNvSpPr txBox="1"/>
          <p:nvPr/>
        </p:nvSpPr>
        <p:spPr>
          <a:xfrm>
            <a:off x="1561381" y="1848928"/>
            <a:ext cx="2743200" cy="746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b="1" dirty="0">
                <a:ea typeface="+mn-lt"/>
                <a:cs typeface="+mn-lt"/>
              </a:rPr>
              <a:t>외무성 조약 국장</a:t>
            </a:r>
            <a:endParaRPr lang="ko-KR" b="1" dirty="0">
              <a:ea typeface="맑은 고딕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ko-KR" b="1" dirty="0">
                <a:latin typeface="Malgun Gothic"/>
                <a:ea typeface="+mn-lt"/>
              </a:rPr>
              <a:t>3</a:t>
            </a:r>
            <a:r>
              <a:rPr lang="ko-KR" b="1" dirty="0">
                <a:latin typeface="Malgun Gothic"/>
                <a:ea typeface="Malgun Gothic"/>
              </a:rPr>
              <a:t>월 </a:t>
            </a:r>
            <a:r>
              <a:rPr lang="en-US" altLang="ko-KR" b="1" dirty="0">
                <a:latin typeface="Malgun Gothic"/>
                <a:ea typeface="+mn-lt"/>
              </a:rPr>
              <a:t>5</a:t>
            </a:r>
            <a:r>
              <a:rPr lang="ko-KR" b="1" dirty="0">
                <a:latin typeface="Malgun Gothic"/>
                <a:ea typeface="Malgun Gothic"/>
              </a:rPr>
              <a:t>일 연합심사회 </a:t>
            </a:r>
            <a:r>
              <a:rPr lang="ko-KR" altLang="en-US" b="1" dirty="0">
                <a:latin typeface="Malgun Gothic"/>
                <a:ea typeface="Malgun Gothic"/>
              </a:rPr>
              <a:t>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E37FC-C4F7-4FD8-926B-4D170313BB92}"/>
              </a:ext>
            </a:extLst>
          </p:cNvPr>
          <p:cNvSpPr txBox="1"/>
          <p:nvPr/>
        </p:nvSpPr>
        <p:spPr>
          <a:xfrm>
            <a:off x="5543910" y="6277155"/>
            <a:ext cx="62081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사진 출처</a:t>
            </a:r>
            <a:r>
              <a:rPr lang="ko-KR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: </a:t>
            </a:r>
            <a:r>
              <a:rPr lang="ko-KR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대한민국 정책브리핑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74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AF3EF249-5F0B-4ADB-8F86-25702859993B}"/>
              </a:ext>
            </a:extLst>
          </p:cNvPr>
          <p:cNvSpPr/>
          <p:nvPr/>
        </p:nvSpPr>
        <p:spPr>
          <a:xfrm>
            <a:off x="603938" y="640081"/>
            <a:ext cx="2608655" cy="5257799"/>
          </a:xfrm>
          <a:custGeom>
            <a:avLst/>
            <a:gdLst>
              <a:gd name="connsiteX0" fmla="*/ 0 w 2608655"/>
              <a:gd name="connsiteY0" fmla="*/ 0 h 5257799"/>
              <a:gd name="connsiteX1" fmla="*/ 443471 w 2608655"/>
              <a:gd name="connsiteY1" fmla="*/ 0 h 5257799"/>
              <a:gd name="connsiteX2" fmla="*/ 965202 w 2608655"/>
              <a:gd name="connsiteY2" fmla="*/ 0 h 5257799"/>
              <a:gd name="connsiteX3" fmla="*/ 1434760 w 2608655"/>
              <a:gd name="connsiteY3" fmla="*/ 0 h 5257799"/>
              <a:gd name="connsiteX4" fmla="*/ 1878232 w 2608655"/>
              <a:gd name="connsiteY4" fmla="*/ 0 h 5257799"/>
              <a:gd name="connsiteX5" fmla="*/ 2608655 w 2608655"/>
              <a:gd name="connsiteY5" fmla="*/ 0 h 5257799"/>
              <a:gd name="connsiteX6" fmla="*/ 2608655 w 2608655"/>
              <a:gd name="connsiteY6" fmla="*/ 689356 h 5257799"/>
              <a:gd name="connsiteX7" fmla="*/ 2608655 w 2608655"/>
              <a:gd name="connsiteY7" fmla="*/ 1378712 h 5257799"/>
              <a:gd name="connsiteX8" fmla="*/ 2608655 w 2608655"/>
              <a:gd name="connsiteY8" fmla="*/ 1962912 h 5257799"/>
              <a:gd name="connsiteX9" fmla="*/ 2608655 w 2608655"/>
              <a:gd name="connsiteY9" fmla="*/ 2441956 h 5257799"/>
              <a:gd name="connsiteX10" fmla="*/ 2608655 w 2608655"/>
              <a:gd name="connsiteY10" fmla="*/ 3078733 h 5257799"/>
              <a:gd name="connsiteX11" fmla="*/ 2608655 w 2608655"/>
              <a:gd name="connsiteY11" fmla="*/ 3768089 h 5257799"/>
              <a:gd name="connsiteX12" fmla="*/ 2608655 w 2608655"/>
              <a:gd name="connsiteY12" fmla="*/ 4404867 h 5257799"/>
              <a:gd name="connsiteX13" fmla="*/ 2608655 w 2608655"/>
              <a:gd name="connsiteY13" fmla="*/ 5257799 h 5257799"/>
              <a:gd name="connsiteX14" fmla="*/ 2165184 w 2608655"/>
              <a:gd name="connsiteY14" fmla="*/ 5257799 h 5257799"/>
              <a:gd name="connsiteX15" fmla="*/ 1721712 w 2608655"/>
              <a:gd name="connsiteY15" fmla="*/ 5257799 h 5257799"/>
              <a:gd name="connsiteX16" fmla="*/ 1147808 w 2608655"/>
              <a:gd name="connsiteY16" fmla="*/ 5257799 h 5257799"/>
              <a:gd name="connsiteX17" fmla="*/ 678250 w 2608655"/>
              <a:gd name="connsiteY17" fmla="*/ 5257799 h 5257799"/>
              <a:gd name="connsiteX18" fmla="*/ 0 w 2608655"/>
              <a:gd name="connsiteY18" fmla="*/ 5257799 h 5257799"/>
              <a:gd name="connsiteX19" fmla="*/ 0 w 2608655"/>
              <a:gd name="connsiteY19" fmla="*/ 4831333 h 5257799"/>
              <a:gd name="connsiteX20" fmla="*/ 0 w 2608655"/>
              <a:gd name="connsiteY20" fmla="*/ 4352289 h 5257799"/>
              <a:gd name="connsiteX21" fmla="*/ 0 w 2608655"/>
              <a:gd name="connsiteY21" fmla="*/ 3768089 h 5257799"/>
              <a:gd name="connsiteX22" fmla="*/ 0 w 2608655"/>
              <a:gd name="connsiteY22" fmla="*/ 3183889 h 5257799"/>
              <a:gd name="connsiteX23" fmla="*/ 0 w 2608655"/>
              <a:gd name="connsiteY23" fmla="*/ 2547112 h 5257799"/>
              <a:gd name="connsiteX24" fmla="*/ 0 w 2608655"/>
              <a:gd name="connsiteY24" fmla="*/ 2068068 h 5257799"/>
              <a:gd name="connsiteX25" fmla="*/ 0 w 2608655"/>
              <a:gd name="connsiteY25" fmla="*/ 1589024 h 5257799"/>
              <a:gd name="connsiteX26" fmla="*/ 0 w 2608655"/>
              <a:gd name="connsiteY26" fmla="*/ 1109980 h 5257799"/>
              <a:gd name="connsiteX27" fmla="*/ 0 w 2608655"/>
              <a:gd name="connsiteY27" fmla="*/ 525780 h 5257799"/>
              <a:gd name="connsiteX28" fmla="*/ 0 w 2608655"/>
              <a:gd name="connsiteY28" fmla="*/ 0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08655" h="5257799" fill="none" extrusionOk="0">
                <a:moveTo>
                  <a:pt x="0" y="0"/>
                </a:moveTo>
                <a:cubicBezTo>
                  <a:pt x="93285" y="-43211"/>
                  <a:pt x="326905" y="37386"/>
                  <a:pt x="443471" y="0"/>
                </a:cubicBezTo>
                <a:cubicBezTo>
                  <a:pt x="560037" y="-37386"/>
                  <a:pt x="767799" y="5583"/>
                  <a:pt x="965202" y="0"/>
                </a:cubicBezTo>
                <a:cubicBezTo>
                  <a:pt x="1162605" y="-5583"/>
                  <a:pt x="1203673" y="23733"/>
                  <a:pt x="1434760" y="0"/>
                </a:cubicBezTo>
                <a:cubicBezTo>
                  <a:pt x="1665847" y="-23733"/>
                  <a:pt x="1708335" y="13444"/>
                  <a:pt x="1878232" y="0"/>
                </a:cubicBezTo>
                <a:cubicBezTo>
                  <a:pt x="2048129" y="-13444"/>
                  <a:pt x="2451500" y="12940"/>
                  <a:pt x="2608655" y="0"/>
                </a:cubicBezTo>
                <a:cubicBezTo>
                  <a:pt x="2641411" y="312092"/>
                  <a:pt x="2589742" y="359651"/>
                  <a:pt x="2608655" y="689356"/>
                </a:cubicBezTo>
                <a:cubicBezTo>
                  <a:pt x="2627568" y="1019061"/>
                  <a:pt x="2586606" y="1152004"/>
                  <a:pt x="2608655" y="1378712"/>
                </a:cubicBezTo>
                <a:cubicBezTo>
                  <a:pt x="2630704" y="1605420"/>
                  <a:pt x="2605454" y="1806314"/>
                  <a:pt x="2608655" y="1962912"/>
                </a:cubicBezTo>
                <a:cubicBezTo>
                  <a:pt x="2611856" y="2119510"/>
                  <a:pt x="2583528" y="2228181"/>
                  <a:pt x="2608655" y="2441956"/>
                </a:cubicBezTo>
                <a:cubicBezTo>
                  <a:pt x="2633782" y="2655731"/>
                  <a:pt x="2560295" y="2825982"/>
                  <a:pt x="2608655" y="3078733"/>
                </a:cubicBezTo>
                <a:cubicBezTo>
                  <a:pt x="2657015" y="3331484"/>
                  <a:pt x="2553777" y="3520022"/>
                  <a:pt x="2608655" y="3768089"/>
                </a:cubicBezTo>
                <a:cubicBezTo>
                  <a:pt x="2663533" y="4016156"/>
                  <a:pt x="2575862" y="4175659"/>
                  <a:pt x="2608655" y="4404867"/>
                </a:cubicBezTo>
                <a:cubicBezTo>
                  <a:pt x="2641448" y="4634075"/>
                  <a:pt x="2554153" y="5077942"/>
                  <a:pt x="2608655" y="5257799"/>
                </a:cubicBezTo>
                <a:cubicBezTo>
                  <a:pt x="2493874" y="5304540"/>
                  <a:pt x="2371486" y="5221606"/>
                  <a:pt x="2165184" y="5257799"/>
                </a:cubicBezTo>
                <a:cubicBezTo>
                  <a:pt x="1958882" y="5293992"/>
                  <a:pt x="1897873" y="5211436"/>
                  <a:pt x="1721712" y="5257799"/>
                </a:cubicBezTo>
                <a:cubicBezTo>
                  <a:pt x="1545551" y="5304162"/>
                  <a:pt x="1426617" y="5217055"/>
                  <a:pt x="1147808" y="5257799"/>
                </a:cubicBezTo>
                <a:cubicBezTo>
                  <a:pt x="868999" y="5298543"/>
                  <a:pt x="774324" y="5246405"/>
                  <a:pt x="678250" y="5257799"/>
                </a:cubicBezTo>
                <a:cubicBezTo>
                  <a:pt x="582176" y="5269193"/>
                  <a:pt x="334216" y="5241818"/>
                  <a:pt x="0" y="5257799"/>
                </a:cubicBezTo>
                <a:cubicBezTo>
                  <a:pt x="-40343" y="5169247"/>
                  <a:pt x="27709" y="4938365"/>
                  <a:pt x="0" y="4831333"/>
                </a:cubicBezTo>
                <a:cubicBezTo>
                  <a:pt x="-27709" y="4724301"/>
                  <a:pt x="47314" y="4477051"/>
                  <a:pt x="0" y="4352289"/>
                </a:cubicBezTo>
                <a:cubicBezTo>
                  <a:pt x="-47314" y="4227527"/>
                  <a:pt x="66885" y="3968506"/>
                  <a:pt x="0" y="3768089"/>
                </a:cubicBezTo>
                <a:cubicBezTo>
                  <a:pt x="-66885" y="3567672"/>
                  <a:pt x="59725" y="3348011"/>
                  <a:pt x="0" y="3183889"/>
                </a:cubicBezTo>
                <a:cubicBezTo>
                  <a:pt x="-59725" y="3019767"/>
                  <a:pt x="71714" y="2787766"/>
                  <a:pt x="0" y="2547112"/>
                </a:cubicBezTo>
                <a:cubicBezTo>
                  <a:pt x="-71714" y="2306458"/>
                  <a:pt x="19006" y="2183573"/>
                  <a:pt x="0" y="2068068"/>
                </a:cubicBezTo>
                <a:cubicBezTo>
                  <a:pt x="-19006" y="1952563"/>
                  <a:pt x="34093" y="1735362"/>
                  <a:pt x="0" y="1589024"/>
                </a:cubicBezTo>
                <a:cubicBezTo>
                  <a:pt x="-34093" y="1442686"/>
                  <a:pt x="19391" y="1317855"/>
                  <a:pt x="0" y="1109980"/>
                </a:cubicBezTo>
                <a:cubicBezTo>
                  <a:pt x="-19391" y="902105"/>
                  <a:pt x="53057" y="690720"/>
                  <a:pt x="0" y="525780"/>
                </a:cubicBezTo>
                <a:cubicBezTo>
                  <a:pt x="-53057" y="360840"/>
                  <a:pt x="60410" y="166809"/>
                  <a:pt x="0" y="0"/>
                </a:cubicBezTo>
                <a:close/>
              </a:path>
              <a:path w="2608655" h="5257799" stroke="0" extrusionOk="0">
                <a:moveTo>
                  <a:pt x="0" y="0"/>
                </a:moveTo>
                <a:cubicBezTo>
                  <a:pt x="157641" y="-48941"/>
                  <a:pt x="274469" y="24335"/>
                  <a:pt x="495644" y="0"/>
                </a:cubicBezTo>
                <a:cubicBezTo>
                  <a:pt x="716819" y="-24335"/>
                  <a:pt x="779316" y="25543"/>
                  <a:pt x="965202" y="0"/>
                </a:cubicBezTo>
                <a:cubicBezTo>
                  <a:pt x="1151088" y="-25543"/>
                  <a:pt x="1275771" y="37722"/>
                  <a:pt x="1434760" y="0"/>
                </a:cubicBezTo>
                <a:cubicBezTo>
                  <a:pt x="1593749" y="-37722"/>
                  <a:pt x="1671569" y="3908"/>
                  <a:pt x="1878232" y="0"/>
                </a:cubicBezTo>
                <a:cubicBezTo>
                  <a:pt x="2084895" y="-3908"/>
                  <a:pt x="2392618" y="6075"/>
                  <a:pt x="2608655" y="0"/>
                </a:cubicBezTo>
                <a:cubicBezTo>
                  <a:pt x="2616450" y="189855"/>
                  <a:pt x="2607563" y="243419"/>
                  <a:pt x="2608655" y="426466"/>
                </a:cubicBezTo>
                <a:cubicBezTo>
                  <a:pt x="2609747" y="609513"/>
                  <a:pt x="2590537" y="733654"/>
                  <a:pt x="2608655" y="852932"/>
                </a:cubicBezTo>
                <a:cubicBezTo>
                  <a:pt x="2626773" y="972210"/>
                  <a:pt x="2571097" y="1133150"/>
                  <a:pt x="2608655" y="1279398"/>
                </a:cubicBezTo>
                <a:cubicBezTo>
                  <a:pt x="2646213" y="1425646"/>
                  <a:pt x="2543693" y="1670087"/>
                  <a:pt x="2608655" y="1916176"/>
                </a:cubicBezTo>
                <a:cubicBezTo>
                  <a:pt x="2673617" y="2162265"/>
                  <a:pt x="2576638" y="2204934"/>
                  <a:pt x="2608655" y="2395220"/>
                </a:cubicBezTo>
                <a:cubicBezTo>
                  <a:pt x="2640672" y="2585506"/>
                  <a:pt x="2606451" y="2649761"/>
                  <a:pt x="2608655" y="2874263"/>
                </a:cubicBezTo>
                <a:cubicBezTo>
                  <a:pt x="2610859" y="3098765"/>
                  <a:pt x="2560646" y="3140856"/>
                  <a:pt x="2608655" y="3353307"/>
                </a:cubicBezTo>
                <a:cubicBezTo>
                  <a:pt x="2656664" y="3565758"/>
                  <a:pt x="2598052" y="3808579"/>
                  <a:pt x="2608655" y="3937507"/>
                </a:cubicBezTo>
                <a:cubicBezTo>
                  <a:pt x="2619258" y="4066435"/>
                  <a:pt x="2551769" y="4328414"/>
                  <a:pt x="2608655" y="4574285"/>
                </a:cubicBezTo>
                <a:cubicBezTo>
                  <a:pt x="2665541" y="4820156"/>
                  <a:pt x="2591411" y="4930423"/>
                  <a:pt x="2608655" y="5257799"/>
                </a:cubicBezTo>
                <a:cubicBezTo>
                  <a:pt x="2339136" y="5283602"/>
                  <a:pt x="2326248" y="5201649"/>
                  <a:pt x="2060837" y="5257799"/>
                </a:cubicBezTo>
                <a:cubicBezTo>
                  <a:pt x="1795426" y="5313949"/>
                  <a:pt x="1709311" y="5206921"/>
                  <a:pt x="1486933" y="5257799"/>
                </a:cubicBezTo>
                <a:cubicBezTo>
                  <a:pt x="1264555" y="5308677"/>
                  <a:pt x="1244581" y="5219949"/>
                  <a:pt x="1017375" y="5257799"/>
                </a:cubicBezTo>
                <a:cubicBezTo>
                  <a:pt x="790169" y="5295649"/>
                  <a:pt x="687851" y="5233926"/>
                  <a:pt x="521731" y="5257799"/>
                </a:cubicBezTo>
                <a:cubicBezTo>
                  <a:pt x="355611" y="5281672"/>
                  <a:pt x="251194" y="5215488"/>
                  <a:pt x="0" y="5257799"/>
                </a:cubicBezTo>
                <a:cubicBezTo>
                  <a:pt x="-471" y="5145905"/>
                  <a:pt x="45072" y="4898843"/>
                  <a:pt x="0" y="4726177"/>
                </a:cubicBezTo>
                <a:cubicBezTo>
                  <a:pt x="-45072" y="4553511"/>
                  <a:pt x="37377" y="4412797"/>
                  <a:pt x="0" y="4247133"/>
                </a:cubicBezTo>
                <a:cubicBezTo>
                  <a:pt x="-37377" y="4081469"/>
                  <a:pt x="22400" y="3794982"/>
                  <a:pt x="0" y="3557777"/>
                </a:cubicBezTo>
                <a:cubicBezTo>
                  <a:pt x="-22400" y="3320572"/>
                  <a:pt x="39979" y="3181041"/>
                  <a:pt x="0" y="3078733"/>
                </a:cubicBezTo>
                <a:cubicBezTo>
                  <a:pt x="-39979" y="2976425"/>
                  <a:pt x="30304" y="2614653"/>
                  <a:pt x="0" y="2494534"/>
                </a:cubicBezTo>
                <a:cubicBezTo>
                  <a:pt x="-30304" y="2374415"/>
                  <a:pt x="25448" y="2164689"/>
                  <a:pt x="0" y="2015490"/>
                </a:cubicBezTo>
                <a:cubicBezTo>
                  <a:pt x="-25448" y="1866291"/>
                  <a:pt x="15103" y="1733470"/>
                  <a:pt x="0" y="1483868"/>
                </a:cubicBezTo>
                <a:cubicBezTo>
                  <a:pt x="-15103" y="1234266"/>
                  <a:pt x="15208" y="1132477"/>
                  <a:pt x="0" y="1004824"/>
                </a:cubicBezTo>
                <a:cubicBezTo>
                  <a:pt x="-15208" y="877171"/>
                  <a:pt x="87689" y="304826"/>
                  <a:pt x="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350">
            <a:noFill/>
            <a:extLst>
              <a:ext uri="{C807C97D-BFC1-408E-A445-0C87EB9F89A2}">
                <ask:lineSketchStyleProps xmlns:ask="http://schemas.microsoft.com/office/drawing/2018/sketchyshapes" sd="34992116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사회과</a:t>
            </a:r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 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교과서 </a:t>
            </a:r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'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독도는 일본땅</a:t>
            </a:r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' 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명기</a:t>
            </a:r>
            <a:endParaRPr lang="ko-KR" altLang="en-US" sz="3600" b="1" dirty="0">
              <a:solidFill>
                <a:schemeClr val="bg1">
                  <a:lumMod val="95000"/>
                </a:schemeClr>
              </a:solidFill>
              <a:latin typeface="+mj-lt"/>
              <a:ea typeface="맑은 고딕"/>
              <a:cs typeface="Calibri Light"/>
            </a:endParaRPr>
          </a:p>
        </p:txBody>
      </p:sp>
      <p:pic>
        <p:nvPicPr>
          <p:cNvPr id="28" name="그림 28" descr="스크린샷이(가) 표시된 사진&#10;&#10;매우 높은 신뢰도로 생성된 설명">
            <a:extLst>
              <a:ext uri="{FF2B5EF4-FFF2-40B4-BE49-F238E27FC236}">
                <a16:creationId xmlns:a16="http://schemas.microsoft.com/office/drawing/2014/main" id="{ED20D781-AC37-4E7E-A14B-0B5708969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99" y="585899"/>
            <a:ext cx="8062821" cy="54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2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AF3EF249-5F0B-4ADB-8F86-25702859993B}"/>
              </a:ext>
            </a:extLst>
          </p:cNvPr>
          <p:cNvSpPr/>
          <p:nvPr/>
        </p:nvSpPr>
        <p:spPr>
          <a:xfrm>
            <a:off x="603938" y="640081"/>
            <a:ext cx="2608655" cy="5257799"/>
          </a:xfrm>
          <a:custGeom>
            <a:avLst/>
            <a:gdLst>
              <a:gd name="connsiteX0" fmla="*/ 0 w 2608655"/>
              <a:gd name="connsiteY0" fmla="*/ 0 h 5257799"/>
              <a:gd name="connsiteX1" fmla="*/ 443471 w 2608655"/>
              <a:gd name="connsiteY1" fmla="*/ 0 h 5257799"/>
              <a:gd name="connsiteX2" fmla="*/ 965202 w 2608655"/>
              <a:gd name="connsiteY2" fmla="*/ 0 h 5257799"/>
              <a:gd name="connsiteX3" fmla="*/ 1434760 w 2608655"/>
              <a:gd name="connsiteY3" fmla="*/ 0 h 5257799"/>
              <a:gd name="connsiteX4" fmla="*/ 1878232 w 2608655"/>
              <a:gd name="connsiteY4" fmla="*/ 0 h 5257799"/>
              <a:gd name="connsiteX5" fmla="*/ 2608655 w 2608655"/>
              <a:gd name="connsiteY5" fmla="*/ 0 h 5257799"/>
              <a:gd name="connsiteX6" fmla="*/ 2608655 w 2608655"/>
              <a:gd name="connsiteY6" fmla="*/ 689356 h 5257799"/>
              <a:gd name="connsiteX7" fmla="*/ 2608655 w 2608655"/>
              <a:gd name="connsiteY7" fmla="*/ 1378712 h 5257799"/>
              <a:gd name="connsiteX8" fmla="*/ 2608655 w 2608655"/>
              <a:gd name="connsiteY8" fmla="*/ 1962912 h 5257799"/>
              <a:gd name="connsiteX9" fmla="*/ 2608655 w 2608655"/>
              <a:gd name="connsiteY9" fmla="*/ 2441956 h 5257799"/>
              <a:gd name="connsiteX10" fmla="*/ 2608655 w 2608655"/>
              <a:gd name="connsiteY10" fmla="*/ 3078733 h 5257799"/>
              <a:gd name="connsiteX11" fmla="*/ 2608655 w 2608655"/>
              <a:gd name="connsiteY11" fmla="*/ 3768089 h 5257799"/>
              <a:gd name="connsiteX12" fmla="*/ 2608655 w 2608655"/>
              <a:gd name="connsiteY12" fmla="*/ 4404867 h 5257799"/>
              <a:gd name="connsiteX13" fmla="*/ 2608655 w 2608655"/>
              <a:gd name="connsiteY13" fmla="*/ 5257799 h 5257799"/>
              <a:gd name="connsiteX14" fmla="*/ 2165184 w 2608655"/>
              <a:gd name="connsiteY14" fmla="*/ 5257799 h 5257799"/>
              <a:gd name="connsiteX15" fmla="*/ 1721712 w 2608655"/>
              <a:gd name="connsiteY15" fmla="*/ 5257799 h 5257799"/>
              <a:gd name="connsiteX16" fmla="*/ 1147808 w 2608655"/>
              <a:gd name="connsiteY16" fmla="*/ 5257799 h 5257799"/>
              <a:gd name="connsiteX17" fmla="*/ 678250 w 2608655"/>
              <a:gd name="connsiteY17" fmla="*/ 5257799 h 5257799"/>
              <a:gd name="connsiteX18" fmla="*/ 0 w 2608655"/>
              <a:gd name="connsiteY18" fmla="*/ 5257799 h 5257799"/>
              <a:gd name="connsiteX19" fmla="*/ 0 w 2608655"/>
              <a:gd name="connsiteY19" fmla="*/ 4831333 h 5257799"/>
              <a:gd name="connsiteX20" fmla="*/ 0 w 2608655"/>
              <a:gd name="connsiteY20" fmla="*/ 4352289 h 5257799"/>
              <a:gd name="connsiteX21" fmla="*/ 0 w 2608655"/>
              <a:gd name="connsiteY21" fmla="*/ 3768089 h 5257799"/>
              <a:gd name="connsiteX22" fmla="*/ 0 w 2608655"/>
              <a:gd name="connsiteY22" fmla="*/ 3183889 h 5257799"/>
              <a:gd name="connsiteX23" fmla="*/ 0 w 2608655"/>
              <a:gd name="connsiteY23" fmla="*/ 2547112 h 5257799"/>
              <a:gd name="connsiteX24" fmla="*/ 0 w 2608655"/>
              <a:gd name="connsiteY24" fmla="*/ 2068068 h 5257799"/>
              <a:gd name="connsiteX25" fmla="*/ 0 w 2608655"/>
              <a:gd name="connsiteY25" fmla="*/ 1589024 h 5257799"/>
              <a:gd name="connsiteX26" fmla="*/ 0 w 2608655"/>
              <a:gd name="connsiteY26" fmla="*/ 1109980 h 5257799"/>
              <a:gd name="connsiteX27" fmla="*/ 0 w 2608655"/>
              <a:gd name="connsiteY27" fmla="*/ 525780 h 5257799"/>
              <a:gd name="connsiteX28" fmla="*/ 0 w 2608655"/>
              <a:gd name="connsiteY28" fmla="*/ 0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08655" h="5257799" fill="none" extrusionOk="0">
                <a:moveTo>
                  <a:pt x="0" y="0"/>
                </a:moveTo>
                <a:cubicBezTo>
                  <a:pt x="93285" y="-43211"/>
                  <a:pt x="326905" y="37386"/>
                  <a:pt x="443471" y="0"/>
                </a:cubicBezTo>
                <a:cubicBezTo>
                  <a:pt x="560037" y="-37386"/>
                  <a:pt x="767799" y="5583"/>
                  <a:pt x="965202" y="0"/>
                </a:cubicBezTo>
                <a:cubicBezTo>
                  <a:pt x="1162605" y="-5583"/>
                  <a:pt x="1203673" y="23733"/>
                  <a:pt x="1434760" y="0"/>
                </a:cubicBezTo>
                <a:cubicBezTo>
                  <a:pt x="1665847" y="-23733"/>
                  <a:pt x="1708335" y="13444"/>
                  <a:pt x="1878232" y="0"/>
                </a:cubicBezTo>
                <a:cubicBezTo>
                  <a:pt x="2048129" y="-13444"/>
                  <a:pt x="2451500" y="12940"/>
                  <a:pt x="2608655" y="0"/>
                </a:cubicBezTo>
                <a:cubicBezTo>
                  <a:pt x="2641411" y="312092"/>
                  <a:pt x="2589742" y="359651"/>
                  <a:pt x="2608655" y="689356"/>
                </a:cubicBezTo>
                <a:cubicBezTo>
                  <a:pt x="2627568" y="1019061"/>
                  <a:pt x="2586606" y="1152004"/>
                  <a:pt x="2608655" y="1378712"/>
                </a:cubicBezTo>
                <a:cubicBezTo>
                  <a:pt x="2630704" y="1605420"/>
                  <a:pt x="2605454" y="1806314"/>
                  <a:pt x="2608655" y="1962912"/>
                </a:cubicBezTo>
                <a:cubicBezTo>
                  <a:pt x="2611856" y="2119510"/>
                  <a:pt x="2583528" y="2228181"/>
                  <a:pt x="2608655" y="2441956"/>
                </a:cubicBezTo>
                <a:cubicBezTo>
                  <a:pt x="2633782" y="2655731"/>
                  <a:pt x="2560295" y="2825982"/>
                  <a:pt x="2608655" y="3078733"/>
                </a:cubicBezTo>
                <a:cubicBezTo>
                  <a:pt x="2657015" y="3331484"/>
                  <a:pt x="2553777" y="3520022"/>
                  <a:pt x="2608655" y="3768089"/>
                </a:cubicBezTo>
                <a:cubicBezTo>
                  <a:pt x="2663533" y="4016156"/>
                  <a:pt x="2575862" y="4175659"/>
                  <a:pt x="2608655" y="4404867"/>
                </a:cubicBezTo>
                <a:cubicBezTo>
                  <a:pt x="2641448" y="4634075"/>
                  <a:pt x="2554153" y="5077942"/>
                  <a:pt x="2608655" y="5257799"/>
                </a:cubicBezTo>
                <a:cubicBezTo>
                  <a:pt x="2493874" y="5304540"/>
                  <a:pt x="2371486" y="5221606"/>
                  <a:pt x="2165184" y="5257799"/>
                </a:cubicBezTo>
                <a:cubicBezTo>
                  <a:pt x="1958882" y="5293992"/>
                  <a:pt x="1897873" y="5211436"/>
                  <a:pt x="1721712" y="5257799"/>
                </a:cubicBezTo>
                <a:cubicBezTo>
                  <a:pt x="1545551" y="5304162"/>
                  <a:pt x="1426617" y="5217055"/>
                  <a:pt x="1147808" y="5257799"/>
                </a:cubicBezTo>
                <a:cubicBezTo>
                  <a:pt x="868999" y="5298543"/>
                  <a:pt x="774324" y="5246405"/>
                  <a:pt x="678250" y="5257799"/>
                </a:cubicBezTo>
                <a:cubicBezTo>
                  <a:pt x="582176" y="5269193"/>
                  <a:pt x="334216" y="5241818"/>
                  <a:pt x="0" y="5257799"/>
                </a:cubicBezTo>
                <a:cubicBezTo>
                  <a:pt x="-40343" y="5169247"/>
                  <a:pt x="27709" y="4938365"/>
                  <a:pt x="0" y="4831333"/>
                </a:cubicBezTo>
                <a:cubicBezTo>
                  <a:pt x="-27709" y="4724301"/>
                  <a:pt x="47314" y="4477051"/>
                  <a:pt x="0" y="4352289"/>
                </a:cubicBezTo>
                <a:cubicBezTo>
                  <a:pt x="-47314" y="4227527"/>
                  <a:pt x="66885" y="3968506"/>
                  <a:pt x="0" y="3768089"/>
                </a:cubicBezTo>
                <a:cubicBezTo>
                  <a:pt x="-66885" y="3567672"/>
                  <a:pt x="59725" y="3348011"/>
                  <a:pt x="0" y="3183889"/>
                </a:cubicBezTo>
                <a:cubicBezTo>
                  <a:pt x="-59725" y="3019767"/>
                  <a:pt x="71714" y="2787766"/>
                  <a:pt x="0" y="2547112"/>
                </a:cubicBezTo>
                <a:cubicBezTo>
                  <a:pt x="-71714" y="2306458"/>
                  <a:pt x="19006" y="2183573"/>
                  <a:pt x="0" y="2068068"/>
                </a:cubicBezTo>
                <a:cubicBezTo>
                  <a:pt x="-19006" y="1952563"/>
                  <a:pt x="34093" y="1735362"/>
                  <a:pt x="0" y="1589024"/>
                </a:cubicBezTo>
                <a:cubicBezTo>
                  <a:pt x="-34093" y="1442686"/>
                  <a:pt x="19391" y="1317855"/>
                  <a:pt x="0" y="1109980"/>
                </a:cubicBezTo>
                <a:cubicBezTo>
                  <a:pt x="-19391" y="902105"/>
                  <a:pt x="53057" y="690720"/>
                  <a:pt x="0" y="525780"/>
                </a:cubicBezTo>
                <a:cubicBezTo>
                  <a:pt x="-53057" y="360840"/>
                  <a:pt x="60410" y="166809"/>
                  <a:pt x="0" y="0"/>
                </a:cubicBezTo>
                <a:close/>
              </a:path>
              <a:path w="2608655" h="5257799" stroke="0" extrusionOk="0">
                <a:moveTo>
                  <a:pt x="0" y="0"/>
                </a:moveTo>
                <a:cubicBezTo>
                  <a:pt x="157641" y="-48941"/>
                  <a:pt x="274469" y="24335"/>
                  <a:pt x="495644" y="0"/>
                </a:cubicBezTo>
                <a:cubicBezTo>
                  <a:pt x="716819" y="-24335"/>
                  <a:pt x="779316" y="25543"/>
                  <a:pt x="965202" y="0"/>
                </a:cubicBezTo>
                <a:cubicBezTo>
                  <a:pt x="1151088" y="-25543"/>
                  <a:pt x="1275771" y="37722"/>
                  <a:pt x="1434760" y="0"/>
                </a:cubicBezTo>
                <a:cubicBezTo>
                  <a:pt x="1593749" y="-37722"/>
                  <a:pt x="1671569" y="3908"/>
                  <a:pt x="1878232" y="0"/>
                </a:cubicBezTo>
                <a:cubicBezTo>
                  <a:pt x="2084895" y="-3908"/>
                  <a:pt x="2392618" y="6075"/>
                  <a:pt x="2608655" y="0"/>
                </a:cubicBezTo>
                <a:cubicBezTo>
                  <a:pt x="2616450" y="189855"/>
                  <a:pt x="2607563" y="243419"/>
                  <a:pt x="2608655" y="426466"/>
                </a:cubicBezTo>
                <a:cubicBezTo>
                  <a:pt x="2609747" y="609513"/>
                  <a:pt x="2590537" y="733654"/>
                  <a:pt x="2608655" y="852932"/>
                </a:cubicBezTo>
                <a:cubicBezTo>
                  <a:pt x="2626773" y="972210"/>
                  <a:pt x="2571097" y="1133150"/>
                  <a:pt x="2608655" y="1279398"/>
                </a:cubicBezTo>
                <a:cubicBezTo>
                  <a:pt x="2646213" y="1425646"/>
                  <a:pt x="2543693" y="1670087"/>
                  <a:pt x="2608655" y="1916176"/>
                </a:cubicBezTo>
                <a:cubicBezTo>
                  <a:pt x="2673617" y="2162265"/>
                  <a:pt x="2576638" y="2204934"/>
                  <a:pt x="2608655" y="2395220"/>
                </a:cubicBezTo>
                <a:cubicBezTo>
                  <a:pt x="2640672" y="2585506"/>
                  <a:pt x="2606451" y="2649761"/>
                  <a:pt x="2608655" y="2874263"/>
                </a:cubicBezTo>
                <a:cubicBezTo>
                  <a:pt x="2610859" y="3098765"/>
                  <a:pt x="2560646" y="3140856"/>
                  <a:pt x="2608655" y="3353307"/>
                </a:cubicBezTo>
                <a:cubicBezTo>
                  <a:pt x="2656664" y="3565758"/>
                  <a:pt x="2598052" y="3808579"/>
                  <a:pt x="2608655" y="3937507"/>
                </a:cubicBezTo>
                <a:cubicBezTo>
                  <a:pt x="2619258" y="4066435"/>
                  <a:pt x="2551769" y="4328414"/>
                  <a:pt x="2608655" y="4574285"/>
                </a:cubicBezTo>
                <a:cubicBezTo>
                  <a:pt x="2665541" y="4820156"/>
                  <a:pt x="2591411" y="4930423"/>
                  <a:pt x="2608655" y="5257799"/>
                </a:cubicBezTo>
                <a:cubicBezTo>
                  <a:pt x="2339136" y="5283602"/>
                  <a:pt x="2326248" y="5201649"/>
                  <a:pt x="2060837" y="5257799"/>
                </a:cubicBezTo>
                <a:cubicBezTo>
                  <a:pt x="1795426" y="5313949"/>
                  <a:pt x="1709311" y="5206921"/>
                  <a:pt x="1486933" y="5257799"/>
                </a:cubicBezTo>
                <a:cubicBezTo>
                  <a:pt x="1264555" y="5308677"/>
                  <a:pt x="1244581" y="5219949"/>
                  <a:pt x="1017375" y="5257799"/>
                </a:cubicBezTo>
                <a:cubicBezTo>
                  <a:pt x="790169" y="5295649"/>
                  <a:pt x="687851" y="5233926"/>
                  <a:pt x="521731" y="5257799"/>
                </a:cubicBezTo>
                <a:cubicBezTo>
                  <a:pt x="355611" y="5281672"/>
                  <a:pt x="251194" y="5215488"/>
                  <a:pt x="0" y="5257799"/>
                </a:cubicBezTo>
                <a:cubicBezTo>
                  <a:pt x="-471" y="5145905"/>
                  <a:pt x="45072" y="4898843"/>
                  <a:pt x="0" y="4726177"/>
                </a:cubicBezTo>
                <a:cubicBezTo>
                  <a:pt x="-45072" y="4553511"/>
                  <a:pt x="37377" y="4412797"/>
                  <a:pt x="0" y="4247133"/>
                </a:cubicBezTo>
                <a:cubicBezTo>
                  <a:pt x="-37377" y="4081469"/>
                  <a:pt x="22400" y="3794982"/>
                  <a:pt x="0" y="3557777"/>
                </a:cubicBezTo>
                <a:cubicBezTo>
                  <a:pt x="-22400" y="3320572"/>
                  <a:pt x="39979" y="3181041"/>
                  <a:pt x="0" y="3078733"/>
                </a:cubicBezTo>
                <a:cubicBezTo>
                  <a:pt x="-39979" y="2976425"/>
                  <a:pt x="30304" y="2614653"/>
                  <a:pt x="0" y="2494534"/>
                </a:cubicBezTo>
                <a:cubicBezTo>
                  <a:pt x="-30304" y="2374415"/>
                  <a:pt x="25448" y="2164689"/>
                  <a:pt x="0" y="2015490"/>
                </a:cubicBezTo>
                <a:cubicBezTo>
                  <a:pt x="-25448" y="1866291"/>
                  <a:pt x="15103" y="1733470"/>
                  <a:pt x="0" y="1483868"/>
                </a:cubicBezTo>
                <a:cubicBezTo>
                  <a:pt x="-15103" y="1234266"/>
                  <a:pt x="15208" y="1132477"/>
                  <a:pt x="0" y="1004824"/>
                </a:cubicBezTo>
                <a:cubicBezTo>
                  <a:pt x="-15208" y="877171"/>
                  <a:pt x="87689" y="304826"/>
                  <a:pt x="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350">
            <a:noFill/>
            <a:extLst>
              <a:ext uri="{C807C97D-BFC1-408E-A445-0C87EB9F89A2}">
                <ask:lineSketchStyleProps xmlns:ask="http://schemas.microsoft.com/office/drawing/2018/sketchyshapes" sd="34992116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사회과</a:t>
            </a:r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 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교과서 </a:t>
            </a:r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'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독도는 일본땅</a:t>
            </a:r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' 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맑은 고딕"/>
                <a:cs typeface="+mj-cs"/>
              </a:rPr>
              <a:t>명기</a:t>
            </a:r>
            <a:endParaRPr lang="ko-KR" altLang="en-US" sz="3600" b="1" dirty="0">
              <a:solidFill>
                <a:schemeClr val="bg1">
                  <a:lumMod val="95000"/>
                </a:schemeClr>
              </a:solidFill>
              <a:latin typeface="+mj-lt"/>
              <a:ea typeface="맑은 고딕"/>
              <a:cs typeface="Calibri Light"/>
            </a:endParaRPr>
          </a:p>
        </p:txBody>
      </p:sp>
      <p:pic>
        <p:nvPicPr>
          <p:cNvPr id="28" name="그림 28" descr="스크린샷이(가) 표시된 사진&#10;&#10;매우 높은 신뢰도로 생성된 설명">
            <a:extLst>
              <a:ext uri="{FF2B5EF4-FFF2-40B4-BE49-F238E27FC236}">
                <a16:creationId xmlns:a16="http://schemas.microsoft.com/office/drawing/2014/main" id="{ED20D781-AC37-4E7E-A14B-0B5708969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99" y="585899"/>
            <a:ext cx="8062821" cy="5413033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ED3EA8C-EF65-49DA-AD12-7FEF26B65DC0}"/>
              </a:ext>
            </a:extLst>
          </p:cNvPr>
          <p:cNvSpPr/>
          <p:nvPr/>
        </p:nvSpPr>
        <p:spPr>
          <a:xfrm>
            <a:off x="2876" y="-4313"/>
            <a:ext cx="12191998" cy="6958640"/>
          </a:xfrm>
          <a:prstGeom prst="rect">
            <a:avLst/>
          </a:prstGeom>
          <a:solidFill>
            <a:srgbClr val="00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61148AA-DCF5-45AE-8DC3-D7114F49F349}"/>
              </a:ext>
            </a:extLst>
          </p:cNvPr>
          <p:cNvSpPr/>
          <p:nvPr/>
        </p:nvSpPr>
        <p:spPr>
          <a:xfrm>
            <a:off x="1977" y="2482071"/>
            <a:ext cx="12191998" cy="199845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>
                <a:ea typeface="맑은 고딕"/>
                <a:cs typeface="Calibri"/>
              </a:rPr>
              <a:t>2022년까지 日 모든 교과서에 </a:t>
            </a:r>
            <a:endParaRPr lang="ko-KR" sz="4400">
              <a:ea typeface="맑은 고딕"/>
              <a:cs typeface="Calibri"/>
            </a:endParaRPr>
          </a:p>
          <a:p>
            <a:pPr algn="ctr"/>
            <a:r>
              <a:rPr lang="ko-KR" altLang="en-US" sz="4400" b="1">
                <a:ea typeface="맑은 고딕"/>
                <a:cs typeface="Calibri"/>
              </a:rPr>
              <a:t>독도 영유권 관련 내용 기술 의무화 추진</a:t>
            </a:r>
            <a:endParaRPr lang="ko-KR" sz="4400"/>
          </a:p>
        </p:txBody>
      </p:sp>
    </p:spTree>
    <p:extLst>
      <p:ext uri="{BB962C8B-B14F-4D97-AF65-F5344CB8AC3E}">
        <p14:creationId xmlns:p14="http://schemas.microsoft.com/office/powerpoint/2010/main" val="290652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직사각형 351">
            <a:extLst>
              <a:ext uri="{FF2B5EF4-FFF2-40B4-BE49-F238E27FC236}">
                <a16:creationId xmlns:a16="http://schemas.microsoft.com/office/drawing/2014/main" id="{D39C2039-585A-416A-809F-A3D000FAB836}"/>
              </a:ext>
            </a:extLst>
          </p:cNvPr>
          <p:cNvSpPr/>
          <p:nvPr/>
        </p:nvSpPr>
        <p:spPr>
          <a:xfrm>
            <a:off x="448574" y="398253"/>
            <a:ext cx="11300602" cy="6167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화살표: 톱니 모양의 오른쪽 296">
            <a:extLst>
              <a:ext uri="{FF2B5EF4-FFF2-40B4-BE49-F238E27FC236}">
                <a16:creationId xmlns:a16="http://schemas.microsoft.com/office/drawing/2014/main" id="{432A20B5-EAF3-4316-980B-002BCE99B712}"/>
              </a:ext>
            </a:extLst>
          </p:cNvPr>
          <p:cNvSpPr/>
          <p:nvPr/>
        </p:nvSpPr>
        <p:spPr>
          <a:xfrm>
            <a:off x="846094" y="3386171"/>
            <a:ext cx="10552977" cy="2055960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BAB4129-D5D8-4781-91F0-C8C1E99A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57" y="1025559"/>
            <a:ext cx="10173010" cy="155448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/>
                <a:cs typeface="Calibri Light"/>
              </a:rPr>
              <a:t>3차례에 걸친 국제재판소 회부 제안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ea typeface="맑은 고딕"/>
              <a:cs typeface="Calibri"/>
            </a:endParaRPr>
          </a:p>
        </p:txBody>
      </p:sp>
      <p:pic>
        <p:nvPicPr>
          <p:cNvPr id="247" name="그래픽 247" descr="은행">
            <a:extLst>
              <a:ext uri="{FF2B5EF4-FFF2-40B4-BE49-F238E27FC236}">
                <a16:creationId xmlns:a16="http://schemas.microsoft.com/office/drawing/2014/main" id="{21E5DD51-87A4-48D1-8EAD-2EA3BE85D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6762" y="3877574"/>
            <a:ext cx="1000664" cy="1086928"/>
          </a:xfrm>
          <a:prstGeom prst="rect">
            <a:avLst/>
          </a:prstGeom>
        </p:spPr>
      </p:pic>
      <p:pic>
        <p:nvPicPr>
          <p:cNvPr id="249" name="그래픽 249" descr="이사회">
            <a:extLst>
              <a:ext uri="{FF2B5EF4-FFF2-40B4-BE49-F238E27FC236}">
                <a16:creationId xmlns:a16="http://schemas.microsoft.com/office/drawing/2014/main" id="{D19F1A92-8CEB-4F48-967A-734B4A86B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9712" y="3876676"/>
            <a:ext cx="1000664" cy="1086928"/>
          </a:xfrm>
          <a:prstGeom prst="rect">
            <a:avLst/>
          </a:prstGeom>
        </p:spPr>
      </p:pic>
      <p:pic>
        <p:nvPicPr>
          <p:cNvPr id="251" name="그래픽 251" descr="계약">
            <a:extLst>
              <a:ext uri="{FF2B5EF4-FFF2-40B4-BE49-F238E27FC236}">
                <a16:creationId xmlns:a16="http://schemas.microsoft.com/office/drawing/2014/main" id="{39EBDDF6-205F-4A82-AFF7-E0497FF57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0174" y="3875777"/>
            <a:ext cx="1000664" cy="1086928"/>
          </a:xfrm>
          <a:prstGeom prst="rect">
            <a:avLst/>
          </a:prstGeom>
        </p:spPr>
      </p:pic>
      <p:sp>
        <p:nvSpPr>
          <p:cNvPr id="346" name="TextBox 345">
            <a:extLst>
              <a:ext uri="{FF2B5EF4-FFF2-40B4-BE49-F238E27FC236}">
                <a16:creationId xmlns:a16="http://schemas.microsoft.com/office/drawing/2014/main" id="{DE05847A-3205-4866-A0FC-5D79353FE5B1}"/>
              </a:ext>
            </a:extLst>
          </p:cNvPr>
          <p:cNvSpPr txBox="1"/>
          <p:nvPr/>
        </p:nvSpPr>
        <p:spPr>
          <a:xfrm>
            <a:off x="1846234" y="3097065"/>
            <a:ext cx="15355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4400" b="1" dirty="0">
                <a:latin typeface="Malgun Gothic"/>
                <a:ea typeface="Malgun Gothic"/>
                <a:cs typeface="Arabic Typesetting"/>
              </a:rPr>
              <a:t>1954</a:t>
            </a:r>
            <a:endParaRPr lang="ko-KR" sz="4400" b="1" dirty="0">
              <a:latin typeface="Malgun Gothic"/>
              <a:ea typeface="Malgun Gothic"/>
              <a:cs typeface="Arabic Typesetting"/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81CA83C6-E749-4575-876F-09633B9F7614}"/>
              </a:ext>
            </a:extLst>
          </p:cNvPr>
          <p:cNvSpPr txBox="1"/>
          <p:nvPr/>
        </p:nvSpPr>
        <p:spPr>
          <a:xfrm>
            <a:off x="4994875" y="5038008"/>
            <a:ext cx="15355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4400" b="1" dirty="0">
                <a:latin typeface="Malgun Gothic"/>
                <a:ea typeface="Malgun Gothic"/>
                <a:cs typeface="Arabic Typesetting"/>
              </a:rPr>
              <a:t>1962</a:t>
            </a:r>
            <a:endParaRPr lang="ko-KR" sz="4400" b="1" dirty="0">
              <a:latin typeface="Malgun Gothic"/>
              <a:ea typeface="Malgun Gothic"/>
              <a:cs typeface="Arabic Typesetting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D9FF9A3F-9572-4F25-B547-62C0941598A0}"/>
              </a:ext>
            </a:extLst>
          </p:cNvPr>
          <p:cNvSpPr txBox="1"/>
          <p:nvPr/>
        </p:nvSpPr>
        <p:spPr>
          <a:xfrm>
            <a:off x="8201026" y="3097065"/>
            <a:ext cx="15355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altLang="en-US" sz="4400" b="1" dirty="0">
                <a:latin typeface="Malgun Gothic"/>
                <a:ea typeface="Malgun Gothic"/>
                <a:cs typeface="Arabic Typesetting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02876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FBBB1E9D-33CD-4393-862A-F7FB5D2F12B8}"/>
              </a:ext>
            </a:extLst>
          </p:cNvPr>
          <p:cNvSpPr/>
          <p:nvPr/>
        </p:nvSpPr>
        <p:spPr>
          <a:xfrm>
            <a:off x="448574" y="398253"/>
            <a:ext cx="11300602" cy="6167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위쪽 모서리 21">
            <a:extLst>
              <a:ext uri="{FF2B5EF4-FFF2-40B4-BE49-F238E27FC236}">
                <a16:creationId xmlns:a16="http://schemas.microsoft.com/office/drawing/2014/main" id="{268C9673-C23A-4FDE-9777-C6B64EBF82BB}"/>
              </a:ext>
            </a:extLst>
          </p:cNvPr>
          <p:cNvSpPr/>
          <p:nvPr/>
        </p:nvSpPr>
        <p:spPr>
          <a:xfrm flipV="1">
            <a:off x="1239328" y="4438291"/>
            <a:ext cx="9661585" cy="1754036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위쪽 모서리 20">
            <a:extLst>
              <a:ext uri="{FF2B5EF4-FFF2-40B4-BE49-F238E27FC236}">
                <a16:creationId xmlns:a16="http://schemas.microsoft.com/office/drawing/2014/main" id="{DDB8D2E2-9F65-41B4-A048-D7080B6BE527}"/>
              </a:ext>
            </a:extLst>
          </p:cNvPr>
          <p:cNvSpPr/>
          <p:nvPr/>
        </p:nvSpPr>
        <p:spPr>
          <a:xfrm>
            <a:off x="1153065" y="2166668"/>
            <a:ext cx="9977885" cy="1754036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7A6A30-7EB6-47A1-A23B-7FD780565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6879" y="2156304"/>
            <a:ext cx="6317410" cy="1763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dirty="0">
                <a:solidFill>
                  <a:schemeClr val="bg1">
                    <a:lumMod val="95000"/>
                  </a:schemeClr>
                </a:solidFill>
                <a:ea typeface="맑은 고딕"/>
                <a:cs typeface="Calibri"/>
              </a:rPr>
              <a:t>국제 재판소 회부는 독도 문제에 대한 평화적 해결을 위한 방법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ea typeface="맑은 고딕"/>
                <a:cs typeface="Calibri"/>
              </a:rPr>
              <a:t>,</a:t>
            </a:r>
            <a:endParaRPr lang="ko-KR" altLang="en-US" dirty="0"/>
          </a:p>
          <a:p>
            <a:pPr marL="0" indent="0" algn="ctr">
              <a:buNone/>
            </a:pP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ea typeface="맑은 고딕"/>
                <a:cs typeface="+mn-lt"/>
              </a:rPr>
              <a:t>한국은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ea typeface="맑은 고딕"/>
                <a:cs typeface="+mn-lt"/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ea typeface="맑은 고딕"/>
                <a:cs typeface="+mn-lt"/>
              </a:rPr>
              <a:t>독도를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ea typeface="맑은 고딕"/>
                <a:cs typeface="+mn-lt"/>
              </a:rPr>
              <a:t> </a:t>
            </a:r>
            <a:r>
              <a:rPr lang="en-US" altLang="ko-KR" b="1" dirty="0" err="1">
                <a:solidFill>
                  <a:schemeClr val="bg1">
                    <a:lumMod val="95000"/>
                  </a:schemeClr>
                </a:solidFill>
                <a:ea typeface="맑은 고딕"/>
                <a:cs typeface="+mn-lt"/>
              </a:rPr>
              <a:t>불법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ea typeface="맑은 고딕"/>
                <a:cs typeface="+mn-lt"/>
              </a:rPr>
              <a:t> </a:t>
            </a:r>
            <a:r>
              <a:rPr lang="en-US" altLang="ko-KR" b="1" dirty="0" err="1">
                <a:solidFill>
                  <a:schemeClr val="bg1">
                    <a:lumMod val="95000"/>
                  </a:schemeClr>
                </a:solidFill>
                <a:ea typeface="맑은 고딕"/>
                <a:cs typeface="+mn-lt"/>
              </a:rPr>
              <a:t>점거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ea typeface="맑은 고딕"/>
                <a:cs typeface="+mn-lt"/>
              </a:rPr>
              <a:t>하고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ea typeface="맑은 고딕"/>
                <a:cs typeface="+mn-lt"/>
              </a:rPr>
              <a:t>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ea typeface="맑은 고딕"/>
                <a:cs typeface="+mn-lt"/>
              </a:rPr>
              <a:t>있다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ea typeface="맑은 고딕"/>
                <a:cs typeface="+mn-lt"/>
              </a:rPr>
              <a:t>.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F409F083-5AEB-475A-BB8E-7F183C880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7068" y="4427925"/>
            <a:ext cx="6317410" cy="1763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>
                <a:solidFill>
                  <a:srgbClr val="F2F2F2"/>
                </a:solidFill>
                <a:ea typeface="맑은 고딕"/>
                <a:cs typeface="Calibri"/>
              </a:rPr>
              <a:t>독도는 역사적, 지리적, 국제법적으로 </a:t>
            </a:r>
            <a:r>
              <a:rPr lang="ko-KR" b="1">
                <a:solidFill>
                  <a:srgbClr val="F2F2F2"/>
                </a:solidFill>
                <a:ea typeface="맑은 고딕"/>
                <a:cs typeface="Calibri"/>
              </a:rPr>
              <a:t>명백한 </a:t>
            </a:r>
            <a:r>
              <a:rPr lang="ko-KR" altLang="en-US" b="1">
                <a:solidFill>
                  <a:srgbClr val="F2F2F2"/>
                </a:solidFill>
                <a:ea typeface="맑은 고딕"/>
                <a:cs typeface="Calibri"/>
              </a:rPr>
              <a:t>한국 영토</a:t>
            </a:r>
            <a:r>
              <a:rPr lang="ko-KR">
                <a:solidFill>
                  <a:srgbClr val="F2F2F2"/>
                </a:solidFill>
                <a:ea typeface="맑은 고딕"/>
                <a:cs typeface="Calibri"/>
              </a:rPr>
              <a:t>,</a:t>
            </a:r>
            <a:endParaRPr lang="ko-KR" altLang="en-US">
              <a:solidFill>
                <a:srgbClr val="F2F2F2"/>
              </a:solidFill>
              <a:ea typeface="맑은 고딕"/>
              <a:cs typeface="Calibri"/>
            </a:endParaRPr>
          </a:p>
          <a:p>
            <a:pPr marL="0" indent="0" algn="ctr">
              <a:buNone/>
            </a:pPr>
            <a:r>
              <a:rPr lang="ko-KR">
                <a:solidFill>
                  <a:srgbClr val="F2F2F2"/>
                </a:solidFill>
                <a:ea typeface="맑은 고딕"/>
                <a:cs typeface="Calibri"/>
              </a:rPr>
              <a:t>영토 분쟁은 존재하지 않는다.</a:t>
            </a:r>
            <a:endParaRPr lang="ko-KR">
              <a:solidFill>
                <a:srgbClr val="F2F2F2"/>
              </a:solidFill>
              <a:ea typeface="맑은 고딕"/>
              <a:cs typeface="+mn-lt"/>
            </a:endParaRPr>
          </a:p>
        </p:txBody>
      </p:sp>
      <p:pic>
        <p:nvPicPr>
          <p:cNvPr id="11" name="그림 11" descr="그리기이(가) 표시된 사진&#10;&#10;매우 높은 신뢰도로 생성된 설명">
            <a:extLst>
              <a:ext uri="{FF2B5EF4-FFF2-40B4-BE49-F238E27FC236}">
                <a16:creationId xmlns:a16="http://schemas.microsoft.com/office/drawing/2014/main" id="{5531F66B-22B5-455D-A794-48583B1DB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74" y="2097656"/>
            <a:ext cx="2743200" cy="1828800"/>
          </a:xfrm>
          <a:prstGeom prst="rect">
            <a:avLst/>
          </a:prstGeom>
        </p:spPr>
      </p:pic>
      <p:pic>
        <p:nvPicPr>
          <p:cNvPr id="13" name="그림 13" descr="방이(가) 표시된 사진&#10;&#10;매우 높은 신뢰도로 생성된 설명">
            <a:extLst>
              <a:ext uri="{FF2B5EF4-FFF2-40B4-BE49-F238E27FC236}">
                <a16:creationId xmlns:a16="http://schemas.microsoft.com/office/drawing/2014/main" id="{6DC7A292-C8ED-43D5-83CC-173C47371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344" y="4354901"/>
            <a:ext cx="2786332" cy="1843177"/>
          </a:xfrm>
          <a:prstGeom prst="rect">
            <a:avLst/>
          </a:prstGeom>
        </p:spPr>
      </p:pic>
      <p:sp>
        <p:nvSpPr>
          <p:cNvPr id="18" name="제목 6">
            <a:extLst>
              <a:ext uri="{FF2B5EF4-FFF2-40B4-BE49-F238E27FC236}">
                <a16:creationId xmlns:a16="http://schemas.microsoft.com/office/drawing/2014/main" id="{C7FB4B1B-6771-4F16-8570-AF9CFC7FE385}"/>
              </a:ext>
            </a:extLst>
          </p:cNvPr>
          <p:cNvSpPr>
            <a:spLocks noGrp="1"/>
          </p:cNvSpPr>
          <p:nvPr/>
        </p:nvSpPr>
        <p:spPr>
          <a:xfrm>
            <a:off x="1139226" y="666151"/>
            <a:ext cx="10055525" cy="128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>
                <a:ea typeface="맑은 고딕"/>
                <a:cs typeface="Calibri Light"/>
              </a:rPr>
              <a:t>국제 재판소 회부에 대한 양국 간의 의견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8192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와이드스크린</PresentationFormat>
  <Slides>22</Slides>
  <Notes>0</Notes>
  <HiddenSlides>0</HiddenSlide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Theme</vt:lpstr>
      <vt:lpstr>PowerPoint 프레젠테이션</vt:lpstr>
      <vt:lpstr>PowerPoint 프레젠테이션</vt:lpstr>
      <vt:lpstr>일본의 독도 침탈을 위한 만행</vt:lpstr>
      <vt:lpstr>日, 미국 폭격연습지 독도 지정 로비</vt:lpstr>
      <vt:lpstr>PowerPoint 프레젠테이션</vt:lpstr>
      <vt:lpstr>PowerPoint 프레젠테이션</vt:lpstr>
      <vt:lpstr>PowerPoint 프레젠테이션</vt:lpstr>
      <vt:lpstr>3차례에 걸친 국제재판소 회부 제안</vt:lpstr>
      <vt:lpstr>PowerPoint 프레젠테이션</vt:lpstr>
      <vt:lpstr>국가가 독도를 수호하는 방법</vt:lpstr>
      <vt:lpstr>1. 독도경비대가 독도를 수호</vt:lpstr>
      <vt:lpstr>PowerPoint 프레젠테이션</vt:lpstr>
      <vt:lpstr>2. 여러가지 시설물 설치·운영</vt:lpstr>
      <vt:lpstr>PowerPoint 프레젠테이션</vt:lpstr>
      <vt:lpstr>3. 독도와 관련된 각종 법령 시행</vt:lpstr>
      <vt:lpstr>PowerPoint 프레젠테이션</vt:lpstr>
      <vt:lpstr>4. 한국 국적 주민 거주</vt:lpstr>
      <vt:lpstr>총 41명 거주</vt:lpstr>
      <vt:lpstr>개인이 독도를 수호할 방법</vt:lpstr>
      <vt:lpstr>독도를 수호한 개인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revision>637</cp:revision>
  <dcterms:created xsi:type="dcterms:W3CDTF">2020-04-30T05:53:46Z</dcterms:created>
  <dcterms:modified xsi:type="dcterms:W3CDTF">2020-05-03T15:36:21Z</dcterms:modified>
</cp:coreProperties>
</file>