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256" r:id="rId3"/>
    <p:sldId id="257" r:id="rId4"/>
    <p:sldId id="273" r:id="rId5"/>
    <p:sldId id="259" r:id="rId6"/>
    <p:sldId id="258" r:id="rId7"/>
    <p:sldId id="268" r:id="rId8"/>
    <p:sldId id="260" r:id="rId9"/>
    <p:sldId id="274" r:id="rId10"/>
    <p:sldId id="261" r:id="rId11"/>
    <p:sldId id="262" r:id="rId12"/>
    <p:sldId id="263" r:id="rId13"/>
    <p:sldId id="26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0" r:id="rId22"/>
    <p:sldId id="271" r:id="rId23"/>
    <p:sldId id="272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1807AC47-91ED-445F-87FB-0372B89CBFEC}">
          <p14:sldIdLst>
            <p14:sldId id="256"/>
            <p14:sldId id="257"/>
            <p14:sldId id="273"/>
            <p14:sldId id="259"/>
            <p14:sldId id="258"/>
            <p14:sldId id="268"/>
            <p14:sldId id="260"/>
            <p14:sldId id="274"/>
            <p14:sldId id="261"/>
            <p14:sldId id="262"/>
            <p14:sldId id="263"/>
            <p14:sldId id="264"/>
            <p14:sldId id="275"/>
            <p14:sldId id="276"/>
            <p14:sldId id="277"/>
            <p14:sldId id="278"/>
            <p14:sldId id="279"/>
            <p14:sldId id="280"/>
            <p14:sldId id="281"/>
            <p14:sldId id="270"/>
            <p14:sldId id="271"/>
            <p14:sldId id="27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ya" initials="k" lastIdx="1" clrIdx="0">
    <p:extLst>
      <p:ext uri="{19B8F6BF-5375-455C-9EA6-DF929625EA0E}">
        <p15:presenceInfo xmlns:p15="http://schemas.microsoft.com/office/powerpoint/2012/main" userId="adc33a783d97a1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81" d="100"/>
          <a:sy n="81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1FC9-24C3-4311-A637-135FCAEA99FE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D6CC-9871-4694-925D-FC518585B7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98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59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92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7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99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69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48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29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97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1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67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2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6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82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39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9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8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32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80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EFA1T9lGA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/>
              <a:t>메이지</a:t>
            </a:r>
            <a:r>
              <a:rPr lang="en-US" altLang="ko-KR" sz="4800" dirty="0"/>
              <a:t>, </a:t>
            </a:r>
            <a:r>
              <a:rPr lang="ko-KR" altLang="en-US" sz="4800" dirty="0" err="1"/>
              <a:t>다이쇼</a:t>
            </a:r>
            <a:r>
              <a:rPr lang="ko-KR" altLang="en-US" sz="4800" dirty="0"/>
              <a:t> 시대의 정치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막말 정치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sz="2000" dirty="0">
                <a:solidFill>
                  <a:schemeClr val="tx1"/>
                </a:solidFill>
              </a:rPr>
              <a:t>21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r>
              <a:rPr lang="en-US" altLang="ko-KR" sz="2000" dirty="0">
                <a:solidFill>
                  <a:schemeClr val="tx1"/>
                </a:solidFill>
              </a:rPr>
              <a:t>01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r>
              <a:rPr lang="en-US" altLang="ko-KR" sz="2000" dirty="0">
                <a:solidFill>
                  <a:schemeClr val="tx1"/>
                </a:solidFill>
              </a:rPr>
              <a:t>9</a:t>
            </a:r>
            <a:r>
              <a:rPr lang="ko-KR" altLang="en-US" sz="2000" dirty="0">
                <a:solidFill>
                  <a:schemeClr val="tx1"/>
                </a:solidFill>
              </a:rPr>
              <a:t>○</a:t>
            </a:r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ko-KR" altLang="en-US" sz="2000" dirty="0">
                <a:solidFill>
                  <a:schemeClr val="tx1"/>
                </a:solidFill>
              </a:rPr>
              <a:t>김○진</a:t>
            </a:r>
          </a:p>
        </p:txBody>
      </p:sp>
    </p:spTree>
    <p:extLst>
      <p:ext uri="{BB962C8B-B14F-4D97-AF65-F5344CB8AC3E}">
        <p14:creationId xmlns:p14="http://schemas.microsoft.com/office/powerpoint/2010/main" val="35524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B99A7-1D9B-4FCF-8FCE-B82748F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410710-1C4F-45E8-B12B-B25172CF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주요 내용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166632-D5CF-4247-9C76-375CF117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8229600" cy="314801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개항장을 다섯 개</a:t>
            </a:r>
            <a:r>
              <a:rPr lang="en-US" altLang="ko-KR" sz="3200" dirty="0"/>
              <a:t>(</a:t>
            </a:r>
            <a:r>
              <a:rPr lang="ko-KR" altLang="en-US" sz="3200" dirty="0"/>
              <a:t>요코하마</a:t>
            </a:r>
            <a:r>
              <a:rPr lang="en-US" altLang="ko-KR" sz="3200" dirty="0"/>
              <a:t>, </a:t>
            </a:r>
            <a:r>
              <a:rPr lang="ko-KR" altLang="en-US" sz="3200" dirty="0"/>
              <a:t>하코다테</a:t>
            </a:r>
            <a:r>
              <a:rPr lang="en-US" altLang="ko-KR" sz="3200" dirty="0"/>
              <a:t>, </a:t>
            </a:r>
            <a:r>
              <a:rPr lang="ko-KR" altLang="en-US" sz="3200" dirty="0"/>
              <a:t>니가타</a:t>
            </a:r>
            <a:r>
              <a:rPr lang="en-US" altLang="ko-KR" sz="3200" dirty="0"/>
              <a:t>, </a:t>
            </a:r>
            <a:r>
              <a:rPr lang="ko-KR" altLang="en-US" sz="3200" dirty="0"/>
              <a:t>고베</a:t>
            </a:r>
            <a:r>
              <a:rPr lang="en-US" altLang="ko-KR" sz="3200" dirty="0"/>
              <a:t>, </a:t>
            </a:r>
            <a:r>
              <a:rPr lang="ko-KR" altLang="en-US" sz="3200" dirty="0"/>
              <a:t>나가사키</a:t>
            </a:r>
            <a:r>
              <a:rPr lang="en-US" altLang="ko-KR" sz="3200" dirty="0"/>
              <a:t>)</a:t>
            </a:r>
            <a:r>
              <a:rPr lang="ko-KR" altLang="en-US" sz="3200" dirty="0"/>
              <a:t>로 늘린다</a:t>
            </a:r>
            <a:r>
              <a:rPr lang="en-US" altLang="ko-KR" sz="3200" dirty="0"/>
              <a:t>.</a:t>
            </a:r>
          </a:p>
          <a:p>
            <a:r>
              <a:rPr lang="ko-KR" altLang="en-US" sz="3200" dirty="0"/>
              <a:t>협정 관세 채택</a:t>
            </a:r>
            <a:endParaRPr lang="en-US" altLang="ko-KR" sz="3200" dirty="0"/>
          </a:p>
          <a:p>
            <a:r>
              <a:rPr lang="ko-KR" altLang="en-US" sz="3200" dirty="0"/>
              <a:t>외국인에 대한 영사재판권 인정</a:t>
            </a:r>
            <a:endParaRPr lang="en-US" altLang="ko-KR" sz="3200" dirty="0"/>
          </a:p>
          <a:p>
            <a:r>
              <a:rPr lang="ko-KR" altLang="en-US" sz="3200" dirty="0"/>
              <a:t>무역에 대한 일본 관원의 불간섭</a:t>
            </a:r>
          </a:p>
        </p:txBody>
      </p:sp>
    </p:spTree>
    <p:extLst>
      <p:ext uri="{BB962C8B-B14F-4D97-AF65-F5344CB8AC3E}">
        <p14:creationId xmlns:p14="http://schemas.microsoft.com/office/powerpoint/2010/main" val="216900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B99A7-1D9B-4FCF-8FCE-B82748F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410710-1C4F-45E8-B12B-B25172CFE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안세이 </a:t>
            </a:r>
            <a:r>
              <a:rPr lang="en-US" altLang="ko-KR" dirty="0"/>
              <a:t>5</a:t>
            </a:r>
            <a:r>
              <a:rPr lang="ko-KR" altLang="en-US" dirty="0"/>
              <a:t>개국 조약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7166632-D5CF-4247-9C76-375CF1170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미일수호통상조약 체결 이후 막부는 외교적 압력에 굴복하여 순차적으로 조약을 체결</a:t>
            </a:r>
            <a:endParaRPr lang="en-US" altLang="ko-KR" dirty="0"/>
          </a:p>
          <a:p>
            <a:r>
              <a:rPr lang="ko-KR" altLang="en-US" dirty="0"/>
              <a:t>난일수호통상조약</a:t>
            </a:r>
            <a:endParaRPr lang="en-US" altLang="ko-KR" dirty="0"/>
          </a:p>
          <a:p>
            <a:r>
              <a:rPr lang="ko-KR" altLang="en-US" dirty="0" err="1"/>
              <a:t>러일수호통상조약</a:t>
            </a:r>
            <a:endParaRPr lang="en-US" altLang="ko-KR" dirty="0"/>
          </a:p>
          <a:p>
            <a:r>
              <a:rPr lang="ko-KR" altLang="en-US" dirty="0"/>
              <a:t>영일수호통상조약</a:t>
            </a:r>
            <a:endParaRPr lang="en-US" altLang="ko-KR" dirty="0"/>
          </a:p>
          <a:p>
            <a:r>
              <a:rPr lang="ko-KR" altLang="en-US" dirty="0"/>
              <a:t>불일수호통상조약</a:t>
            </a:r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33756A-270A-46FA-905D-D2819AAB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결과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14803AC-F11F-4F96-9F0D-EA6DCCA0B1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서양 열강이 지배하는 국제질서에 편입</a:t>
            </a:r>
            <a:endParaRPr lang="en-US" altLang="ko-KR" dirty="0"/>
          </a:p>
          <a:p>
            <a:r>
              <a:rPr lang="ko-KR" altLang="en-US" dirty="0"/>
              <a:t>서양과 문물교류 확대로 인한 경제적 혼란</a:t>
            </a:r>
            <a:endParaRPr lang="en-US" altLang="ko-KR" dirty="0"/>
          </a:p>
          <a:p>
            <a:r>
              <a:rPr lang="ko-KR" altLang="en-US" dirty="0" err="1"/>
              <a:t>존황양이</a:t>
            </a:r>
            <a:r>
              <a:rPr lang="ko-KR" altLang="en-US" dirty="0"/>
              <a:t> 사상을 </a:t>
            </a:r>
            <a:r>
              <a:rPr lang="ko-KR" altLang="en-US" dirty="0" err="1"/>
              <a:t>바탕으로한</a:t>
            </a:r>
            <a:r>
              <a:rPr lang="ko-KR" altLang="en-US" dirty="0"/>
              <a:t> 막부 타도 운동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6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042C-7DE5-45E6-99F7-10FBBB84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존황양이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458DAA-47C0-476D-A87A-4117D7C7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천황의 이름을 높이고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존황</a:t>
            </a:r>
            <a:r>
              <a:rPr lang="en-US" altLang="ko-KR" sz="2400" dirty="0"/>
              <a:t>), </a:t>
            </a:r>
            <a:r>
              <a:rPr lang="ko-KR" altLang="en-US" sz="2400" dirty="0"/>
              <a:t>외세를 배격</a:t>
            </a:r>
            <a:r>
              <a:rPr lang="en-US" altLang="ko-KR" sz="2400" dirty="0"/>
              <a:t>(</a:t>
            </a:r>
            <a:r>
              <a:rPr lang="ko-KR" altLang="en-US" sz="2400" dirty="0"/>
              <a:t>양이</a:t>
            </a:r>
            <a:r>
              <a:rPr lang="en-US" altLang="ko-KR" sz="2400" dirty="0"/>
              <a:t>)</a:t>
            </a:r>
            <a:r>
              <a:rPr lang="ko-KR" altLang="en-US" sz="2400" dirty="0"/>
              <a:t>하자는 이론</a:t>
            </a:r>
            <a:endParaRPr lang="en-US" altLang="ko-KR" sz="2400" dirty="0"/>
          </a:p>
          <a:p>
            <a:r>
              <a:rPr lang="ko-KR" altLang="en-US" sz="2400" dirty="0"/>
              <a:t>사쓰마</a:t>
            </a:r>
            <a:r>
              <a:rPr lang="en-US" altLang="ko-KR" sz="2400" dirty="0"/>
              <a:t>, </a:t>
            </a:r>
            <a:r>
              <a:rPr lang="ko-KR" altLang="en-US" sz="2400" dirty="0"/>
              <a:t>조슈 등 </a:t>
            </a:r>
            <a:r>
              <a:rPr lang="ko-KR" altLang="en-US" sz="2400" dirty="0" err="1"/>
              <a:t>웅번에서</a:t>
            </a:r>
            <a:r>
              <a:rPr lang="ko-KR" altLang="en-US" sz="2400" dirty="0"/>
              <a:t> 발흥</a:t>
            </a:r>
            <a:endParaRPr lang="en-US" altLang="ko-KR" sz="2400" dirty="0"/>
          </a:p>
          <a:p>
            <a:r>
              <a:rPr lang="ko-KR" altLang="en-US" sz="2400" dirty="0"/>
              <a:t>사실상 명분과 주장으로 이루어진 표어</a:t>
            </a:r>
            <a:endParaRPr lang="en-US" altLang="ko-KR" sz="2400" dirty="0"/>
          </a:p>
          <a:p>
            <a:r>
              <a:rPr lang="ko-KR" altLang="en-US" sz="2400" dirty="0"/>
              <a:t>사이가 좋지 않은 막부가 외세에 굴복한데에 대한 반발</a:t>
            </a:r>
            <a:endParaRPr lang="en-US" altLang="ko-KR" sz="2400" dirty="0"/>
          </a:p>
          <a:p>
            <a:r>
              <a:rPr lang="ko-KR" altLang="en-US" sz="2400" dirty="0"/>
              <a:t>권력의 재편과 외세를 몰아내는 양이가 본심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9D4609-3ACB-4E74-BF00-735E3542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16" y="1265659"/>
            <a:ext cx="6362768" cy="43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C144727-4D64-48CA-B5D1-5CF50809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안세이 대옥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AFEEC8E-2950-4A87-8BD2-3DC2145BC0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400" dirty="0" err="1"/>
              <a:t>고메이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덴노가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양이파</a:t>
            </a:r>
            <a:r>
              <a:rPr lang="ko-KR" altLang="en-US" sz="2400" dirty="0"/>
              <a:t> 다이묘들에게 </a:t>
            </a:r>
            <a:r>
              <a:rPr lang="ko-KR" altLang="en-US" sz="2400" dirty="0" err="1"/>
              <a:t>비밀칙서를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내린것이</a:t>
            </a:r>
            <a:r>
              <a:rPr lang="ko-KR" altLang="en-US" sz="2400" dirty="0"/>
              <a:t> 계기</a:t>
            </a:r>
            <a:endParaRPr lang="en-US" altLang="ko-KR" sz="2400" dirty="0"/>
          </a:p>
          <a:p>
            <a:r>
              <a:rPr lang="ko-KR" altLang="en-US" sz="2400" dirty="0"/>
              <a:t>기존의 막부체제를 무시하는 행위</a:t>
            </a:r>
            <a:endParaRPr lang="en-US" altLang="ko-KR" sz="2400" dirty="0"/>
          </a:p>
          <a:p>
            <a:r>
              <a:rPr lang="ko-KR" altLang="en-US" sz="2400" dirty="0"/>
              <a:t>에도 막부의 </a:t>
            </a:r>
            <a:r>
              <a:rPr lang="ko-KR" altLang="en-US" sz="2400" dirty="0" err="1"/>
              <a:t>다이로인</a:t>
            </a:r>
            <a:r>
              <a:rPr lang="ko-KR" altLang="en-US" sz="2400" dirty="0"/>
              <a:t> 이이 </a:t>
            </a:r>
            <a:r>
              <a:rPr lang="ko-KR" altLang="en-US" sz="2400" dirty="0" err="1"/>
              <a:t>나오스케가</a:t>
            </a:r>
            <a:r>
              <a:rPr lang="ko-KR" altLang="en-US" sz="2400" dirty="0"/>
              <a:t> 자신의 반대파 </a:t>
            </a:r>
            <a:r>
              <a:rPr lang="en-US" altLang="ko-KR" sz="2400" dirty="0"/>
              <a:t>100</a:t>
            </a:r>
            <a:r>
              <a:rPr lang="ko-KR" altLang="en-US" sz="2400" dirty="0"/>
              <a:t>여명을 숙청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74885D28-7DD8-49F7-B213-FAF087CDA3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02" y="1941190"/>
            <a:ext cx="2857500" cy="1847850"/>
          </a:xfr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26C204-6BAB-4702-BAE9-E93D665E2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02" y="3789040"/>
            <a:ext cx="28575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350348-115A-461F-9CFC-CC12D1F7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사쿠라다문</a:t>
            </a:r>
            <a:r>
              <a:rPr lang="ko-KR" altLang="en-US" dirty="0"/>
              <a:t> 밖의 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D4EB9-FB0A-4DFC-A302-F70EDEA786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안세이 대옥으로 인해 </a:t>
            </a:r>
            <a:r>
              <a:rPr lang="ko-KR" altLang="en-US" sz="2400" dirty="0" err="1"/>
              <a:t>미토</a:t>
            </a:r>
            <a:r>
              <a:rPr lang="ko-KR" altLang="en-US" sz="2400" dirty="0"/>
              <a:t> 번주 </a:t>
            </a:r>
            <a:r>
              <a:rPr lang="ko-KR" altLang="en-US" sz="2400" dirty="0" err="1"/>
              <a:t>도쿠가와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나리아키가</a:t>
            </a:r>
            <a:r>
              <a:rPr lang="ko-KR" altLang="en-US" sz="2400" dirty="0"/>
              <a:t> 칩거의 형을 받게 된다</a:t>
            </a:r>
            <a:endParaRPr lang="en-US" altLang="ko-KR" sz="2400" dirty="0"/>
          </a:p>
          <a:p>
            <a:r>
              <a:rPr lang="ko-KR" altLang="en-US" sz="2400" dirty="0" err="1"/>
              <a:t>미토</a:t>
            </a:r>
            <a:r>
              <a:rPr lang="ko-KR" altLang="en-US" sz="2400" dirty="0"/>
              <a:t> 번의 가신들이 </a:t>
            </a:r>
            <a:r>
              <a:rPr lang="ko-KR" altLang="en-US" sz="2400" dirty="0" err="1"/>
              <a:t>로닌</a:t>
            </a:r>
            <a:r>
              <a:rPr lang="ko-KR" altLang="en-US" sz="2400" dirty="0"/>
              <a:t> 신세로 전락</a:t>
            </a:r>
            <a:endParaRPr lang="en-US" altLang="ko-KR" sz="2400" dirty="0"/>
          </a:p>
          <a:p>
            <a:r>
              <a:rPr lang="en-US" altLang="ko-KR" sz="2400" dirty="0"/>
              <a:t>3</a:t>
            </a:r>
            <a:r>
              <a:rPr lang="ko-KR" altLang="en-US" sz="2400" dirty="0"/>
              <a:t>월 </a:t>
            </a:r>
            <a:r>
              <a:rPr lang="en-US" altLang="ko-KR" sz="2400" dirty="0"/>
              <a:t>24</a:t>
            </a:r>
            <a:r>
              <a:rPr lang="ko-KR" altLang="en-US" sz="2400" dirty="0"/>
              <a:t>일 이이 </a:t>
            </a:r>
            <a:r>
              <a:rPr lang="ko-KR" altLang="en-US" sz="2400" dirty="0" err="1"/>
              <a:t>나오스케가</a:t>
            </a:r>
            <a:r>
              <a:rPr lang="ko-KR" altLang="en-US" sz="2400" dirty="0"/>
              <a:t> 암살 당함</a:t>
            </a:r>
            <a:endParaRPr lang="en-US" altLang="ko-KR" sz="2400" dirty="0"/>
          </a:p>
          <a:p>
            <a:r>
              <a:rPr lang="ko-KR" altLang="en-US" sz="2400" dirty="0"/>
              <a:t>쇼군 다음의 권력자가 암살당함으로 막부의 위신이 떨어지게 되었다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F24944A-FC2B-493C-B1BA-10DF45EE4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2857500" cy="1943100"/>
          </a:xfr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3586B8-BC16-4533-B396-C30B25CEA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940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7CC2DA-DF9B-4511-A7A2-AC0AF82F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사쓰에이</a:t>
            </a:r>
            <a:r>
              <a:rPr lang="ko-KR" altLang="en-US" dirty="0"/>
              <a:t> 전쟁</a:t>
            </a:r>
            <a:r>
              <a:rPr lang="en-US" altLang="ko-KR" dirty="0"/>
              <a:t>(1862)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14F5B3-B3E1-4655-A950-07E8C0D01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나마무기 사건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88F2F2-D858-473B-B439-C640C6476B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https://www.youtube.com/watch?v=VGEFA1T9lGA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B63D7EC-A531-45C6-A07C-46602CA9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배상금 문제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3789D20-52AB-415E-916C-D62A23EB08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/>
              <a:t>나마무기 사건으로 영국은 막부와 사쓰마 번에게 각각 배상금을 요구</a:t>
            </a:r>
            <a:endParaRPr lang="en-US" altLang="ko-KR" dirty="0"/>
          </a:p>
          <a:p>
            <a:r>
              <a:rPr lang="ko-KR" altLang="en-US" dirty="0"/>
              <a:t>막부는 영국의 </a:t>
            </a:r>
            <a:r>
              <a:rPr lang="ko-KR" altLang="en-US" dirty="0" err="1"/>
              <a:t>요구을</a:t>
            </a:r>
            <a:r>
              <a:rPr lang="ko-KR" altLang="en-US" dirty="0"/>
              <a:t> 들어주려 했지만</a:t>
            </a:r>
            <a:endParaRPr lang="en-US" altLang="ko-KR" dirty="0"/>
          </a:p>
          <a:p>
            <a:r>
              <a:rPr lang="ko-KR" altLang="en-US" dirty="0"/>
              <a:t>사쓰마 번에서는 영국의 요구를 거절</a:t>
            </a:r>
            <a:endParaRPr lang="en-US" altLang="ko-KR" dirty="0"/>
          </a:p>
          <a:p>
            <a:r>
              <a:rPr lang="ko-KR" altLang="en-US" dirty="0"/>
              <a:t>영국이 사쓰마 번의 응징에 나서게 된다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522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F4CC1C8-29B5-4C53-B36F-4251BBE7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사쓰에이</a:t>
            </a:r>
            <a:r>
              <a:rPr lang="ko-KR" altLang="en-US" dirty="0"/>
              <a:t> 전쟁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43D3028-7ABD-4674-8190-405791A12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83" y="2093976"/>
            <a:ext cx="3657600" cy="3291840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사쓰마번이</a:t>
            </a:r>
            <a:r>
              <a:rPr lang="ko-KR" altLang="en-US" sz="2400" dirty="0"/>
              <a:t> 서양 기술의 우수성을 깨닫고 양이에서 개화 중심으로 입장을 변경</a:t>
            </a:r>
            <a:endParaRPr lang="en-US" altLang="ko-KR" sz="2400" dirty="0"/>
          </a:p>
          <a:p>
            <a:r>
              <a:rPr lang="ko-KR" altLang="en-US" sz="2400" dirty="0"/>
              <a:t>막부 토벌이 목표</a:t>
            </a:r>
            <a:endParaRPr lang="en-US" altLang="ko-KR" sz="2400" dirty="0"/>
          </a:p>
          <a:p>
            <a:r>
              <a:rPr lang="ko-KR" altLang="en-US" sz="2400" dirty="0"/>
              <a:t>개국과 양이는 부차적인 문제</a:t>
            </a:r>
            <a:endParaRPr lang="en-US" altLang="ko-KR" sz="2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5C3548-4A66-4618-B6BB-AB361ECF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90700"/>
            <a:ext cx="3810000" cy="1905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6FE62C8-A093-411B-9D6B-D9F4330E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25" y="3690463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AB9D-072B-41DD-86BC-329D0A0C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시모노세키</a:t>
            </a:r>
            <a:r>
              <a:rPr lang="ko-KR" altLang="en-US" dirty="0"/>
              <a:t> 전쟁</a:t>
            </a:r>
            <a:r>
              <a:rPr lang="en-US" altLang="ko-KR" dirty="0"/>
              <a:t>(1863)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8CEDAF-BA54-4CC3-9D01-C42BFC8EB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400" dirty="0" err="1"/>
              <a:t>존황양이</a:t>
            </a:r>
            <a:r>
              <a:rPr lang="ko-KR" altLang="en-US" sz="2400" dirty="0"/>
              <a:t> 운동의 중심지인 조슈 번</a:t>
            </a:r>
            <a:endParaRPr lang="en-US" altLang="ko-KR" sz="2400" dirty="0"/>
          </a:p>
          <a:p>
            <a:r>
              <a:rPr lang="ko-KR" altLang="en-US" sz="2400" dirty="0"/>
              <a:t>이대로 서양 세력에게 </a:t>
            </a:r>
            <a:r>
              <a:rPr lang="ko-KR" altLang="en-US" sz="2400" dirty="0" err="1"/>
              <a:t>당하고만</a:t>
            </a:r>
            <a:r>
              <a:rPr lang="ko-KR" altLang="en-US" sz="2400" dirty="0"/>
              <a:t> 있어서는 안된다는 생각</a:t>
            </a:r>
            <a:endParaRPr lang="en-US" altLang="ko-KR" sz="2400" dirty="0"/>
          </a:p>
          <a:p>
            <a:r>
              <a:rPr lang="ko-KR" altLang="en-US" sz="2400" dirty="0"/>
              <a:t>무력으로 서양 세력의 기세를 눌러주고 강화회의를 열어서 기존의 불평등 조약을 철폐하고 동등한 위치에서 관계를 재수립하자는 의도</a:t>
            </a:r>
            <a:endParaRPr lang="en-US" altLang="ko-KR" sz="2400" dirty="0"/>
          </a:p>
          <a:p>
            <a:r>
              <a:rPr lang="ko-KR" altLang="en-US" sz="2400" dirty="0"/>
              <a:t>결국 </a:t>
            </a:r>
            <a:r>
              <a:rPr lang="ko-KR" altLang="en-US" sz="2400" dirty="0" err="1"/>
              <a:t>시모노세키</a:t>
            </a:r>
            <a:r>
              <a:rPr lang="ko-KR" altLang="en-US" sz="2400" dirty="0"/>
              <a:t> 해협을 향하는 미국 </a:t>
            </a:r>
            <a:r>
              <a:rPr lang="ko-KR" altLang="en-US" sz="2400" dirty="0" err="1"/>
              <a:t>상선을</a:t>
            </a:r>
            <a:r>
              <a:rPr lang="ko-KR" altLang="en-US" sz="2400" dirty="0"/>
              <a:t> 공격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C790CC5-CBBF-41F2-9929-396785249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61" y="2276872"/>
            <a:ext cx="4498412" cy="3008313"/>
          </a:xfrm>
        </p:spPr>
      </p:pic>
    </p:spTree>
    <p:extLst>
      <p:ext uri="{BB962C8B-B14F-4D97-AF65-F5344CB8AC3E}">
        <p14:creationId xmlns:p14="http://schemas.microsoft.com/office/powerpoint/2010/main" val="18126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50EFE1A-5F61-47AB-9BCB-77DA4799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시모노세키</a:t>
            </a:r>
            <a:r>
              <a:rPr lang="ko-KR" altLang="en-US" dirty="0"/>
              <a:t> 전쟁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F7CB6F-B131-42EA-BFE3-2DF2AA99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94223"/>
            <a:ext cx="3657600" cy="640080"/>
          </a:xfrm>
        </p:spPr>
        <p:txBody>
          <a:bodyPr/>
          <a:lstStyle/>
          <a:p>
            <a:r>
              <a:rPr lang="ko-KR" altLang="en-US" dirty="0"/>
              <a:t>금문의 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9BCA50-F9D2-48BE-85BF-EAFC423C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384" y="4815889"/>
            <a:ext cx="7379232" cy="2042111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조슈의 도발에 대해 서양 세력은 물론 막부와 </a:t>
            </a:r>
            <a:r>
              <a:rPr lang="ko-KR" altLang="en-US" dirty="0" err="1"/>
              <a:t>사쓰마까지</a:t>
            </a:r>
            <a:r>
              <a:rPr lang="ko-KR" altLang="en-US" dirty="0"/>
              <a:t> 자극</a:t>
            </a:r>
            <a:endParaRPr lang="en-US" altLang="ko-KR" dirty="0"/>
          </a:p>
          <a:p>
            <a:r>
              <a:rPr lang="ko-KR" altLang="en-US" dirty="0" err="1"/>
              <a:t>사쓰마와</a:t>
            </a:r>
            <a:r>
              <a:rPr lang="ko-KR" altLang="en-US" dirty="0"/>
              <a:t> 막부가 손을 잡게 된다</a:t>
            </a:r>
            <a:endParaRPr lang="en-US" altLang="ko-KR" dirty="0"/>
          </a:p>
          <a:p>
            <a:r>
              <a:rPr lang="ko-KR" altLang="en-US" dirty="0"/>
              <a:t>조슈의 군대가 점령하고 있는 교토를 습격</a:t>
            </a:r>
            <a:endParaRPr lang="en-US" altLang="ko-KR" dirty="0"/>
          </a:p>
          <a:p>
            <a:r>
              <a:rPr lang="ko-KR" altLang="en-US" dirty="0"/>
              <a:t>조정을 </a:t>
            </a:r>
            <a:r>
              <a:rPr lang="ko-KR" altLang="en-US" dirty="0" err="1"/>
              <a:t>사쓰마가</a:t>
            </a:r>
            <a:r>
              <a:rPr lang="ko-KR" altLang="en-US" dirty="0"/>
              <a:t> 차지하게 된다</a:t>
            </a:r>
            <a:endParaRPr lang="en-US" altLang="ko-KR" dirty="0"/>
          </a:p>
          <a:p>
            <a:r>
              <a:rPr lang="ko-KR" altLang="en-US" dirty="0" err="1"/>
              <a:t>사쓰마는</a:t>
            </a:r>
            <a:r>
              <a:rPr lang="ko-KR" altLang="en-US" dirty="0"/>
              <a:t> 천황을 꼬드겨 조슈를 역적으로 선포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E0FC936-0D5F-479E-AA65-1CA753867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7" y="2034748"/>
            <a:ext cx="6986065" cy="24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9915B-E7FF-4C30-8F2D-993926C1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시모노세키</a:t>
            </a:r>
            <a:r>
              <a:rPr lang="ko-KR" altLang="en-US" dirty="0"/>
              <a:t> 전쟁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96D8EAC-83C9-4D6D-9910-D6FEC8312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미국 </a:t>
            </a:r>
            <a:r>
              <a:rPr lang="ko-KR" altLang="en-US" sz="2400" dirty="0" err="1"/>
              <a:t>상선을</a:t>
            </a:r>
            <a:r>
              <a:rPr lang="ko-KR" altLang="en-US" sz="2400" dirty="0"/>
              <a:t> 공격한 조슈 번을 응징하기 위해 미국</a:t>
            </a:r>
            <a:r>
              <a:rPr lang="en-US" altLang="ko-KR" sz="2400" dirty="0"/>
              <a:t>, </a:t>
            </a:r>
            <a:r>
              <a:rPr lang="ko-KR" altLang="en-US" sz="2400" dirty="0"/>
              <a:t>영국</a:t>
            </a:r>
            <a:r>
              <a:rPr lang="en-US" altLang="ko-KR" sz="2400" dirty="0"/>
              <a:t>, </a:t>
            </a:r>
            <a:r>
              <a:rPr lang="ko-KR" altLang="en-US" sz="2400" dirty="0"/>
              <a:t>프랑스</a:t>
            </a:r>
            <a:r>
              <a:rPr lang="en-US" altLang="ko-KR" sz="2400" dirty="0"/>
              <a:t>, </a:t>
            </a:r>
            <a:r>
              <a:rPr lang="ko-KR" altLang="en-US" sz="2400" dirty="0"/>
              <a:t>네덜란드 연합 함대를 결성</a:t>
            </a:r>
            <a:endParaRPr lang="en-US" altLang="ko-KR" sz="2400" dirty="0"/>
          </a:p>
          <a:p>
            <a:r>
              <a:rPr lang="ko-KR" altLang="en-US" sz="2400" dirty="0"/>
              <a:t>전쟁에서 패배 후 조슈는 서양을 배워야 한다며 </a:t>
            </a:r>
            <a:r>
              <a:rPr lang="ko-KR" altLang="en-US" sz="2400" dirty="0" err="1"/>
              <a:t>사쓰마와</a:t>
            </a:r>
            <a:r>
              <a:rPr lang="ko-KR" altLang="en-US" sz="2400" dirty="0"/>
              <a:t> 같은 입장으로 선회</a:t>
            </a:r>
            <a:endParaRPr lang="en-US" altLang="ko-KR" sz="2400" dirty="0"/>
          </a:p>
          <a:p>
            <a:r>
              <a:rPr lang="ko-KR" altLang="en-US" sz="2400" dirty="0" err="1"/>
              <a:t>사쓰마와</a:t>
            </a:r>
            <a:r>
              <a:rPr lang="ko-KR" altLang="en-US" sz="2400" dirty="0"/>
              <a:t> 마찬가지로 명분으로 </a:t>
            </a:r>
            <a:r>
              <a:rPr lang="en-US" altLang="ko-KR" sz="2400" dirty="0"/>
              <a:t>‘</a:t>
            </a:r>
            <a:r>
              <a:rPr lang="ko-KR" altLang="en-US" sz="2400" dirty="0"/>
              <a:t>막부 토벌</a:t>
            </a:r>
            <a:r>
              <a:rPr lang="en-US" altLang="ko-KR" sz="2400" dirty="0"/>
              <a:t>’</a:t>
            </a:r>
            <a:r>
              <a:rPr lang="ko-KR" altLang="en-US" sz="2400" dirty="0"/>
              <a:t>을 내세웠다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EE4AFD8F-8D3F-47C3-8385-D532BB3CA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1596867"/>
            <a:ext cx="3657600" cy="1847088"/>
          </a:xfr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6C73C9B-59AC-4E07-900F-8B062A2C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22" y="3443955"/>
            <a:ext cx="3667077" cy="25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사각형: 잘린 위쪽 모서리 2">
            <a:extLst>
              <a:ext uri="{FF2B5EF4-FFF2-40B4-BE49-F238E27FC236}">
                <a16:creationId xmlns:a16="http://schemas.microsoft.com/office/drawing/2014/main" id="{62A777A1-ADEC-4138-98DC-F1C72D42D12E}"/>
              </a:ext>
            </a:extLst>
          </p:cNvPr>
          <p:cNvSpPr/>
          <p:nvPr/>
        </p:nvSpPr>
        <p:spPr>
          <a:xfrm>
            <a:off x="1691458" y="1960221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쿠로후네</a:t>
            </a:r>
            <a:r>
              <a:rPr lang="ko-KR" altLang="en-US" sz="2800" b="1" dirty="0"/>
              <a:t> 사건</a:t>
            </a:r>
          </a:p>
        </p:txBody>
      </p:sp>
      <p:sp>
        <p:nvSpPr>
          <p:cNvPr id="18" name="사각형: 잘린 위쪽 모서리 17">
            <a:extLst>
              <a:ext uri="{FF2B5EF4-FFF2-40B4-BE49-F238E27FC236}">
                <a16:creationId xmlns:a16="http://schemas.microsoft.com/office/drawing/2014/main" id="{F475811A-FE90-468F-9EA6-B68E6E629713}"/>
              </a:ext>
            </a:extLst>
          </p:cNvPr>
          <p:cNvSpPr/>
          <p:nvPr/>
        </p:nvSpPr>
        <p:spPr>
          <a:xfrm>
            <a:off x="1691680" y="2683491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미일화친조약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미일통상 수호조약</a:t>
            </a:r>
          </a:p>
        </p:txBody>
      </p:sp>
      <p:sp>
        <p:nvSpPr>
          <p:cNvPr id="19" name="사각형: 잘린 위쪽 모서리 18">
            <a:extLst>
              <a:ext uri="{FF2B5EF4-FFF2-40B4-BE49-F238E27FC236}">
                <a16:creationId xmlns:a16="http://schemas.microsoft.com/office/drawing/2014/main" id="{FE4CAB5B-088A-4A81-979B-8E808DA6A85A}"/>
              </a:ext>
            </a:extLst>
          </p:cNvPr>
          <p:cNvSpPr/>
          <p:nvPr/>
        </p:nvSpPr>
        <p:spPr>
          <a:xfrm>
            <a:off x="1691458" y="3403571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안세이 대옥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사쿠라다문</a:t>
            </a:r>
            <a:r>
              <a:rPr lang="ko-KR" altLang="en-US" sz="2800" b="1" dirty="0"/>
              <a:t> 밖에 변</a:t>
            </a:r>
          </a:p>
        </p:txBody>
      </p:sp>
      <p:sp>
        <p:nvSpPr>
          <p:cNvPr id="20" name="사각형: 잘린 위쪽 모서리 19">
            <a:extLst>
              <a:ext uri="{FF2B5EF4-FFF2-40B4-BE49-F238E27FC236}">
                <a16:creationId xmlns:a16="http://schemas.microsoft.com/office/drawing/2014/main" id="{75D4DD42-4FF4-48AE-AD3B-1A90A3E8D905}"/>
              </a:ext>
            </a:extLst>
          </p:cNvPr>
          <p:cNvSpPr/>
          <p:nvPr/>
        </p:nvSpPr>
        <p:spPr>
          <a:xfrm>
            <a:off x="1689281" y="4123651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사쓰에이</a:t>
            </a:r>
            <a:r>
              <a:rPr lang="ko-KR" altLang="en-US" sz="2800" b="1" dirty="0"/>
              <a:t> 전쟁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시모노세키</a:t>
            </a:r>
            <a:r>
              <a:rPr lang="ko-KR" altLang="en-US" sz="2800" b="1" dirty="0"/>
              <a:t> 전쟁</a:t>
            </a:r>
          </a:p>
        </p:txBody>
      </p:sp>
      <p:sp>
        <p:nvSpPr>
          <p:cNvPr id="21" name="사각형: 잘린 위쪽 모서리 20">
            <a:extLst>
              <a:ext uri="{FF2B5EF4-FFF2-40B4-BE49-F238E27FC236}">
                <a16:creationId xmlns:a16="http://schemas.microsoft.com/office/drawing/2014/main" id="{CBC525F4-5CED-4DAB-84BF-8C45645BC080}"/>
              </a:ext>
            </a:extLst>
          </p:cNvPr>
          <p:cNvSpPr/>
          <p:nvPr/>
        </p:nvSpPr>
        <p:spPr>
          <a:xfrm>
            <a:off x="1689281" y="4846322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삿쵸동맹</a:t>
            </a:r>
            <a:endParaRPr lang="ko-KR" altLang="en-US" sz="2800" b="1" dirty="0"/>
          </a:p>
        </p:txBody>
      </p:sp>
      <p:sp>
        <p:nvSpPr>
          <p:cNvPr id="22" name="사각형: 잘린 위쪽 모서리 21">
            <a:extLst>
              <a:ext uri="{FF2B5EF4-FFF2-40B4-BE49-F238E27FC236}">
                <a16:creationId xmlns:a16="http://schemas.microsoft.com/office/drawing/2014/main" id="{20E4D7E4-6A50-40E6-B86F-1AABA9E665DF}"/>
              </a:ext>
            </a:extLst>
          </p:cNvPr>
          <p:cNvSpPr/>
          <p:nvPr/>
        </p:nvSpPr>
        <p:spPr>
          <a:xfrm>
            <a:off x="1689281" y="5567001"/>
            <a:ext cx="5760640" cy="720080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대정봉환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왕정복고</a:t>
            </a:r>
          </a:p>
        </p:txBody>
      </p:sp>
    </p:spTree>
    <p:extLst>
      <p:ext uri="{BB962C8B-B14F-4D97-AF65-F5344CB8AC3E}">
        <p14:creationId xmlns:p14="http://schemas.microsoft.com/office/powerpoint/2010/main" val="322092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B26CF-8A71-4B1B-89CE-69E8DED3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삿초동맹</a:t>
            </a:r>
            <a:r>
              <a:rPr lang="en-US" altLang="ko-KR" dirty="0"/>
              <a:t>(1866)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8C69B1-466C-4675-836A-F7ACCC21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ko-KR" altLang="en-US" sz="2500" dirty="0"/>
              <a:t>사쓰마 번과 조슈 번이 맺은 정치적</a:t>
            </a:r>
            <a:r>
              <a:rPr lang="en-US" altLang="ko-KR" sz="2500" dirty="0"/>
              <a:t>, </a:t>
            </a:r>
            <a:r>
              <a:rPr lang="ko-KR" altLang="en-US" sz="2500" dirty="0"/>
              <a:t>군사적 동맹</a:t>
            </a:r>
            <a:endParaRPr lang="en-US" altLang="ko-KR" sz="2500" dirty="0"/>
          </a:p>
          <a:p>
            <a:r>
              <a:rPr lang="ko-KR" altLang="en-US" sz="2500" dirty="0"/>
              <a:t>사쓰마 번이 조슈를 정치적으로 매장</a:t>
            </a:r>
            <a:r>
              <a:rPr lang="en-US" altLang="ko-KR" sz="2500" dirty="0"/>
              <a:t>(</a:t>
            </a:r>
            <a:r>
              <a:rPr lang="ko-KR" altLang="en-US" sz="2500" dirty="0"/>
              <a:t>금문의 변</a:t>
            </a:r>
            <a:r>
              <a:rPr lang="en-US" altLang="ko-KR" sz="2500" dirty="0"/>
              <a:t>)</a:t>
            </a:r>
          </a:p>
          <a:p>
            <a:r>
              <a:rPr lang="ko-KR" altLang="en-US" sz="2500" dirty="0"/>
              <a:t>사카모토 </a:t>
            </a:r>
            <a:r>
              <a:rPr lang="ko-KR" altLang="en-US" sz="2500" dirty="0" err="1"/>
              <a:t>료마의</a:t>
            </a:r>
            <a:r>
              <a:rPr lang="ko-KR" altLang="en-US" sz="2500" dirty="0"/>
              <a:t> 중재로 극적으로 동맹</a:t>
            </a:r>
            <a:endParaRPr lang="en-US" altLang="ko-KR" sz="2500" dirty="0"/>
          </a:p>
          <a:p>
            <a:r>
              <a:rPr lang="ko-KR" altLang="en-US" sz="2500" dirty="0" err="1"/>
              <a:t>삿초동맹으로</a:t>
            </a:r>
            <a:r>
              <a:rPr lang="ko-KR" altLang="en-US" sz="2500" dirty="0"/>
              <a:t> 인한 막부의 </a:t>
            </a:r>
            <a:r>
              <a:rPr lang="ko-KR" altLang="en-US" sz="2500" dirty="0" err="1"/>
              <a:t>조슈정벌</a:t>
            </a:r>
            <a:r>
              <a:rPr lang="ko-KR" altLang="en-US" sz="2500" dirty="0"/>
              <a:t> 실패</a:t>
            </a:r>
            <a:endParaRPr lang="en-US" altLang="ko-KR" sz="2500" dirty="0"/>
          </a:p>
          <a:p>
            <a:r>
              <a:rPr lang="ko-KR" altLang="en-US" sz="2500" dirty="0"/>
              <a:t>일개 번에 </a:t>
            </a:r>
            <a:r>
              <a:rPr lang="ko-KR" altLang="en-US" sz="2500" dirty="0" err="1"/>
              <a:t>패함으로서</a:t>
            </a:r>
            <a:r>
              <a:rPr lang="ko-KR" altLang="en-US" sz="2500" dirty="0"/>
              <a:t> 막부의 권위는 추락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76E147-32C6-4870-90E3-24115AF4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0" y="904410"/>
            <a:ext cx="336612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66CFA-83F2-42A5-961B-095E8770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대정봉환</a:t>
            </a:r>
            <a:r>
              <a:rPr lang="en-US" altLang="ko-KR" dirty="0"/>
              <a:t>(1867)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ED8C6B-DF3D-4B5B-9E92-3B26D367C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400" dirty="0"/>
              <a:t>1867</a:t>
            </a:r>
            <a:r>
              <a:rPr lang="ko-KR" altLang="en-US" sz="2400" dirty="0"/>
              <a:t>년 </a:t>
            </a:r>
            <a:r>
              <a:rPr lang="en-US" altLang="ko-KR" sz="2400" dirty="0"/>
              <a:t>15</a:t>
            </a:r>
            <a:r>
              <a:rPr lang="ko-KR" altLang="en-US" sz="2400" dirty="0"/>
              <a:t>대 쇼군 </a:t>
            </a:r>
            <a:r>
              <a:rPr lang="ko-KR" altLang="en-US" sz="2400" dirty="0" err="1"/>
              <a:t>도쿠가와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요시노부가</a:t>
            </a:r>
            <a:r>
              <a:rPr lang="ko-KR" altLang="en-US" sz="2400" dirty="0"/>
              <a:t> 메이지 </a:t>
            </a:r>
            <a:r>
              <a:rPr lang="ko-KR" altLang="en-US" sz="2400" dirty="0" err="1"/>
              <a:t>덴노에게</a:t>
            </a:r>
            <a:r>
              <a:rPr lang="ko-KR" altLang="en-US" sz="2400" dirty="0"/>
              <a:t> 통치권을 반납하는 것을 선언한 정치적 사건</a:t>
            </a:r>
            <a:endParaRPr lang="en-US" altLang="ko-KR" sz="2400" dirty="0"/>
          </a:p>
          <a:p>
            <a:r>
              <a:rPr lang="ko-KR" altLang="en-US" sz="2400" dirty="0"/>
              <a:t>다이묘들이 의원이 되어서 서구식 의회를 만드는 것</a:t>
            </a:r>
            <a:endParaRPr lang="en-US" altLang="ko-KR" sz="2400" dirty="0"/>
          </a:p>
          <a:p>
            <a:r>
              <a:rPr lang="ko-KR" altLang="en-US" sz="2400" dirty="0"/>
              <a:t>다이묘들이 의원이 되면 전국의 </a:t>
            </a:r>
            <a:r>
              <a:rPr lang="en-US" altLang="ko-KR" sz="2400" dirty="0"/>
              <a:t>4</a:t>
            </a:r>
            <a:r>
              <a:rPr lang="ko-KR" altLang="en-US" sz="2400" dirty="0" err="1"/>
              <a:t>할을</a:t>
            </a:r>
            <a:r>
              <a:rPr lang="ko-KR" altLang="en-US" sz="2400" dirty="0"/>
              <a:t> 차지하고 있는 쇼군과 그 가신들은 손쉽게 제</a:t>
            </a:r>
            <a:r>
              <a:rPr lang="en-US" altLang="ko-KR" sz="2400" dirty="0"/>
              <a:t>1</a:t>
            </a:r>
            <a:r>
              <a:rPr lang="ko-KR" altLang="en-US" sz="2400" dirty="0"/>
              <a:t>당이 될 수 있다</a:t>
            </a:r>
            <a:endParaRPr lang="en-US" altLang="ko-KR" sz="2400" dirty="0"/>
          </a:p>
          <a:p>
            <a:r>
              <a:rPr lang="ko-KR" altLang="en-US" sz="2400" dirty="0"/>
              <a:t>또한 외세 간섭의 빌미를 제공하지 않을 수 있다 </a:t>
            </a:r>
            <a:endParaRPr lang="en-US" altLang="ko-KR" sz="2400" dirty="0"/>
          </a:p>
          <a:p>
            <a:r>
              <a:rPr lang="ko-KR" altLang="en-US" sz="2400" dirty="0"/>
              <a:t>내전을 피하고 막부의 독재를 막아 </a:t>
            </a:r>
            <a:r>
              <a:rPr lang="ko-KR" altLang="en-US" sz="2400" dirty="0" err="1"/>
              <a:t>도쿠가와를</a:t>
            </a:r>
            <a:r>
              <a:rPr lang="ko-KR" altLang="en-US" sz="2400" dirty="0"/>
              <a:t> 필두로 한 공의 정권 체제를 수립하는 것</a:t>
            </a: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6192DD-6564-4615-AB8E-81942AAF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2438"/>
            <a:ext cx="4286250" cy="17430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290072-D016-4AC2-8DA9-090040146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0" y="2965513"/>
            <a:ext cx="4316750" cy="27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B57B5-268A-4E04-A4B3-739B0B35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왕정복고 쿠데타</a:t>
            </a:r>
            <a:r>
              <a:rPr lang="en-US" altLang="ko-KR" dirty="0"/>
              <a:t>(1868)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00F10-ECA4-4AA1-B452-36B1413F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altLang="ko-KR" sz="2500" dirty="0"/>
              <a:t>1868</a:t>
            </a:r>
            <a:r>
              <a:rPr lang="ko-KR" altLang="en-US" sz="2500" dirty="0"/>
              <a:t>년 사쓰마</a:t>
            </a:r>
            <a:r>
              <a:rPr lang="en-US" altLang="ko-KR" sz="2500" dirty="0"/>
              <a:t>, </a:t>
            </a:r>
            <a:r>
              <a:rPr lang="ko-KR" altLang="en-US" sz="2500" dirty="0"/>
              <a:t>조슈 등이 </a:t>
            </a:r>
            <a:r>
              <a:rPr lang="ko-KR" altLang="en-US" sz="2500" dirty="0" err="1"/>
              <a:t>대정봉환에</a:t>
            </a:r>
            <a:r>
              <a:rPr lang="ko-KR" altLang="en-US" sz="2500" dirty="0"/>
              <a:t> 반발해 쿠데타로 대응</a:t>
            </a:r>
            <a:endParaRPr lang="en-US" altLang="ko-KR" sz="2500" dirty="0"/>
          </a:p>
          <a:p>
            <a:r>
              <a:rPr lang="ko-KR" altLang="en-US" sz="2500" dirty="0"/>
              <a:t>천황의 이름으로 궁정을 장악하고 </a:t>
            </a:r>
            <a:r>
              <a:rPr lang="en-US" altLang="ko-KR" sz="2500" dirty="0"/>
              <a:t>‘</a:t>
            </a:r>
            <a:r>
              <a:rPr lang="ko-KR" altLang="en-US" sz="2500" dirty="0"/>
              <a:t>왕정복고 </a:t>
            </a:r>
            <a:r>
              <a:rPr lang="ko-KR" altLang="en-US" sz="2500" dirty="0" err="1"/>
              <a:t>대호령＇을</a:t>
            </a:r>
            <a:r>
              <a:rPr lang="ko-KR" altLang="en-US" sz="2500" dirty="0"/>
              <a:t> 발표</a:t>
            </a:r>
            <a:endParaRPr lang="en-US" altLang="ko-KR" sz="2500" dirty="0"/>
          </a:p>
          <a:p>
            <a:r>
              <a:rPr lang="ko-KR" altLang="en-US" sz="2500" dirty="0"/>
              <a:t>막부의 폐지</a:t>
            </a:r>
            <a:endParaRPr lang="en-US" altLang="ko-KR" sz="2500" dirty="0"/>
          </a:p>
          <a:p>
            <a:r>
              <a:rPr lang="ko-KR" altLang="en-US" sz="2500" dirty="0"/>
              <a:t>장군의 관직사임과 영지몰수가 결정</a:t>
            </a:r>
            <a:endParaRPr lang="en-US" altLang="ko-KR" sz="2500" dirty="0"/>
          </a:p>
          <a:p>
            <a:r>
              <a:rPr lang="ko-KR" altLang="en-US" sz="2500" dirty="0"/>
              <a:t>신정부과 </a:t>
            </a:r>
            <a:r>
              <a:rPr lang="ko-KR" altLang="en-US" sz="2500" dirty="0" err="1"/>
              <a:t>구막부와의</a:t>
            </a:r>
            <a:r>
              <a:rPr lang="ko-KR" altLang="en-US" sz="2500" dirty="0"/>
              <a:t> 전쟁이 벌어짐</a:t>
            </a:r>
            <a:r>
              <a:rPr lang="en-US" altLang="ko-KR" sz="2500" dirty="0"/>
              <a:t>(</a:t>
            </a:r>
            <a:r>
              <a:rPr lang="ko-KR" altLang="en-US" sz="2500" dirty="0"/>
              <a:t>보신전쟁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F8C365-55B2-4C59-8C5D-DF4A42F1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114800" cy="3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A960AE-172E-440B-8941-64B7A6F6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B30673-176B-46DB-A178-3F59C4387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0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98CFC5-4ADC-426C-B25C-B0A915A4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막말이란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79A8-18F6-4A5E-9557-13721A88404C}"/>
              </a:ext>
            </a:extLst>
          </p:cNvPr>
          <p:cNvSpPr txBox="1"/>
          <p:nvPr/>
        </p:nvSpPr>
        <p:spPr>
          <a:xfrm>
            <a:off x="757184" y="1768901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막말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幕末</a:t>
            </a:r>
            <a:r>
              <a:rPr lang="en-US" altLang="ko-KR" sz="3600" b="1" dirty="0"/>
              <a:t>)</a:t>
            </a:r>
            <a:endParaRPr lang="ko-KR" alt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AD6B9-A8E2-441E-84F2-90D42AAF72AF}"/>
              </a:ext>
            </a:extLst>
          </p:cNvPr>
          <p:cNvSpPr txBox="1"/>
          <p:nvPr/>
        </p:nvSpPr>
        <p:spPr>
          <a:xfrm>
            <a:off x="1115616" y="2780928"/>
            <a:ext cx="557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막부 말기</a:t>
            </a:r>
            <a:r>
              <a:rPr lang="en-US" altLang="ko-KR" sz="2000" dirty="0"/>
              <a:t>, </a:t>
            </a:r>
            <a:r>
              <a:rPr lang="ko-KR" altLang="en-US" sz="2000" dirty="0"/>
              <a:t>주로 </a:t>
            </a:r>
            <a:r>
              <a:rPr lang="ko-KR" altLang="en-US" sz="2000" dirty="0" err="1"/>
              <a:t>에도막부</a:t>
            </a:r>
            <a:r>
              <a:rPr lang="ko-KR" altLang="en-US" sz="2000" dirty="0"/>
              <a:t> 시기의 말기를 뜻한다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80941-EF0A-47B5-8082-40704A42512E}"/>
              </a:ext>
            </a:extLst>
          </p:cNvPr>
          <p:cNvSpPr txBox="1"/>
          <p:nvPr/>
        </p:nvSpPr>
        <p:spPr>
          <a:xfrm>
            <a:off x="1115616" y="3353966"/>
            <a:ext cx="432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1853</a:t>
            </a:r>
            <a:r>
              <a:rPr lang="ko-KR" altLang="en-US" sz="2000" dirty="0"/>
              <a:t>년에서 </a:t>
            </a:r>
            <a:r>
              <a:rPr lang="en-US" altLang="ko-KR" sz="2000" dirty="0"/>
              <a:t>1868</a:t>
            </a:r>
            <a:r>
              <a:rPr lang="ko-KR" altLang="en-US" sz="2000" dirty="0" err="1"/>
              <a:t>년까지를</a:t>
            </a:r>
            <a:r>
              <a:rPr lang="ko-KR" altLang="en-US" sz="2000" dirty="0"/>
              <a:t> 일컫는다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14D78-16A1-4269-997D-BC039874F872}"/>
              </a:ext>
            </a:extLst>
          </p:cNvPr>
          <p:cNvSpPr txBox="1"/>
          <p:nvPr/>
        </p:nvSpPr>
        <p:spPr>
          <a:xfrm>
            <a:off x="1115616" y="3921450"/>
            <a:ext cx="749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구체적인 사건으로 </a:t>
            </a:r>
            <a:r>
              <a:rPr lang="ko-KR" altLang="en-US" sz="2000" dirty="0" err="1"/>
              <a:t>쿠로후네</a:t>
            </a:r>
            <a:r>
              <a:rPr lang="ko-KR" altLang="en-US" sz="2000" dirty="0"/>
              <a:t> 사건부터 메이지 유신까지의 시기를</a:t>
            </a:r>
            <a:endParaRPr lang="en-US" altLang="ko-KR" sz="2000" dirty="0"/>
          </a:p>
          <a:p>
            <a:r>
              <a:rPr lang="ko-KR" altLang="en-US" sz="2000" dirty="0"/>
              <a:t>일컫는다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01B82-5E04-46AB-82F0-4E30E4D354DE}"/>
              </a:ext>
            </a:extLst>
          </p:cNvPr>
          <p:cNvSpPr txBox="1"/>
          <p:nvPr/>
        </p:nvSpPr>
        <p:spPr>
          <a:xfrm>
            <a:off x="1115616" y="4765933"/>
            <a:ext cx="7579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중국에서는 태평천국 운동이 벌어졌으며 조선은 철종</a:t>
            </a:r>
            <a:r>
              <a:rPr lang="en-US" altLang="ko-KR" sz="2000" dirty="0"/>
              <a:t>~</a:t>
            </a:r>
            <a:r>
              <a:rPr lang="ko-KR" altLang="en-US" sz="2000" dirty="0"/>
              <a:t>흥선대원군</a:t>
            </a:r>
            <a:endParaRPr lang="en-US" altLang="ko-KR" sz="2000" dirty="0"/>
          </a:p>
          <a:p>
            <a:r>
              <a:rPr lang="ko-KR" altLang="en-US" sz="2000" dirty="0"/>
              <a:t>집권기에 해당한다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21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793998-EFFD-4B20-8F0A-F02CBB63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 err="1"/>
              <a:t>쿠로후네</a:t>
            </a:r>
            <a:r>
              <a:rPr lang="ko-KR" altLang="en-US" dirty="0"/>
              <a:t> 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4B0788-E7A2-4A73-9FFC-1048B34F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5416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1853</a:t>
            </a:r>
            <a:r>
              <a:rPr lang="ko-KR" altLang="en-US" sz="2800" dirty="0"/>
              <a:t>년 페리 제독이 군함 네 척을 이끌고 개항을 요구하며 무력 시위를 하고 이듬해 봄 재차 내항하여 막부에게 답변을 준비할 것을 요구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A15048-0A49-4AF2-B69B-5B5ECBF0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8" y="1388291"/>
            <a:ext cx="5874904" cy="3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03BD11-D403-44BB-80B4-10EAA164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쿠로후네</a:t>
            </a:r>
            <a:r>
              <a:rPr lang="ko-KR" altLang="en-US" dirty="0"/>
              <a:t> 사건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846B2B-FC5F-4DD7-B737-4EAE16553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차 내항 이전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340729F-8AA7-409A-A0A2-B2673DBFCE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기존의 쇄국정책</a:t>
            </a:r>
            <a:endParaRPr lang="en-US" altLang="ko-KR" dirty="0"/>
          </a:p>
          <a:p>
            <a:r>
              <a:rPr lang="en-US" altLang="ko-KR" dirty="0"/>
              <a:t>18</a:t>
            </a:r>
            <a:r>
              <a:rPr lang="ko-KR" altLang="en-US" dirty="0"/>
              <a:t>세기 중반 러시아의 간헐적 통상요구</a:t>
            </a:r>
            <a:endParaRPr lang="en-US" altLang="ko-KR" dirty="0"/>
          </a:p>
          <a:p>
            <a:r>
              <a:rPr lang="en-US" altLang="ko-KR" dirty="0"/>
              <a:t>19</a:t>
            </a:r>
            <a:r>
              <a:rPr lang="ko-KR" altLang="en-US" dirty="0"/>
              <a:t>세기 초 영국의 접근</a:t>
            </a:r>
            <a:endParaRPr lang="en-US" altLang="ko-KR" dirty="0"/>
          </a:p>
          <a:p>
            <a:r>
              <a:rPr lang="en-US" altLang="ko-KR" dirty="0"/>
              <a:t>1840</a:t>
            </a:r>
            <a:r>
              <a:rPr lang="ko-KR" altLang="en-US" dirty="0"/>
              <a:t>년 아편전쟁으로 동아시아 정세변화</a:t>
            </a:r>
            <a:endParaRPr lang="en-US" altLang="ko-KR" dirty="0"/>
          </a:p>
          <a:p>
            <a:r>
              <a:rPr lang="en-US" altLang="ko-KR" dirty="0"/>
              <a:t>1842</a:t>
            </a:r>
            <a:r>
              <a:rPr lang="ko-KR" altLang="en-US" dirty="0"/>
              <a:t>년 기존 무력사용정책을 대신하여 온건책으로 변화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A6948F5-24E7-43AE-9763-8D46C51A8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차 내항 이후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F25659D-A47F-473D-AF6E-31B31B4CB6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기존의 쇄국정책에 따라 시간을 끌어서 흐지부지하려고 함</a:t>
            </a:r>
            <a:endParaRPr lang="en-US" altLang="ko-KR" dirty="0"/>
          </a:p>
          <a:p>
            <a:r>
              <a:rPr lang="ko-KR" altLang="en-US" dirty="0"/>
              <a:t>대통령의 친서만 받고 구체적인 협의는 하지 않음</a:t>
            </a:r>
            <a:endParaRPr lang="en-US" altLang="ko-KR" dirty="0"/>
          </a:p>
          <a:p>
            <a:r>
              <a:rPr lang="ko-KR" altLang="en-US" dirty="0"/>
              <a:t>태평천국의 난으로 동아시아 정세 급변</a:t>
            </a:r>
            <a:endParaRPr lang="en-US" altLang="ko-KR" dirty="0"/>
          </a:p>
          <a:p>
            <a:r>
              <a:rPr lang="en-US" altLang="ko-KR" dirty="0"/>
              <a:t>1854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차 페리 내항에 그의 요구를 수용 </a:t>
            </a:r>
            <a:r>
              <a:rPr lang="en-US" altLang="ko-KR" dirty="0"/>
              <a:t>＇</a:t>
            </a:r>
            <a:r>
              <a:rPr lang="ko-KR" altLang="en-US" dirty="0"/>
              <a:t>미일화친조약</a:t>
            </a:r>
            <a:r>
              <a:rPr lang="en-US" altLang="ko-KR" dirty="0"/>
              <a:t>＇</a:t>
            </a:r>
            <a:r>
              <a:rPr lang="ko-KR" altLang="en-US" dirty="0"/>
              <a:t>체결</a:t>
            </a:r>
          </a:p>
        </p:txBody>
      </p:sp>
    </p:spTree>
    <p:extLst>
      <p:ext uri="{BB962C8B-B14F-4D97-AF65-F5344CB8AC3E}">
        <p14:creationId xmlns:p14="http://schemas.microsoft.com/office/powerpoint/2010/main" val="16477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F39824-2CD8-4CCF-B507-2FB1A18D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쿠로후네사건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CCF422-645C-4ECA-A825-612BB2EE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https://www.youtube.com/watch?v=NMKwunZvztM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68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CE7660-7FAB-496B-BE96-D22158BB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미일화친조약</a:t>
            </a:r>
            <a:r>
              <a:rPr lang="en-US" altLang="ko-KR" dirty="0"/>
              <a:t>(</a:t>
            </a:r>
            <a:r>
              <a:rPr lang="ko-KR" altLang="en-US" dirty="0"/>
              <a:t>가나가와 조약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15" name="표 15">
            <a:extLst>
              <a:ext uri="{FF2B5EF4-FFF2-40B4-BE49-F238E27FC236}">
                <a16:creationId xmlns:a16="http://schemas.microsoft.com/office/drawing/2014/main" id="{12DF7370-F718-4DC7-8AC7-F65370563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19398"/>
              </p:ext>
            </p:extLst>
          </p:nvPr>
        </p:nvGraphicFramePr>
        <p:xfrm>
          <a:off x="459468" y="1417638"/>
          <a:ext cx="8229600" cy="49712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401868746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3710998025"/>
                    </a:ext>
                  </a:extLst>
                </a:gridCol>
              </a:tblGrid>
              <a:tr h="1565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2</a:t>
                      </a:r>
                      <a:r>
                        <a:rPr lang="ko-KR" altLang="en-US" b="0" dirty="0"/>
                        <a:t>조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err="1"/>
                        <a:t>시모다와</a:t>
                      </a:r>
                      <a:r>
                        <a:rPr lang="ko-KR" altLang="en-US" b="1" dirty="0"/>
                        <a:t> </a:t>
                      </a:r>
                      <a:r>
                        <a:rPr lang="ko-KR" altLang="en-US" b="1" dirty="0" err="1"/>
                        <a:t>하코다테를</a:t>
                      </a:r>
                      <a:r>
                        <a:rPr lang="ko-KR" altLang="en-US" b="1" dirty="0"/>
                        <a:t> 개항한다</a:t>
                      </a:r>
                      <a:r>
                        <a:rPr lang="en-US" altLang="ko-KR" b="0" dirty="0"/>
                        <a:t>.(</a:t>
                      </a:r>
                      <a:r>
                        <a:rPr lang="ko-KR" altLang="en-US" b="0" dirty="0" err="1"/>
                        <a:t>시모다는</a:t>
                      </a:r>
                      <a:r>
                        <a:rPr lang="ko-KR" altLang="en-US" b="0" dirty="0"/>
                        <a:t> 즉시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 err="1"/>
                        <a:t>하코다테는</a:t>
                      </a:r>
                      <a:r>
                        <a:rPr lang="ko-KR" altLang="en-US" b="0" dirty="0"/>
                        <a:t> 조약 체결 일년 뒤</a:t>
                      </a:r>
                      <a:r>
                        <a:rPr lang="en-US" altLang="ko-KR" b="0" dirty="0"/>
                        <a:t>) </a:t>
                      </a:r>
                      <a:r>
                        <a:rPr lang="ko-KR" altLang="en-US" b="0" dirty="0"/>
                        <a:t>이 두 항구에서 식수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식량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석탄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기타 필요한 물자의 공급을 받을 수 있다</a:t>
                      </a:r>
                      <a:r>
                        <a:rPr lang="en-US" altLang="ko-KR" b="0" dirty="0"/>
                        <a:t>. </a:t>
                      </a:r>
                      <a:br>
                        <a:rPr lang="en-US" altLang="ko-KR" b="0" dirty="0"/>
                      </a:br>
                      <a:r>
                        <a:rPr lang="ko-KR" altLang="en-US" b="0" dirty="0"/>
                        <a:t>상품의 가격은 일본 관료가 결정하고</a:t>
                      </a:r>
                      <a:r>
                        <a:rPr lang="en-US" altLang="ko-KR" b="0" dirty="0"/>
                        <a:t>, </a:t>
                      </a:r>
                      <a:r>
                        <a:rPr lang="ko-KR" altLang="en-US" b="0" dirty="0"/>
                        <a:t>그 지불은 금화 혹은 은화로 한다</a:t>
                      </a:r>
                      <a:r>
                        <a:rPr lang="en-US" altLang="ko-KR" b="0" dirty="0"/>
                        <a:t>. 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57741"/>
                  </a:ext>
                </a:extLst>
              </a:tr>
              <a:tr h="14544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 선박이 좌초 또는 난파한 경우 승무원은 </a:t>
                      </a:r>
                      <a:r>
                        <a:rPr lang="ko-KR" altLang="en-US" dirty="0" err="1"/>
                        <a:t>시모다</a:t>
                      </a:r>
                      <a:r>
                        <a:rPr lang="ko-KR" altLang="en-US" dirty="0"/>
                        <a:t> 또는 </a:t>
                      </a:r>
                      <a:r>
                        <a:rPr lang="ko-KR" altLang="en-US" dirty="0" err="1"/>
                        <a:t>하코다테에</a:t>
                      </a:r>
                      <a:r>
                        <a:rPr lang="ko-KR" altLang="en-US" dirty="0"/>
                        <a:t> 이송되어 미국인에 인도된다</a:t>
                      </a:r>
                      <a:r>
                        <a:rPr lang="en-US" altLang="ko-KR" dirty="0"/>
                        <a:t>. </a:t>
                      </a:r>
                      <a:br>
                        <a:rPr lang="en-US" altLang="ko-KR" dirty="0"/>
                      </a:br>
                      <a:r>
                        <a:rPr lang="ko-KR" altLang="en-US" dirty="0"/>
                        <a:t>피난민의 소유 물품은 모두 반환되며 구조에 발생한 지출에 따른 변제는 </a:t>
                      </a:r>
                      <a:r>
                        <a:rPr lang="ko-KR" altLang="en-US" dirty="0" err="1"/>
                        <a:t>필요없다</a:t>
                      </a:r>
                      <a:r>
                        <a:rPr lang="en-US" altLang="ko-KR" dirty="0"/>
                        <a:t>.(</a:t>
                      </a:r>
                      <a:r>
                        <a:rPr lang="ko-KR" altLang="en-US" dirty="0"/>
                        <a:t>일본 선박이 미국에서 조난 당한 경우도 마찬가지</a:t>
                      </a:r>
                      <a:r>
                        <a:rPr lang="en-US" altLang="ko-KR" dirty="0"/>
                        <a:t>) </a:t>
                      </a:r>
                      <a:br>
                        <a:rPr lang="en-US" altLang="ko-KR" dirty="0"/>
                      </a:b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31619"/>
                  </a:ext>
                </a:extLst>
              </a:tr>
              <a:tr h="683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/>
                        <a:t>미국에 </a:t>
                      </a:r>
                      <a:r>
                        <a:rPr lang="ko-KR" altLang="en-US" b="1" dirty="0" err="1"/>
                        <a:t>편무적</a:t>
                      </a:r>
                      <a:r>
                        <a:rPr lang="en-US" altLang="ko-KR" b="1" dirty="0"/>
                        <a:t>(</a:t>
                      </a:r>
                      <a:r>
                        <a:rPr lang="ko-KR" altLang="en-US" b="1" dirty="0"/>
                        <a:t>片務的</a:t>
                      </a:r>
                      <a:r>
                        <a:rPr lang="en-US" altLang="ko-KR" b="1" dirty="0"/>
                        <a:t>)</a:t>
                      </a:r>
                      <a:r>
                        <a:rPr lang="ko-KR" altLang="en-US" b="1" dirty="0"/>
                        <a:t>인 최혜국 대우를 준다</a:t>
                      </a:r>
                      <a:r>
                        <a:rPr lang="en-US" altLang="ko-KR" b="1" dirty="0"/>
                        <a:t>.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82324"/>
                  </a:ext>
                </a:extLst>
              </a:tr>
              <a:tr h="9852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11</a:t>
                      </a:r>
                      <a:r>
                        <a:rPr lang="ko-KR" altLang="en-US" dirty="0"/>
                        <a:t>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양국 정부 중 하나가 필요로 하는 경우에는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본 협약 체결 일로부터 </a:t>
                      </a:r>
                      <a:r>
                        <a:rPr lang="en-US" altLang="ko-KR" dirty="0"/>
                        <a:t>18</a:t>
                      </a:r>
                      <a:r>
                        <a:rPr lang="ko-KR" altLang="en-US" dirty="0"/>
                        <a:t>개월 경과 한 후 미국 정부는 </a:t>
                      </a:r>
                      <a:r>
                        <a:rPr lang="ko-KR" altLang="en-US" dirty="0" err="1"/>
                        <a:t>시모다에</a:t>
                      </a:r>
                      <a:r>
                        <a:rPr lang="ko-KR" altLang="en-US" dirty="0"/>
                        <a:t> 영사를 둘 수 있다</a:t>
                      </a:r>
                      <a:r>
                        <a:rPr lang="en-US" altLang="ko-KR" dirty="0"/>
                        <a:t>.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5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0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1639F43E-9D88-4380-AFC7-BDD2E795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미일화친조약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7481D2C5-E60F-49FB-A2F2-50D9B5EFB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08" y="1286590"/>
            <a:ext cx="5084384" cy="291176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38F37-0690-4BE5-BDBC-15F32BC54335}"/>
              </a:ext>
            </a:extLst>
          </p:cNvPr>
          <p:cNvSpPr txBox="1"/>
          <p:nvPr/>
        </p:nvSpPr>
        <p:spPr>
          <a:xfrm>
            <a:off x="1327284" y="453864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/>
              <a:t>개국파</a:t>
            </a:r>
            <a:endParaRPr lang="ko-KR" alt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A5C39-4CED-4C4A-8A61-81FCDFA47B45}"/>
              </a:ext>
            </a:extLst>
          </p:cNvPr>
          <p:cNvSpPr txBox="1"/>
          <p:nvPr/>
        </p:nvSpPr>
        <p:spPr>
          <a:xfrm>
            <a:off x="5937537" y="453864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/>
              <a:t>양이파</a:t>
            </a:r>
            <a:endParaRPr lang="ko-KR" alt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30ED8A-F43B-4731-A7CB-E6E239C081E5}"/>
              </a:ext>
            </a:extLst>
          </p:cNvPr>
          <p:cNvSpPr txBox="1"/>
          <p:nvPr/>
        </p:nvSpPr>
        <p:spPr>
          <a:xfrm>
            <a:off x="1763300" y="544428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막부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7C5ED-9F62-48D1-8567-857A3D0B57E8}"/>
              </a:ext>
            </a:extLst>
          </p:cNvPr>
          <p:cNvSpPr txBox="1"/>
          <p:nvPr/>
        </p:nvSpPr>
        <p:spPr>
          <a:xfrm>
            <a:off x="5201373" y="5444288"/>
            <a:ext cx="334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조정</a:t>
            </a:r>
            <a:r>
              <a:rPr lang="en-US" altLang="ko-KR" sz="3200" dirty="0"/>
              <a:t>, </a:t>
            </a:r>
            <a:r>
              <a:rPr lang="ko-KR" altLang="en-US" sz="3200" dirty="0"/>
              <a:t>지방 다이묘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ED04E-E342-4CB7-A86A-198C3BE11122}"/>
              </a:ext>
            </a:extLst>
          </p:cNvPr>
          <p:cNvSpPr txBox="1"/>
          <p:nvPr/>
        </p:nvSpPr>
        <p:spPr>
          <a:xfrm>
            <a:off x="4325778" y="48221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944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40F249-1C23-4793-89B3-EFFA36A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ko-KR" altLang="en-US" dirty="0"/>
              <a:t>미일수호통상조약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48CC374-B473-4E47-AF53-97A34766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4925"/>
            <a:ext cx="4114800" cy="3993307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미국의 제한적 개방으로 인한 불만</a:t>
            </a:r>
            <a:endParaRPr lang="en-US" altLang="ko-KR" sz="2800" dirty="0"/>
          </a:p>
          <a:p>
            <a:r>
              <a:rPr lang="ko-KR" altLang="en-US" sz="2800" dirty="0"/>
              <a:t>조약 체결에 따른 조정과 막부의 갈등</a:t>
            </a:r>
            <a:endParaRPr lang="en-US" altLang="ko-KR" sz="2800" dirty="0"/>
          </a:p>
          <a:p>
            <a:r>
              <a:rPr lang="ko-KR" altLang="en-US" sz="2800" dirty="0"/>
              <a:t>이이 </a:t>
            </a:r>
            <a:r>
              <a:rPr lang="ko-KR" altLang="en-US" sz="2800" dirty="0" err="1"/>
              <a:t>나오스케가</a:t>
            </a:r>
            <a:r>
              <a:rPr lang="ko-KR" altLang="en-US" sz="2800" dirty="0"/>
              <a:t> 이끄는 강경파가 막부권력을 장악</a:t>
            </a:r>
            <a:r>
              <a:rPr lang="en-US" altLang="ko-KR" sz="2800" dirty="0"/>
              <a:t>, </a:t>
            </a:r>
            <a:r>
              <a:rPr lang="ko-KR" altLang="en-US" sz="2800" dirty="0"/>
              <a:t>조정을 무시하고 조약을 체결</a:t>
            </a:r>
            <a:r>
              <a:rPr lang="en-US" altLang="ko-KR" sz="2800" dirty="0"/>
              <a:t>(1858</a:t>
            </a:r>
            <a:r>
              <a:rPr lang="ko-KR" altLang="en-US" sz="2800" dirty="0"/>
              <a:t>년 </a:t>
            </a:r>
            <a:r>
              <a:rPr lang="en-US" altLang="ko-KR" sz="2800" dirty="0"/>
              <a:t>7</a:t>
            </a:r>
            <a:r>
              <a:rPr lang="ko-KR" altLang="en-US" sz="2800" dirty="0"/>
              <a:t>월 </a:t>
            </a:r>
            <a:r>
              <a:rPr lang="en-US" altLang="ko-KR" sz="2800" dirty="0"/>
              <a:t>28</a:t>
            </a:r>
            <a:r>
              <a:rPr lang="ko-KR" altLang="en-US" sz="2800" dirty="0"/>
              <a:t>일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4BFFE0-C1B7-4BA5-8DA9-C719C979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23802"/>
            <a:ext cx="2232248" cy="47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473</TotalTime>
  <Words>804</Words>
  <Application>Microsoft Office PowerPoint</Application>
  <PresentationFormat>화면 슬라이드 쇼(4:3)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맑은 고딕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목판</vt:lpstr>
      <vt:lpstr>메이지, 다이쇼 시대의 정치</vt:lpstr>
      <vt:lpstr>목차</vt:lpstr>
      <vt:lpstr>막말이란?</vt:lpstr>
      <vt:lpstr>쿠로후네 사건</vt:lpstr>
      <vt:lpstr>쿠로후네 사건</vt:lpstr>
      <vt:lpstr>쿠로후네사건</vt:lpstr>
      <vt:lpstr>미일화친조약(가나가와 조약)</vt:lpstr>
      <vt:lpstr>미일화친조약</vt:lpstr>
      <vt:lpstr>미일수호통상조약</vt:lpstr>
      <vt:lpstr>미일수호통상조약</vt:lpstr>
      <vt:lpstr>미일수호통상조약</vt:lpstr>
      <vt:lpstr>존황양이</vt:lpstr>
      <vt:lpstr>안세이 대옥</vt:lpstr>
      <vt:lpstr>사쿠라다문 밖의 변</vt:lpstr>
      <vt:lpstr>사쓰에이 전쟁(1862)</vt:lpstr>
      <vt:lpstr>사쓰에이 전쟁</vt:lpstr>
      <vt:lpstr>시모노세키 전쟁(1863)</vt:lpstr>
      <vt:lpstr>시모노세키 전쟁</vt:lpstr>
      <vt:lpstr>시모노세키 전쟁</vt:lpstr>
      <vt:lpstr>삿초동맹(1866)</vt:lpstr>
      <vt:lpstr>대정봉환(1867)</vt:lpstr>
      <vt:lpstr>왕정복고 쿠데타(1868)</vt:lpstr>
      <vt:lpstr>감사합니다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메이지, 다이쇼 시대의 정치</dc:title>
  <dc:creator>Microsoft Corporation</dc:creator>
  <cp:lastModifiedBy>kaiya</cp:lastModifiedBy>
  <cp:revision>44</cp:revision>
  <dcterms:created xsi:type="dcterms:W3CDTF">2006-10-05T04:04:58Z</dcterms:created>
  <dcterms:modified xsi:type="dcterms:W3CDTF">2019-10-01T14:16:03Z</dcterms:modified>
</cp:coreProperties>
</file>