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8" r:id="rId3"/>
    <p:sldId id="281" r:id="rId4"/>
    <p:sldId id="273" r:id="rId5"/>
    <p:sldId id="275" r:id="rId6"/>
    <p:sldId id="277" r:id="rId7"/>
    <p:sldId id="285" r:id="rId8"/>
    <p:sldId id="287" r:id="rId9"/>
    <p:sldId id="289" r:id="rId10"/>
    <p:sldId id="294" r:id="rId11"/>
    <p:sldId id="295" r:id="rId12"/>
    <p:sldId id="301" r:id="rId13"/>
    <p:sldId id="297" r:id="rId14"/>
    <p:sldId id="298" r:id="rId15"/>
    <p:sldId id="304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6331D1B5-744B-4615-97AA-D57C097ED4AC}">
          <p14:sldIdLst>
            <p14:sldId id="256"/>
            <p14:sldId id="258"/>
            <p14:sldId id="281"/>
            <p14:sldId id="273"/>
            <p14:sldId id="275"/>
            <p14:sldId id="277"/>
            <p14:sldId id="285"/>
            <p14:sldId id="287"/>
            <p14:sldId id="289"/>
            <p14:sldId id="294"/>
            <p14:sldId id="295"/>
            <p14:sldId id="301"/>
            <p14:sldId id="297"/>
            <p14:sldId id="298"/>
            <p14:sldId id="30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2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0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7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1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4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e6m0ckeAsJ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1E6ADD-ECEE-479E-9468-533F5E6C2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729456"/>
          </a:xfrm>
        </p:spPr>
        <p:txBody>
          <a:bodyPr/>
          <a:lstStyle/>
          <a:p>
            <a:pPr algn="ctr"/>
            <a:r>
              <a:rPr lang="ko-KR" altLang="en-US" sz="4000" dirty="0"/>
              <a:t>독도 영유권의 현상유지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2D3107D-8440-4B9A-AC56-0D9138806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                                                      재활심리학과 </a:t>
            </a:r>
            <a:r>
              <a:rPr lang="en-US" altLang="ko-KR" dirty="0"/>
              <a:t>21*39*86</a:t>
            </a:r>
          </a:p>
          <a:p>
            <a:r>
              <a:rPr lang="en-US" altLang="ko-KR" dirty="0"/>
              <a:t>                                                                              </a:t>
            </a:r>
            <a:r>
              <a:rPr lang="ko-KR" altLang="en-US" dirty="0"/>
              <a:t>문</a:t>
            </a:r>
            <a:r>
              <a:rPr lang="en-US" altLang="ko-KR" dirty="0"/>
              <a:t>*</a:t>
            </a:r>
            <a:r>
              <a:rPr lang="ko-KR" altLang="en-US"/>
              <a:t>혁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66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5D91230-C9C9-46F5-B62B-27778291AEA5}"/>
              </a:ext>
            </a:extLst>
          </p:cNvPr>
          <p:cNvSpPr txBox="1">
            <a:spLocks/>
          </p:cNvSpPr>
          <p:nvPr/>
        </p:nvSpPr>
        <p:spPr>
          <a:xfrm>
            <a:off x="1295400" y="1351128"/>
            <a:ext cx="9794843" cy="472212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300" b="1" dirty="0"/>
              <a:t>실효적 지배를 통한 독도 지키기</a:t>
            </a:r>
            <a:endParaRPr lang="en-US" altLang="ko-KR" sz="4300" b="1" dirty="0"/>
          </a:p>
          <a:p>
            <a:pPr marL="0" indent="0" fontAlgn="base">
              <a:buNone/>
            </a:pPr>
            <a:endParaRPr lang="en-US" altLang="ko-KR" dirty="0"/>
          </a:p>
          <a:p>
            <a:pPr marL="0" indent="0" fontAlgn="base">
              <a:buNone/>
            </a:pPr>
            <a:r>
              <a:rPr lang="en-US" altLang="ko-KR" dirty="0"/>
              <a:t>1. </a:t>
            </a:r>
            <a:r>
              <a:rPr lang="ko-KR" altLang="en-US" dirty="0"/>
              <a:t>독도의 실효적 지배 강화 </a:t>
            </a:r>
          </a:p>
          <a:p>
            <a:pPr marL="0" indent="0" fontAlgn="base">
              <a:buNone/>
            </a:pPr>
            <a:r>
              <a:rPr lang="en-US" altLang="ko-KR" dirty="0"/>
              <a:t>• </a:t>
            </a:r>
            <a:r>
              <a:rPr lang="ko-KR" altLang="en-US" dirty="0"/>
              <a:t>독도에 주민이 거주하며 한국이 설치한 시설물이 있음 </a:t>
            </a:r>
            <a:endParaRPr lang="en-US" altLang="ko-KR" dirty="0"/>
          </a:p>
          <a:p>
            <a:pPr marL="0" indent="0" fontAlgn="base">
              <a:buNone/>
            </a:pP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전 세계에 독도 알리기 </a:t>
            </a:r>
          </a:p>
          <a:p>
            <a:pPr marL="0" indent="0" fontAlgn="base">
              <a:buNone/>
            </a:pPr>
            <a:r>
              <a:rPr lang="en-US" altLang="ko-KR" dirty="0"/>
              <a:t>• </a:t>
            </a:r>
            <a:r>
              <a:rPr lang="ko-KR" altLang="en-US" dirty="0"/>
              <a:t>독도가 분쟁 지역이 아닌 한국 땅이라는 입장을 전 세계에 알려야 함</a:t>
            </a:r>
            <a:endParaRPr lang="ko-KR" altLang="en-US" b="1" spc="100" dirty="0"/>
          </a:p>
        </p:txBody>
      </p:sp>
      <p:sp>
        <p:nvSpPr>
          <p:cNvPr id="8" name="제목 5">
            <a:extLst>
              <a:ext uri="{FF2B5EF4-FFF2-40B4-BE49-F238E27FC236}">
                <a16:creationId xmlns:a16="http://schemas.microsoft.com/office/drawing/2014/main" id="{DE4B056D-CDC9-42F6-A31B-7E5AB5C4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FF63B1-3FED-4396-AFEE-F234D960B328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실효적 지배를 통한 독도 지키기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9072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5D91230-C9C9-46F5-B62B-27778291AEA5}"/>
              </a:ext>
            </a:extLst>
          </p:cNvPr>
          <p:cNvSpPr txBox="1">
            <a:spLocks/>
          </p:cNvSpPr>
          <p:nvPr/>
        </p:nvSpPr>
        <p:spPr>
          <a:xfrm>
            <a:off x="1295400" y="1351128"/>
            <a:ext cx="9794843" cy="472212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ko-KR" altLang="en-US" b="1" dirty="0"/>
              <a:t>가</a:t>
            </a:r>
            <a:r>
              <a:rPr lang="en-US" altLang="ko-KR" b="1" dirty="0"/>
              <a:t>. </a:t>
            </a:r>
            <a:r>
              <a:rPr lang="ko-KR" altLang="en-US" b="1" dirty="0"/>
              <a:t>독도를 지키는 사람들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(1) </a:t>
            </a:r>
            <a:r>
              <a:rPr lang="ko-KR" altLang="en-US" dirty="0"/>
              <a:t>주민</a:t>
            </a:r>
            <a:r>
              <a:rPr lang="en-US" altLang="ko-KR" dirty="0"/>
              <a:t>: </a:t>
            </a:r>
            <a:r>
              <a:rPr lang="ko-KR" altLang="en-US" dirty="0" err="1"/>
              <a:t>김성도</a:t>
            </a:r>
            <a:r>
              <a:rPr lang="en-US" altLang="ko-KR" dirty="0"/>
              <a:t>, </a:t>
            </a:r>
            <a:r>
              <a:rPr lang="ko-KR" altLang="en-US" dirty="0" err="1"/>
              <a:t>김신렬</a:t>
            </a:r>
            <a:r>
              <a:rPr lang="ko-KR" altLang="en-US" dirty="0"/>
              <a:t> 씨 부부 </a:t>
            </a:r>
          </a:p>
          <a:p>
            <a:pPr marL="0" indent="0" fontAlgn="base">
              <a:buNone/>
            </a:pPr>
            <a:r>
              <a:rPr lang="en-US" altLang="ko-KR" dirty="0"/>
              <a:t>(2) </a:t>
            </a:r>
            <a:r>
              <a:rPr lang="ko-KR" altLang="en-US" dirty="0"/>
              <a:t>거주민</a:t>
            </a:r>
            <a:r>
              <a:rPr lang="en-US" altLang="ko-KR" dirty="0"/>
              <a:t>: </a:t>
            </a:r>
            <a:r>
              <a:rPr lang="ko-KR" altLang="en-US" dirty="0"/>
              <a:t>독도 경비대</a:t>
            </a:r>
            <a:r>
              <a:rPr lang="en-US" altLang="ko-KR" dirty="0"/>
              <a:t>, </a:t>
            </a:r>
            <a:r>
              <a:rPr lang="ko-KR" altLang="en-US" dirty="0"/>
              <a:t>독도 등대 관리원</a:t>
            </a:r>
            <a:r>
              <a:rPr lang="en-US" altLang="ko-KR" dirty="0"/>
              <a:t>, </a:t>
            </a:r>
          </a:p>
          <a:p>
            <a:pPr marL="0" indent="0" fontAlgn="base">
              <a:buNone/>
            </a:pPr>
            <a:r>
              <a:rPr lang="en-US" altLang="ko-KR" dirty="0"/>
              <a:t>                    </a:t>
            </a:r>
            <a:r>
              <a:rPr lang="ko-KR" altLang="en-US" dirty="0"/>
              <a:t>독도 관리 소속 공무원</a:t>
            </a:r>
          </a:p>
          <a:p>
            <a:pPr marL="0" indent="0" fontAlgn="base" latinLnBrk="0">
              <a:buNone/>
            </a:pPr>
            <a:r>
              <a:rPr lang="ko-KR" altLang="en-US" dirty="0"/>
              <a:t>      ⇒ 거주민 약 </a:t>
            </a:r>
            <a:r>
              <a:rPr lang="en-US" altLang="ko-KR" dirty="0"/>
              <a:t>40</a:t>
            </a:r>
            <a:r>
              <a:rPr lang="ko-KR" altLang="en-US" dirty="0"/>
              <a:t>여 명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98DEC-AB0E-4E10-B537-DB9DDEF9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214" y="2547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406794952" descr="EMB000027505710">
            <a:extLst>
              <a:ext uri="{FF2B5EF4-FFF2-40B4-BE49-F238E27FC236}">
                <a16:creationId xmlns:a16="http://schemas.microsoft.com/office/drawing/2014/main" id="{D055B520-A819-45E0-A0B6-666B8A2F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464" y="1682114"/>
            <a:ext cx="4537849" cy="3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_x406795888" descr="EMB000027505715">
            <a:extLst>
              <a:ext uri="{FF2B5EF4-FFF2-40B4-BE49-F238E27FC236}">
                <a16:creationId xmlns:a16="http://schemas.microsoft.com/office/drawing/2014/main" id="{9108A67B-3321-441E-86DB-1660720B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576" y="4315634"/>
            <a:ext cx="5068888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5">
            <a:extLst>
              <a:ext uri="{FF2B5EF4-FFF2-40B4-BE49-F238E27FC236}">
                <a16:creationId xmlns:a16="http://schemas.microsoft.com/office/drawing/2014/main" id="{44DA3B89-EBCA-49F8-86D8-B6E8EF64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5EF2F00-592F-4A2E-8498-DE632E8F6B07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실효적 지배 강화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24211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598DEC-AB0E-4E10-B537-DB9DDEF9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214" y="25472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_x565550200" descr="EMB000027505719">
            <a:extLst>
              <a:ext uri="{FF2B5EF4-FFF2-40B4-BE49-F238E27FC236}">
                <a16:creationId xmlns:a16="http://schemas.microsoft.com/office/drawing/2014/main" id="{54F11809-1199-40AC-8356-E4962FC4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214" y="1114945"/>
            <a:ext cx="9539032" cy="57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5">
            <a:extLst>
              <a:ext uri="{FF2B5EF4-FFF2-40B4-BE49-F238E27FC236}">
                <a16:creationId xmlns:a16="http://schemas.microsoft.com/office/drawing/2014/main" id="{267861FF-9BE0-40B9-9C7A-8A0FB7D9E0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94844" cy="635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defTabSz="914400">
              <a:buFont typeface="Wingdings" panose="05000000000000000000" pitchFamily="2" charset="2"/>
              <a:buChar char="u"/>
            </a:pPr>
            <a:r>
              <a:rPr lang="ko-KR" altLang="en-US" sz="1400" b="1" kern="0"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kern="0"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FFEC35B-620A-410D-A588-959CA7769C93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실효적 지배 강화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20169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5D91230-C9C9-46F5-B62B-27778291AEA5}"/>
              </a:ext>
            </a:extLst>
          </p:cNvPr>
          <p:cNvSpPr txBox="1">
            <a:spLocks/>
          </p:cNvSpPr>
          <p:nvPr/>
        </p:nvSpPr>
        <p:spPr>
          <a:xfrm>
            <a:off x="1019630" y="1496012"/>
            <a:ext cx="5699634" cy="429920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ko-KR" altLang="en-US" b="1" dirty="0"/>
              <a:t>나</a:t>
            </a:r>
            <a:r>
              <a:rPr lang="en-US" altLang="ko-KR" b="1" dirty="0"/>
              <a:t>. </a:t>
            </a:r>
            <a:r>
              <a:rPr lang="ko-KR" altLang="en-US" b="1" dirty="0"/>
              <a:t>독도의 시설물들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(1) </a:t>
            </a:r>
            <a:r>
              <a:rPr lang="ko-KR" altLang="en-US" dirty="0"/>
              <a:t>서도</a:t>
            </a:r>
            <a:r>
              <a:rPr lang="en-US" altLang="ko-KR" dirty="0"/>
              <a:t>: </a:t>
            </a:r>
            <a:r>
              <a:rPr lang="ko-KR" altLang="en-US" dirty="0"/>
              <a:t>주민 숙소</a:t>
            </a:r>
            <a:r>
              <a:rPr lang="en-US" altLang="ko-KR" dirty="0"/>
              <a:t>, </a:t>
            </a:r>
            <a:r>
              <a:rPr lang="ko-KR" altLang="en-US" dirty="0"/>
              <a:t>선착장</a:t>
            </a:r>
          </a:p>
          <a:p>
            <a:pPr marL="0" indent="0" fontAlgn="base">
              <a:buNone/>
            </a:pPr>
            <a:r>
              <a:rPr lang="en-US" altLang="ko-KR" dirty="0"/>
              <a:t>(2) </a:t>
            </a:r>
            <a:r>
              <a:rPr lang="ko-KR" altLang="en-US" dirty="0"/>
              <a:t>동도</a:t>
            </a:r>
            <a:r>
              <a:rPr lang="en-US" altLang="ko-KR" dirty="0"/>
              <a:t>: </a:t>
            </a:r>
            <a:r>
              <a:rPr lang="ko-KR" altLang="en-US" dirty="0" err="1"/>
              <a:t>망양대</a:t>
            </a:r>
            <a:r>
              <a:rPr lang="en-US" altLang="ko-KR" dirty="0"/>
              <a:t>, </a:t>
            </a:r>
            <a:r>
              <a:rPr lang="ko-KR" altLang="en-US" dirty="0"/>
              <a:t>초소</a:t>
            </a:r>
            <a:r>
              <a:rPr lang="en-US" altLang="ko-KR" dirty="0"/>
              <a:t>, </a:t>
            </a:r>
            <a:r>
              <a:rPr lang="ko-KR" altLang="en-US" dirty="0"/>
              <a:t>헬기장</a:t>
            </a:r>
            <a:r>
              <a:rPr lang="en-US" altLang="ko-KR" dirty="0"/>
              <a:t>, </a:t>
            </a:r>
            <a:r>
              <a:rPr lang="ko-KR" altLang="en-US" dirty="0"/>
              <a:t>케이블카</a:t>
            </a:r>
            <a:r>
              <a:rPr lang="en-US" altLang="ko-KR" dirty="0"/>
              <a:t>, </a:t>
            </a:r>
          </a:p>
          <a:p>
            <a:pPr marL="0" indent="0" fontAlgn="base">
              <a:buNone/>
            </a:pPr>
            <a:r>
              <a:rPr lang="ko-KR" altLang="en-US" dirty="0"/>
              <a:t>독도 경비대</a:t>
            </a:r>
            <a:r>
              <a:rPr lang="en-US" altLang="ko-KR" dirty="0"/>
              <a:t>, </a:t>
            </a:r>
            <a:r>
              <a:rPr lang="ko-KR" altLang="en-US" dirty="0"/>
              <a:t>선박 접안 시설</a:t>
            </a:r>
            <a:r>
              <a:rPr lang="en-US" altLang="ko-KR" dirty="0"/>
              <a:t>, </a:t>
            </a:r>
            <a:r>
              <a:rPr lang="ko-KR" altLang="en-US" dirty="0"/>
              <a:t>유인 등대 등</a:t>
            </a:r>
          </a:p>
        </p:txBody>
      </p:sp>
      <p:pic>
        <p:nvPicPr>
          <p:cNvPr id="11265" name="_x409960712" descr="EMB00002750570a">
            <a:extLst>
              <a:ext uri="{FF2B5EF4-FFF2-40B4-BE49-F238E27FC236}">
                <a16:creationId xmlns:a16="http://schemas.microsoft.com/office/drawing/2014/main" id="{B1FB6813-4660-4D21-9894-F12C52F0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036" y="1092127"/>
            <a:ext cx="4536081" cy="39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5">
            <a:extLst>
              <a:ext uri="{FF2B5EF4-FFF2-40B4-BE49-F238E27FC236}">
                <a16:creationId xmlns:a16="http://schemas.microsoft.com/office/drawing/2014/main" id="{5449302C-D788-4CC9-9282-DA62582E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BE900D5-2265-46BC-AC7A-FF8608655C4A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실효적 지배 강화</a:t>
            </a:r>
            <a:endParaRPr lang="en-US" altLang="ko-KR" sz="2800" b="1" dirty="0"/>
          </a:p>
        </p:txBody>
      </p:sp>
      <p:pic>
        <p:nvPicPr>
          <p:cNvPr id="9" name="_x399114032" descr="EMB000027505723">
            <a:extLst>
              <a:ext uri="{FF2B5EF4-FFF2-40B4-BE49-F238E27FC236}">
                <a16:creationId xmlns:a16="http://schemas.microsoft.com/office/drawing/2014/main" id="{9537E791-D373-4C3F-93E9-856FE3CB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425" y="1137348"/>
            <a:ext cx="8417150" cy="4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565551352" descr="EMB00002750571f">
            <a:extLst>
              <a:ext uri="{FF2B5EF4-FFF2-40B4-BE49-F238E27FC236}">
                <a16:creationId xmlns:a16="http://schemas.microsoft.com/office/drawing/2014/main" id="{2ED48EFB-7F36-41E4-865E-2FD1F56F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610" y="1120026"/>
            <a:ext cx="6380779" cy="46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5D91230-C9C9-46F5-B62B-27778291AEA5}"/>
              </a:ext>
            </a:extLst>
          </p:cNvPr>
          <p:cNvSpPr txBox="1">
            <a:spLocks/>
          </p:cNvSpPr>
          <p:nvPr/>
        </p:nvSpPr>
        <p:spPr>
          <a:xfrm>
            <a:off x="1295403" y="1153742"/>
            <a:ext cx="9794843" cy="472212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ko-KR" altLang="en-US" b="1" dirty="0"/>
              <a:t>다</a:t>
            </a:r>
            <a:r>
              <a:rPr lang="en-US" altLang="ko-KR" b="1" dirty="0"/>
              <a:t>. </a:t>
            </a:r>
            <a:r>
              <a:rPr lang="ko-KR" altLang="en-US" b="1" dirty="0"/>
              <a:t>독도 관련 기관과 단체들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(1) </a:t>
            </a:r>
            <a:r>
              <a:rPr lang="ko-KR" altLang="en-US" dirty="0"/>
              <a:t>기관</a:t>
            </a:r>
            <a:r>
              <a:rPr lang="en-US" altLang="ko-KR" dirty="0"/>
              <a:t>: </a:t>
            </a:r>
            <a:r>
              <a:rPr lang="ko-KR" altLang="en-US" dirty="0"/>
              <a:t>정부</a:t>
            </a:r>
            <a:r>
              <a:rPr lang="en-US" altLang="ko-KR" dirty="0"/>
              <a:t>, </a:t>
            </a:r>
            <a:r>
              <a:rPr lang="ko-KR" altLang="en-US" dirty="0"/>
              <a:t>경상북도</a:t>
            </a:r>
            <a:r>
              <a:rPr lang="en-US" altLang="ko-KR" dirty="0"/>
              <a:t>, </a:t>
            </a:r>
            <a:r>
              <a:rPr lang="ko-KR" altLang="en-US" dirty="0"/>
              <a:t>울릉군 등</a:t>
            </a:r>
          </a:p>
          <a:p>
            <a:pPr marL="0" indent="0" fontAlgn="base">
              <a:buNone/>
            </a:pPr>
            <a:r>
              <a:rPr lang="en-US" altLang="ko-KR" dirty="0"/>
              <a:t>(2) </a:t>
            </a:r>
            <a:r>
              <a:rPr lang="ko-KR" altLang="en-US" dirty="0"/>
              <a:t>민간단체</a:t>
            </a:r>
            <a:r>
              <a:rPr lang="en-US" altLang="ko-KR" dirty="0"/>
              <a:t>: </a:t>
            </a:r>
            <a:r>
              <a:rPr lang="ko-KR" altLang="en-US" dirty="0" err="1"/>
              <a:t>반크</a:t>
            </a:r>
            <a:r>
              <a:rPr lang="en-US" altLang="ko-KR" dirty="0"/>
              <a:t>(VANK), </a:t>
            </a:r>
            <a:r>
              <a:rPr lang="ko-KR" altLang="en-US" dirty="0"/>
              <a:t>독도 수호 국제 연대</a:t>
            </a:r>
            <a:r>
              <a:rPr lang="en-US" altLang="ko-KR" dirty="0"/>
              <a:t>, </a:t>
            </a:r>
            <a:r>
              <a:rPr lang="ko-KR" altLang="en-US" dirty="0"/>
              <a:t>독도 본부 등</a:t>
            </a:r>
          </a:p>
        </p:txBody>
      </p:sp>
      <p:pic>
        <p:nvPicPr>
          <p:cNvPr id="5" name="_x299898912" descr="EMB000027505727">
            <a:extLst>
              <a:ext uri="{FF2B5EF4-FFF2-40B4-BE49-F238E27FC236}">
                <a16:creationId xmlns:a16="http://schemas.microsoft.com/office/drawing/2014/main" id="{82544AC3-1D8C-4454-988F-417E5214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358" y="2875083"/>
            <a:ext cx="3964530" cy="34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399105624" descr="EMB00002750572b">
            <a:extLst>
              <a:ext uri="{FF2B5EF4-FFF2-40B4-BE49-F238E27FC236}">
                <a16:creationId xmlns:a16="http://schemas.microsoft.com/office/drawing/2014/main" id="{ABAFF2A2-6D12-4A28-858A-2949BD69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14" y="2817556"/>
            <a:ext cx="2968558" cy="35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5">
            <a:extLst>
              <a:ext uri="{FF2B5EF4-FFF2-40B4-BE49-F238E27FC236}">
                <a16:creationId xmlns:a16="http://schemas.microsoft.com/office/drawing/2014/main" id="{52F38FD7-9608-4AFB-A978-1DD7C526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CF1CE34-4A8E-4546-8A10-EB643AAB00D2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실효적 지배 강화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18249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5D91230-C9C9-46F5-B62B-27778291AEA5}"/>
              </a:ext>
            </a:extLst>
          </p:cNvPr>
          <p:cNvSpPr txBox="1">
            <a:spLocks/>
          </p:cNvSpPr>
          <p:nvPr/>
        </p:nvSpPr>
        <p:spPr>
          <a:xfrm>
            <a:off x="1295403" y="1153742"/>
            <a:ext cx="9794843" cy="472212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ko-KR" altLang="en-US" b="1" dirty="0"/>
              <a:t>라</a:t>
            </a:r>
            <a:r>
              <a:rPr lang="en-US" altLang="ko-KR" b="1" dirty="0"/>
              <a:t>. </a:t>
            </a:r>
            <a:r>
              <a:rPr lang="ko-KR" altLang="en-US" b="1" dirty="0"/>
              <a:t>실효적 지배를 통한 독도 지키기</a:t>
            </a:r>
            <a:endParaRPr lang="ko-KR" altLang="en-US" dirty="0"/>
          </a:p>
        </p:txBody>
      </p:sp>
      <p:sp>
        <p:nvSpPr>
          <p:cNvPr id="8" name="제목 5">
            <a:extLst>
              <a:ext uri="{FF2B5EF4-FFF2-40B4-BE49-F238E27FC236}">
                <a16:creationId xmlns:a16="http://schemas.microsoft.com/office/drawing/2014/main" id="{52F38FD7-9608-4AFB-A978-1DD7C526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CF1CE34-4A8E-4546-8A10-EB643AAB00D2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실효적 지배 강화</a:t>
            </a:r>
            <a:endParaRPr lang="en-US" altLang="ko-KR" sz="28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386BAF-9C13-4D91-B717-583F129B6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7565ADA-12A2-4CDF-B945-B9FC3D8B6452}"/>
              </a:ext>
            </a:extLst>
          </p:cNvPr>
          <p:cNvGrpSpPr/>
          <p:nvPr/>
        </p:nvGrpSpPr>
        <p:grpSpPr>
          <a:xfrm>
            <a:off x="827310" y="1788669"/>
            <a:ext cx="5489361" cy="4346476"/>
            <a:chOff x="827310" y="1788669"/>
            <a:chExt cx="5489361" cy="4346476"/>
          </a:xfrm>
        </p:grpSpPr>
        <p:pic>
          <p:nvPicPr>
            <p:cNvPr id="3073" name="_x259798200" descr="EMB000025484fc9">
              <a:extLst>
                <a:ext uri="{FF2B5EF4-FFF2-40B4-BE49-F238E27FC236}">
                  <a16:creationId xmlns:a16="http://schemas.microsoft.com/office/drawing/2014/main" id="{3192D317-D1C4-4E13-BF0C-2D0CF4D998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2668" y="1788669"/>
              <a:ext cx="5210156" cy="378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9D2592-1017-48B8-A4B8-A732FD49094B}"/>
                </a:ext>
              </a:extLst>
            </p:cNvPr>
            <p:cNvSpPr txBox="1"/>
            <p:nvPr/>
          </p:nvSpPr>
          <p:spPr>
            <a:xfrm>
              <a:off x="827310" y="5704258"/>
              <a:ext cx="54893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dirty="0"/>
                <a:t>독도주민 김성도씨 부부와 독도 경비대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77ACD76-406C-42EB-A79F-2AC64B497AAA}"/>
              </a:ext>
            </a:extLst>
          </p:cNvPr>
          <p:cNvGrpSpPr/>
          <p:nvPr/>
        </p:nvGrpSpPr>
        <p:grpSpPr>
          <a:xfrm>
            <a:off x="6313714" y="1788669"/>
            <a:ext cx="5489361" cy="4346476"/>
            <a:chOff x="6313714" y="1788669"/>
            <a:chExt cx="5489361" cy="4346476"/>
          </a:xfrm>
        </p:grpSpPr>
        <p:pic>
          <p:nvPicPr>
            <p:cNvPr id="3075" name="_x253543480" descr="EMB000025484fce">
              <a:extLst>
                <a:ext uri="{FF2B5EF4-FFF2-40B4-BE49-F238E27FC236}">
                  <a16:creationId xmlns:a16="http://schemas.microsoft.com/office/drawing/2014/main" id="{90DED367-F0A3-4B39-AA97-231640BE2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3714" y="1788669"/>
              <a:ext cx="5489361" cy="3785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9C4BD0-581E-4FF1-93C7-9A2C095992E8}"/>
                </a:ext>
              </a:extLst>
            </p:cNvPr>
            <p:cNvSpPr txBox="1"/>
            <p:nvPr/>
          </p:nvSpPr>
          <p:spPr>
            <a:xfrm>
              <a:off x="6795634" y="5704258"/>
              <a:ext cx="4100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dirty="0"/>
                <a:t>독도주민 숙소</a:t>
              </a:r>
            </a:p>
          </p:txBody>
        </p: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593377F9-DEA3-42C4-931C-BA537780A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EBE030D-90AF-4209-9D13-9DEA3DCD50A2}"/>
              </a:ext>
            </a:extLst>
          </p:cNvPr>
          <p:cNvGrpSpPr/>
          <p:nvPr/>
        </p:nvGrpSpPr>
        <p:grpSpPr>
          <a:xfrm>
            <a:off x="2612311" y="1673697"/>
            <a:ext cx="6806650" cy="5020521"/>
            <a:chOff x="2612311" y="1673697"/>
            <a:chExt cx="6806650" cy="5020521"/>
          </a:xfrm>
        </p:grpSpPr>
        <p:pic>
          <p:nvPicPr>
            <p:cNvPr id="3077" name="_x256842944" descr="EMB000025484fd0">
              <a:extLst>
                <a:ext uri="{FF2B5EF4-FFF2-40B4-BE49-F238E27FC236}">
                  <a16:creationId xmlns:a16="http://schemas.microsoft.com/office/drawing/2014/main" id="{2B459769-019B-41D0-8430-64C46A4D0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46648" y="1673697"/>
              <a:ext cx="6672313" cy="461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79AC21-6A2F-45CF-B3A4-B3BAA3B1405F}"/>
                </a:ext>
              </a:extLst>
            </p:cNvPr>
            <p:cNvSpPr txBox="1"/>
            <p:nvPr/>
          </p:nvSpPr>
          <p:spPr>
            <a:xfrm>
              <a:off x="2612311" y="6263331"/>
              <a:ext cx="6096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dirty="0"/>
                <a:t>뉴욕 타임스 스퀘어 전광판의 독도 광고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8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8302A81-F6D6-44D4-9DD4-C1700D20CFBE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/>
              <a:t>전세계에 독도 알리기</a:t>
            </a:r>
            <a:endParaRPr lang="en-US" altLang="ko-KR" sz="2800" b="1" dirty="0"/>
          </a:p>
        </p:txBody>
      </p:sp>
      <p:sp>
        <p:nvSpPr>
          <p:cNvPr id="11" name="제목 5">
            <a:extLst>
              <a:ext uri="{FF2B5EF4-FFF2-40B4-BE49-F238E27FC236}">
                <a16:creationId xmlns:a16="http://schemas.microsoft.com/office/drawing/2014/main" id="{321ACDE5-69DA-4AF2-A432-3FA65D29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독도영유권에 대한 인식과 현상유지 해결방안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B4EC0A1-0B6F-445A-A979-0D1BF9B7F1CF}"/>
              </a:ext>
            </a:extLst>
          </p:cNvPr>
          <p:cNvGrpSpPr/>
          <p:nvPr/>
        </p:nvGrpSpPr>
        <p:grpSpPr>
          <a:xfrm>
            <a:off x="1028800" y="1320903"/>
            <a:ext cx="10134399" cy="5214254"/>
            <a:chOff x="955845" y="1444171"/>
            <a:chExt cx="10134399" cy="5214254"/>
          </a:xfrm>
        </p:grpSpPr>
        <p:pic>
          <p:nvPicPr>
            <p:cNvPr id="17411" name="_x565549696" descr="EMB000027505731">
              <a:extLst>
                <a:ext uri="{FF2B5EF4-FFF2-40B4-BE49-F238E27FC236}">
                  <a16:creationId xmlns:a16="http://schemas.microsoft.com/office/drawing/2014/main" id="{9008E9B8-18A5-4AEA-8454-A720CB0F1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845" y="1444171"/>
              <a:ext cx="10086666" cy="472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75FCD2-F09E-48CD-80A0-C618B8B06A3A}"/>
                </a:ext>
              </a:extLst>
            </p:cNvPr>
            <p:cNvSpPr txBox="1"/>
            <p:nvPr/>
          </p:nvSpPr>
          <p:spPr>
            <a:xfrm>
              <a:off x="5849257" y="6289093"/>
              <a:ext cx="524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&lt;</a:t>
              </a:r>
              <a:r>
                <a:rPr lang="ko-KR" altLang="en-US" dirty="0"/>
                <a:t>출처</a:t>
              </a:r>
              <a:r>
                <a:rPr lang="en-US" altLang="ko-KR" dirty="0"/>
                <a:t>: </a:t>
              </a:r>
              <a:r>
                <a:rPr lang="ko-KR" altLang="en-US" dirty="0"/>
                <a:t>대학 광고동아리 연합모임 </a:t>
              </a:r>
              <a:r>
                <a:rPr lang="en-US" altLang="ko-KR" dirty="0"/>
                <a:t>'</a:t>
              </a:r>
              <a:r>
                <a:rPr lang="ko-KR" altLang="en-US" dirty="0" err="1"/>
                <a:t>애드파워</a:t>
              </a:r>
              <a:r>
                <a:rPr lang="en-US" altLang="ko-KR" dirty="0"/>
                <a:t>'&gt;</a:t>
              </a:r>
              <a:endParaRPr lang="ko-KR" altLang="en-US" dirty="0"/>
            </a:p>
          </p:txBody>
        </p:sp>
      </p:grp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19A209F-C145-4545-AD17-576A2AE7A82E}"/>
              </a:ext>
            </a:extLst>
          </p:cNvPr>
          <p:cNvSpPr txBox="1">
            <a:spLocks/>
          </p:cNvSpPr>
          <p:nvPr/>
        </p:nvSpPr>
        <p:spPr>
          <a:xfrm>
            <a:off x="1198578" y="1382301"/>
            <a:ext cx="9794843" cy="4722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Here is a dot that </a:t>
            </a:r>
            <a:r>
              <a:rPr lang="en-US" altLang="ko-KR" b="1" dirty="0" err="1">
                <a:solidFill>
                  <a:srgbClr val="FF0000"/>
                </a:solidFill>
              </a:rPr>
              <a:t>Kereans</a:t>
            </a:r>
            <a:r>
              <a:rPr lang="en-US" altLang="ko-KR" b="1" dirty="0">
                <a:solidFill>
                  <a:srgbClr val="FF0000"/>
                </a:solidFill>
              </a:rPr>
              <a:t> never forget to put on their map.</a:t>
            </a: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여기 한국 사람들이 지도를 그릴 때 절대 빠트리지 않는 점이 있다</a:t>
            </a:r>
            <a:r>
              <a:rPr lang="en-US" altLang="ko-KR" b="1" dirty="0">
                <a:solidFill>
                  <a:srgbClr val="FF0000"/>
                </a:solidFill>
              </a:rPr>
              <a:t>.)</a:t>
            </a:r>
            <a:endParaRPr lang="ko-KR" alt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Even if it is little dot, it is so valuable to Koreans.</a:t>
            </a: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비록 아주 작은 점이지만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한국인들에게는 대단한 가치를 지닌다</a:t>
            </a:r>
            <a:r>
              <a:rPr lang="en-US" altLang="ko-KR" b="1" dirty="0">
                <a:solidFill>
                  <a:srgbClr val="FF0000"/>
                </a:solidFill>
              </a:rPr>
              <a:t>.)</a:t>
            </a:r>
            <a:endParaRPr lang="ko-KR" alt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It represents Korea's great history and beauty.</a:t>
            </a: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한국의 위대한 역사와 아름다움을 상징한다</a:t>
            </a:r>
            <a:r>
              <a:rPr lang="en-US" altLang="ko-KR" b="1" dirty="0">
                <a:solidFill>
                  <a:srgbClr val="FF0000"/>
                </a:solidFill>
              </a:rPr>
              <a:t>.)</a:t>
            </a:r>
            <a:endParaRPr lang="ko-KR" alt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That's the point.</a:t>
            </a: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바로 그 점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Its name is </a:t>
            </a:r>
            <a:r>
              <a:rPr lang="en-US" altLang="ko-KR" b="1" dirty="0" err="1">
                <a:solidFill>
                  <a:srgbClr val="FF0000"/>
                </a:solidFill>
              </a:rPr>
              <a:t>Dokdo</a:t>
            </a:r>
            <a:r>
              <a:rPr lang="en-US" altLang="ko-KR" b="1" dirty="0">
                <a:solidFill>
                  <a:srgbClr val="FF0000"/>
                </a:solidFill>
              </a:rPr>
              <a:t> Island.</a:t>
            </a:r>
          </a:p>
          <a:p>
            <a:pPr marL="0" indent="0" fontAlgn="base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그 점의 이름은 독도이다</a:t>
            </a:r>
            <a:r>
              <a:rPr lang="en-US" altLang="ko-KR" b="1" dirty="0">
                <a:solidFill>
                  <a:srgbClr val="FF0000"/>
                </a:solidFill>
              </a:rPr>
              <a:t>.)        </a:t>
            </a:r>
          </a:p>
          <a:p>
            <a:pPr fontAlgn="base"/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BB03A7F4-BB70-47BC-80D2-F14BC180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pic>
        <p:nvPicPr>
          <p:cNvPr id="5" name="내용 개체 틀 4">
            <a:hlinkClick r:id="rId2"/>
            <a:extLst>
              <a:ext uri="{FF2B5EF4-FFF2-40B4-BE49-F238E27FC236}">
                <a16:creationId xmlns:a16="http://schemas.microsoft.com/office/drawing/2014/main" id="{9CDE0FCE-9546-4A00-B62F-11E91002C7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421302"/>
            <a:ext cx="9121775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FEC54EA-E2E6-43D9-AABD-219BB9B4F257}"/>
              </a:ext>
            </a:extLst>
          </p:cNvPr>
          <p:cNvGrpSpPr/>
          <p:nvPr/>
        </p:nvGrpSpPr>
        <p:grpSpPr>
          <a:xfrm>
            <a:off x="954205" y="1635030"/>
            <a:ext cx="10517843" cy="4462491"/>
            <a:chOff x="954205" y="1635030"/>
            <a:chExt cx="10517843" cy="4462491"/>
          </a:xfrm>
        </p:grpSpPr>
        <p:pic>
          <p:nvPicPr>
            <p:cNvPr id="2053" name="_x400638544" descr="EMB00002750566d">
              <a:extLst>
                <a:ext uri="{FF2B5EF4-FFF2-40B4-BE49-F238E27FC236}">
                  <a16:creationId xmlns:a16="http://schemas.microsoft.com/office/drawing/2014/main" id="{42F6F830-5ACB-4CC3-B02A-CE4C84CD6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72" y="1635030"/>
              <a:ext cx="10479476" cy="442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D4385A5A-9C57-4E70-91D7-92377994EC98}"/>
                </a:ext>
              </a:extLst>
            </p:cNvPr>
            <p:cNvSpPr txBox="1">
              <a:spLocks/>
            </p:cNvSpPr>
            <p:nvPr/>
          </p:nvSpPr>
          <p:spPr>
            <a:xfrm>
              <a:off x="954205" y="5589268"/>
              <a:ext cx="6060746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개정 </a:t>
              </a:r>
              <a:r>
                <a:rPr lang="ko-KR" altLang="en-US" sz="22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일본여지노정전도</a:t>
              </a:r>
              <a:r>
                <a:rPr lang="en-US" altLang="ko-KR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(1779</a:t>
              </a:r>
              <a:r>
                <a:rPr lang="ko-KR" altLang="en-US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 초반</a:t>
              </a:r>
              <a:r>
                <a:rPr lang="en-US" altLang="ko-KR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1" name="제목 5">
            <a:extLst>
              <a:ext uri="{FF2B5EF4-FFF2-40B4-BE49-F238E27FC236}">
                <a16:creationId xmlns:a16="http://schemas.microsoft.com/office/drawing/2014/main" id="{FEFC2B29-19DD-4F4D-8320-5C37093160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794844" cy="635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defTabSz="914400">
              <a:buFont typeface="Wingdings" panose="05000000000000000000" pitchFamily="2" charset="2"/>
              <a:buChar char="u"/>
            </a:pPr>
            <a:r>
              <a:rPr lang="ko-KR" altLang="en-US" sz="1400" b="1" kern="0"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kern="0"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0822224-A75D-4375-95A4-9D661C06FFC7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독도에 대한 일본의 인식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24949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9DC2C84F-8929-4921-B75F-F1A37CCC92AF}"/>
              </a:ext>
            </a:extLst>
          </p:cNvPr>
          <p:cNvGrpSpPr/>
          <p:nvPr/>
        </p:nvGrpSpPr>
        <p:grpSpPr>
          <a:xfrm>
            <a:off x="846283" y="1694958"/>
            <a:ext cx="7200860" cy="4184197"/>
            <a:chOff x="846283" y="1694958"/>
            <a:chExt cx="7200860" cy="4184197"/>
          </a:xfrm>
        </p:grpSpPr>
        <p:pic>
          <p:nvPicPr>
            <p:cNvPr id="3073" name="_x401475056" descr="EMB000027505673">
              <a:extLst>
                <a:ext uri="{FF2B5EF4-FFF2-40B4-BE49-F238E27FC236}">
                  <a16:creationId xmlns:a16="http://schemas.microsoft.com/office/drawing/2014/main" id="{8C14343A-4F74-406C-BE31-E630D8D0C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83" y="1694958"/>
              <a:ext cx="7200860" cy="3675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제목 1">
              <a:extLst>
                <a:ext uri="{FF2B5EF4-FFF2-40B4-BE49-F238E27FC236}">
                  <a16:creationId xmlns:a16="http://schemas.microsoft.com/office/drawing/2014/main" id="{1309ED0B-435F-4BD2-AAFA-784E42C83503}"/>
                </a:ext>
              </a:extLst>
            </p:cNvPr>
            <p:cNvSpPr txBox="1">
              <a:spLocks/>
            </p:cNvSpPr>
            <p:nvPr/>
          </p:nvSpPr>
          <p:spPr>
            <a:xfrm>
              <a:off x="1111729" y="5370902"/>
              <a:ext cx="6060746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은주시청합기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(1667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7" name="제목 1">
            <a:extLst>
              <a:ext uri="{FF2B5EF4-FFF2-40B4-BE49-F238E27FC236}">
                <a16:creationId xmlns:a16="http://schemas.microsoft.com/office/drawing/2014/main" id="{E7A727ED-6C2C-4BCE-9C41-BACB4D5E8C4B}"/>
              </a:ext>
            </a:extLst>
          </p:cNvPr>
          <p:cNvSpPr txBox="1">
            <a:spLocks/>
          </p:cNvSpPr>
          <p:nvPr/>
        </p:nvSpPr>
        <p:spPr>
          <a:xfrm>
            <a:off x="8312589" y="1382725"/>
            <a:ext cx="3518823" cy="443730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/>
              <a:t>“</a:t>
            </a:r>
            <a:r>
              <a:rPr lang="ko-KR" altLang="en-US" sz="1800" dirty="0"/>
              <a:t>은주는 북해 가운데 있다</a:t>
            </a:r>
            <a:r>
              <a:rPr lang="en-US" altLang="ko-KR" sz="1800" dirty="0"/>
              <a:t>. </a:t>
            </a:r>
            <a:r>
              <a:rPr lang="ko-KR" altLang="en-US" sz="1800" dirty="0"/>
              <a:t>그러므로 은기도</a:t>
            </a:r>
            <a:r>
              <a:rPr lang="en-US" altLang="ko-KR" sz="1800" dirty="0"/>
              <a:t>(</a:t>
            </a:r>
            <a:r>
              <a:rPr lang="ko-KR" altLang="en-US" sz="1800" dirty="0" err="1"/>
              <a:t>오키</a:t>
            </a:r>
            <a:r>
              <a:rPr lang="ko-KR" altLang="en-US" sz="1800" dirty="0"/>
              <a:t> 섬</a:t>
            </a:r>
            <a:r>
              <a:rPr lang="en-US" altLang="ko-KR" sz="1800" dirty="0"/>
              <a:t>)</a:t>
            </a:r>
            <a:r>
              <a:rPr lang="ko-KR" altLang="en-US" sz="1800" dirty="0"/>
              <a:t>라고 말한다 </a:t>
            </a:r>
            <a:r>
              <a:rPr lang="en-US" altLang="ko-KR" sz="1800" dirty="0"/>
              <a:t>… </a:t>
            </a:r>
            <a:r>
              <a:rPr lang="ko-KR" altLang="en-US" sz="1800" dirty="0" err="1"/>
              <a:t>술해</a:t>
            </a:r>
            <a:r>
              <a:rPr lang="ko-KR" altLang="en-US" sz="1800" dirty="0"/>
              <a:t> 사이에 두 낮 한밤을 가면 송도가 있다</a:t>
            </a:r>
            <a:r>
              <a:rPr lang="en-US" altLang="ko-KR" sz="1800" dirty="0"/>
              <a:t>. </a:t>
            </a:r>
            <a:r>
              <a:rPr lang="ko-KR" altLang="en-US" sz="1800" dirty="0"/>
              <a:t>또 한 낮거리에 죽도가 있다</a:t>
            </a:r>
            <a:r>
              <a:rPr lang="en-US" altLang="ko-KR" sz="1800" dirty="0"/>
              <a:t>. </a:t>
            </a:r>
            <a:r>
              <a:rPr lang="ko-KR" altLang="en-US" sz="1800" dirty="0"/>
              <a:t>이 두 개의 섬들은 무인도인데</a:t>
            </a:r>
            <a:r>
              <a:rPr lang="en-US" altLang="ko-KR" sz="1800" dirty="0"/>
              <a:t>, </a:t>
            </a:r>
            <a:r>
              <a:rPr lang="ko-KR" altLang="en-US" sz="1800" dirty="0"/>
              <a:t>이 두 개의 섬들로 부터 고려를 보는 것이 마치 운주에서 은기를 보는 것과 같다</a:t>
            </a:r>
            <a:r>
              <a:rPr lang="en-US" altLang="ko-KR" sz="1800" dirty="0"/>
              <a:t>. </a:t>
            </a:r>
            <a:r>
              <a:rPr lang="ko-KR" altLang="en-US" sz="1800" dirty="0"/>
              <a:t>그러므로 일본의 서북경계는 여기</a:t>
            </a:r>
            <a:r>
              <a:rPr lang="en-US" altLang="ko-KR" sz="1800" dirty="0"/>
              <a:t>(</a:t>
            </a:r>
            <a:r>
              <a:rPr lang="ko-KR" altLang="en-US" sz="1800" dirty="0" err="1"/>
              <a:t>오키</a:t>
            </a:r>
            <a:r>
              <a:rPr lang="ko-KR" altLang="en-US" sz="1800" dirty="0"/>
              <a:t> 섬</a:t>
            </a:r>
            <a:r>
              <a:rPr lang="en-US" altLang="ko-KR" sz="1800" dirty="0"/>
              <a:t>)</a:t>
            </a:r>
            <a:r>
              <a:rPr lang="ko-KR" altLang="en-US" sz="1800" dirty="0"/>
              <a:t>에서 끝난다</a:t>
            </a:r>
            <a:r>
              <a:rPr lang="en-US" altLang="ko-KR" sz="1800" dirty="0"/>
              <a:t>.”</a:t>
            </a:r>
            <a:endParaRPr lang="ko-KR" altLang="en-US" sz="1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제목 5">
            <a:extLst>
              <a:ext uri="{FF2B5EF4-FFF2-40B4-BE49-F238E27FC236}">
                <a16:creationId xmlns:a16="http://schemas.microsoft.com/office/drawing/2014/main" id="{31818D90-7CC0-4404-961A-8E2A7488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D77F501-F9CD-4A47-B094-DF6CD54F00D3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독도에 대한 일본의 인식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32150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800A94-E5F6-40E6-A42C-DBBA9F24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071" y="-17634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5723C34-A000-4618-A491-752FC430E6B8}"/>
              </a:ext>
            </a:extLst>
          </p:cNvPr>
          <p:cNvGrpSpPr/>
          <p:nvPr/>
        </p:nvGrpSpPr>
        <p:grpSpPr>
          <a:xfrm>
            <a:off x="1175656" y="1661034"/>
            <a:ext cx="4245429" cy="4544695"/>
            <a:chOff x="1062742" y="1192476"/>
            <a:chExt cx="4358344" cy="5013253"/>
          </a:xfrm>
        </p:grpSpPr>
        <p:pic>
          <p:nvPicPr>
            <p:cNvPr id="4097" name="_x401551344" descr="EMB00002750567d">
              <a:extLst>
                <a:ext uri="{FF2B5EF4-FFF2-40B4-BE49-F238E27FC236}">
                  <a16:creationId xmlns:a16="http://schemas.microsoft.com/office/drawing/2014/main" id="{C7926948-C5BD-4ED2-8F73-73ADFDAAE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192476"/>
              <a:ext cx="3118757" cy="447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제목 1">
              <a:extLst>
                <a:ext uri="{FF2B5EF4-FFF2-40B4-BE49-F238E27FC236}">
                  <a16:creationId xmlns:a16="http://schemas.microsoft.com/office/drawing/2014/main" id="{7288ECDA-CB56-46B5-9AB8-286B30898CD4}"/>
                </a:ext>
              </a:extLst>
            </p:cNvPr>
            <p:cNvSpPr txBox="1">
              <a:spLocks/>
            </p:cNvSpPr>
            <p:nvPr/>
          </p:nvSpPr>
          <p:spPr>
            <a:xfrm>
              <a:off x="1062742" y="5697476"/>
              <a:ext cx="4358344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죽도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울릉도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 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도해 금지령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(1696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89B8479B-961E-4DC8-9CEF-E39BBC6B9F94}"/>
              </a:ext>
            </a:extLst>
          </p:cNvPr>
          <p:cNvGrpSpPr/>
          <p:nvPr/>
        </p:nvGrpSpPr>
        <p:grpSpPr>
          <a:xfrm>
            <a:off x="5627769" y="1553029"/>
            <a:ext cx="5601047" cy="4652700"/>
            <a:chOff x="1240492" y="1320238"/>
            <a:chExt cx="5535934" cy="4934478"/>
          </a:xfrm>
        </p:grpSpPr>
        <p:pic>
          <p:nvPicPr>
            <p:cNvPr id="9" name="_x401923096" descr="EMB000027505680">
              <a:extLst>
                <a:ext uri="{FF2B5EF4-FFF2-40B4-BE49-F238E27FC236}">
                  <a16:creationId xmlns:a16="http://schemas.microsoft.com/office/drawing/2014/main" id="{F8E3F97D-B434-4D7E-945A-6107977F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492" y="1320238"/>
              <a:ext cx="5535934" cy="4383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제목 1">
              <a:extLst>
                <a:ext uri="{FF2B5EF4-FFF2-40B4-BE49-F238E27FC236}">
                  <a16:creationId xmlns:a16="http://schemas.microsoft.com/office/drawing/2014/main" id="{3DFA2E17-5037-47A9-9E0C-2CBD0D4925E7}"/>
                </a:ext>
              </a:extLst>
            </p:cNvPr>
            <p:cNvSpPr txBox="1">
              <a:spLocks/>
            </p:cNvSpPr>
            <p:nvPr/>
          </p:nvSpPr>
          <p:spPr>
            <a:xfrm>
              <a:off x="1928153" y="5746463"/>
              <a:ext cx="4358344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조선국 교제시말 내탐서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(1870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3" name="제목 5">
            <a:extLst>
              <a:ext uri="{FF2B5EF4-FFF2-40B4-BE49-F238E27FC236}">
                <a16:creationId xmlns:a16="http://schemas.microsoft.com/office/drawing/2014/main" id="{B1802F07-0EB0-42F9-8029-F46B44D8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083470C-C5CC-4283-AAB0-D7DF437000E0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/>
              <a:t>일본의 독도 영유권 확립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31910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E9D1F659-6A2D-4222-888F-FFEDD9617E96}"/>
              </a:ext>
            </a:extLst>
          </p:cNvPr>
          <p:cNvGrpSpPr/>
          <p:nvPr/>
        </p:nvGrpSpPr>
        <p:grpSpPr>
          <a:xfrm>
            <a:off x="1238752" y="1204560"/>
            <a:ext cx="3509263" cy="4722397"/>
            <a:chOff x="932111" y="1352703"/>
            <a:chExt cx="3509263" cy="4722397"/>
          </a:xfrm>
        </p:grpSpPr>
        <p:pic>
          <p:nvPicPr>
            <p:cNvPr id="6153" name="_x406679448" descr="EMB000027505697">
              <a:extLst>
                <a:ext uri="{FF2B5EF4-FFF2-40B4-BE49-F238E27FC236}">
                  <a16:creationId xmlns:a16="http://schemas.microsoft.com/office/drawing/2014/main" id="{B6324590-C0FD-46DD-B12E-0D9C8D51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33" y="1352703"/>
              <a:ext cx="3011217" cy="4214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제목 1">
              <a:extLst>
                <a:ext uri="{FF2B5EF4-FFF2-40B4-BE49-F238E27FC236}">
                  <a16:creationId xmlns:a16="http://schemas.microsoft.com/office/drawing/2014/main" id="{4B773EA3-3408-43D6-B7B2-DD5C1E6CE110}"/>
                </a:ext>
              </a:extLst>
            </p:cNvPr>
            <p:cNvSpPr txBox="1">
              <a:spLocks/>
            </p:cNvSpPr>
            <p:nvPr/>
          </p:nvSpPr>
          <p:spPr>
            <a:xfrm>
              <a:off x="932111" y="5566847"/>
              <a:ext cx="3509263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태정관 지령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(1877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9B4B993-B873-45B5-A4D5-19F6EFDD1923}"/>
              </a:ext>
            </a:extLst>
          </p:cNvPr>
          <p:cNvGrpSpPr/>
          <p:nvPr/>
        </p:nvGrpSpPr>
        <p:grpSpPr>
          <a:xfrm>
            <a:off x="4880168" y="1204560"/>
            <a:ext cx="6073080" cy="4554722"/>
            <a:chOff x="5555131" y="1426044"/>
            <a:chExt cx="6073080" cy="4554722"/>
          </a:xfrm>
        </p:grpSpPr>
        <p:pic>
          <p:nvPicPr>
            <p:cNvPr id="6155" name="_x408909640" descr="EMB000027505699">
              <a:extLst>
                <a:ext uri="{FF2B5EF4-FFF2-40B4-BE49-F238E27FC236}">
                  <a16:creationId xmlns:a16="http://schemas.microsoft.com/office/drawing/2014/main" id="{C8393129-89F6-4488-8513-72B8B85E3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131" y="1426044"/>
              <a:ext cx="6073080" cy="400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제목 1">
              <a:extLst>
                <a:ext uri="{FF2B5EF4-FFF2-40B4-BE49-F238E27FC236}">
                  <a16:creationId xmlns:a16="http://schemas.microsoft.com/office/drawing/2014/main" id="{0FC94D18-8EBC-4A28-A740-07B268CF5C7D}"/>
                </a:ext>
              </a:extLst>
            </p:cNvPr>
            <p:cNvSpPr txBox="1">
              <a:spLocks/>
            </p:cNvSpPr>
            <p:nvPr/>
          </p:nvSpPr>
          <p:spPr>
            <a:xfrm>
              <a:off x="6603568" y="5472513"/>
              <a:ext cx="3509263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기죽도약도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(1877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7" name="제목 1">
            <a:extLst>
              <a:ext uri="{FF2B5EF4-FFF2-40B4-BE49-F238E27FC236}">
                <a16:creationId xmlns:a16="http://schemas.microsoft.com/office/drawing/2014/main" id="{76314C06-5023-46ED-B6FB-6ABEC3FD9290}"/>
              </a:ext>
            </a:extLst>
          </p:cNvPr>
          <p:cNvSpPr txBox="1">
            <a:spLocks/>
          </p:cNvSpPr>
          <p:nvPr/>
        </p:nvSpPr>
        <p:spPr>
          <a:xfrm>
            <a:off x="1238752" y="1229917"/>
            <a:ext cx="1747157" cy="4140803"/>
          </a:xfrm>
          <a:prstGeom prst="rect">
            <a:avLst/>
          </a:prstGeom>
          <a:noFill/>
          <a:effectLst/>
        </p:spPr>
        <p:txBody>
          <a:bodyPr vert="wordArtVertRtl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800" dirty="0">
                <a:latin typeface="+mj-ea"/>
              </a:rPr>
              <a:t>품의한 취지의 죽도</a:t>
            </a: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울릉도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>
                <a:latin typeface="+mj-ea"/>
              </a:rPr>
              <a:t>외 </a:t>
            </a:r>
            <a:r>
              <a:rPr lang="en-US" altLang="ko-KR" sz="1800" dirty="0">
                <a:latin typeface="+mj-ea"/>
              </a:rPr>
              <a:t>1</a:t>
            </a:r>
            <a:r>
              <a:rPr lang="ko-KR" altLang="en-US" sz="1800" dirty="0">
                <a:latin typeface="+mj-ea"/>
              </a:rPr>
              <a:t>도</a:t>
            </a: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독도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>
                <a:latin typeface="+mj-ea"/>
              </a:rPr>
              <a:t>의 건에 대해 </a:t>
            </a:r>
            <a:r>
              <a:rPr lang="ko-KR" altLang="en-US" sz="1800" dirty="0" err="1">
                <a:latin typeface="+mj-ea"/>
              </a:rPr>
              <a:t>본방</a:t>
            </a: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일본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>
                <a:latin typeface="+mj-ea"/>
              </a:rPr>
              <a:t>은 관계가 없다는 것을 명심할 것</a:t>
            </a:r>
            <a:r>
              <a:rPr lang="en-US" altLang="ko-KR" sz="1800" dirty="0">
                <a:latin typeface="+mj-ea"/>
              </a:rPr>
              <a:t>.</a:t>
            </a:r>
            <a:endParaRPr lang="ko-KR" altLang="en-US" sz="1800" dirty="0">
              <a:latin typeface="+mj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DE5F44C-5B10-42F9-82AD-9192D29B93E9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/>
              <a:t>일본의 독도 영유권 확립</a:t>
            </a:r>
            <a:endParaRPr lang="en-US" altLang="ko-KR" sz="2800" b="1" dirty="0"/>
          </a:p>
        </p:txBody>
      </p:sp>
      <p:sp>
        <p:nvSpPr>
          <p:cNvPr id="14" name="제목 5">
            <a:extLst>
              <a:ext uri="{FF2B5EF4-FFF2-40B4-BE49-F238E27FC236}">
                <a16:creationId xmlns:a16="http://schemas.microsoft.com/office/drawing/2014/main" id="{CFD2791E-DAC7-4310-9CF1-7E0482B1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667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61BD414-FC58-4D7D-AA4B-638CF1E0B1C2}"/>
              </a:ext>
            </a:extLst>
          </p:cNvPr>
          <p:cNvGrpSpPr/>
          <p:nvPr/>
        </p:nvGrpSpPr>
        <p:grpSpPr>
          <a:xfrm>
            <a:off x="597222" y="1364680"/>
            <a:ext cx="5848932" cy="4635117"/>
            <a:chOff x="713014" y="1539495"/>
            <a:chExt cx="6955940" cy="4486615"/>
          </a:xfrm>
        </p:grpSpPr>
        <p:sp>
          <p:nvSpPr>
            <p:cNvPr id="9" name="제목 1">
              <a:extLst>
                <a:ext uri="{FF2B5EF4-FFF2-40B4-BE49-F238E27FC236}">
                  <a16:creationId xmlns:a16="http://schemas.microsoft.com/office/drawing/2014/main" id="{F18C995B-498D-4EFE-8C3E-DF0823DC0166}"/>
                </a:ext>
              </a:extLst>
            </p:cNvPr>
            <p:cNvSpPr txBox="1">
              <a:spLocks/>
            </p:cNvSpPr>
            <p:nvPr/>
          </p:nvSpPr>
          <p:spPr>
            <a:xfrm>
              <a:off x="1928153" y="5517857"/>
              <a:ext cx="4358343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태정관 지령</a:t>
              </a:r>
              <a:r>
                <a:rPr lang="en-US" altLang="ko-KR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(1877</a:t>
              </a:r>
              <a:r>
                <a:rPr lang="ko-KR" altLang="en-US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7171" name="_x401923024" descr="EMB0000275056b6">
              <a:extLst>
                <a:ext uri="{FF2B5EF4-FFF2-40B4-BE49-F238E27FC236}">
                  <a16:creationId xmlns:a16="http://schemas.microsoft.com/office/drawing/2014/main" id="{74972422-1F85-4AD2-AC82-3AB6973E9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14" y="1539495"/>
              <a:ext cx="6955940" cy="377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제목 5">
            <a:extLst>
              <a:ext uri="{FF2B5EF4-FFF2-40B4-BE49-F238E27FC236}">
                <a16:creationId xmlns:a16="http://schemas.microsoft.com/office/drawing/2014/main" id="{C140A51B-336C-41C4-9D3F-8C203FB6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65B7F50-5536-4214-9ED9-B8058E774EED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3. </a:t>
            </a:r>
            <a:r>
              <a:rPr lang="ko-KR" altLang="en-US" sz="2800" b="1" dirty="0"/>
              <a:t>독도의 주인은 누구인가</a:t>
            </a:r>
            <a:endParaRPr lang="en-US" altLang="ko-KR" sz="2800" b="1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F361CA4-6686-40D7-AE84-28E2F03424A8}"/>
              </a:ext>
            </a:extLst>
          </p:cNvPr>
          <p:cNvGrpSpPr/>
          <p:nvPr/>
        </p:nvGrpSpPr>
        <p:grpSpPr>
          <a:xfrm>
            <a:off x="6446154" y="1462365"/>
            <a:ext cx="5308281" cy="4487429"/>
            <a:chOff x="1394755" y="1315404"/>
            <a:chExt cx="5470317" cy="4857667"/>
          </a:xfrm>
        </p:grpSpPr>
        <p:sp>
          <p:nvSpPr>
            <p:cNvPr id="14" name="제목 1">
              <a:extLst>
                <a:ext uri="{FF2B5EF4-FFF2-40B4-BE49-F238E27FC236}">
                  <a16:creationId xmlns:a16="http://schemas.microsoft.com/office/drawing/2014/main" id="{91D8F0E5-A98B-4734-A9EA-B198054804E1}"/>
                </a:ext>
              </a:extLst>
            </p:cNvPr>
            <p:cNvSpPr txBox="1">
              <a:spLocks/>
            </p:cNvSpPr>
            <p:nvPr/>
          </p:nvSpPr>
          <p:spPr>
            <a:xfrm>
              <a:off x="1928153" y="5664818"/>
              <a:ext cx="4358344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대한제국 칙령 제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41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호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(1900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15" name="_x409973488" descr="EMB0000275056b2">
              <a:extLst>
                <a:ext uri="{FF2B5EF4-FFF2-40B4-BE49-F238E27FC236}">
                  <a16:creationId xmlns:a16="http://schemas.microsoft.com/office/drawing/2014/main" id="{37216C57-A910-45EF-8EAA-0CF600DC4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55" y="1315404"/>
              <a:ext cx="5470317" cy="422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42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02CA2929-2C2C-405F-B120-20235175A4CF}"/>
              </a:ext>
            </a:extLst>
          </p:cNvPr>
          <p:cNvSpPr txBox="1">
            <a:spLocks/>
          </p:cNvSpPr>
          <p:nvPr/>
        </p:nvSpPr>
        <p:spPr>
          <a:xfrm>
            <a:off x="6440468" y="1375922"/>
            <a:ext cx="4735532" cy="410615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lnSpc>
                <a:spcPct val="150000"/>
              </a:lnSpc>
            </a:pPr>
            <a:r>
              <a:rPr lang="en-US" altLang="ko-KR" sz="2400" dirty="0"/>
              <a:t>1951</a:t>
            </a:r>
            <a:r>
              <a:rPr lang="ko-KR" altLang="en-US" sz="2400" dirty="0"/>
              <a:t>년 </a:t>
            </a:r>
            <a:r>
              <a:rPr lang="en-US" altLang="ko-KR" sz="2400" dirty="0"/>
              <a:t>10</a:t>
            </a:r>
            <a:r>
              <a:rPr lang="ko-KR" altLang="en-US" sz="2400" dirty="0"/>
              <a:t>월</a:t>
            </a:r>
            <a:r>
              <a:rPr lang="en-US" altLang="ko-KR" sz="2400" dirty="0"/>
              <a:t>, </a:t>
            </a:r>
            <a:r>
              <a:rPr lang="ko-KR" altLang="en-US" sz="2400" dirty="0"/>
              <a:t>샌프란시스코 강화 조약에 근거하여 일본 영역을 표시한 지도에도 독도는 대한민국의 영토로 되어 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EB37551-A409-4A71-8D9D-81DCE5765726}"/>
              </a:ext>
            </a:extLst>
          </p:cNvPr>
          <p:cNvGrpSpPr/>
          <p:nvPr/>
        </p:nvGrpSpPr>
        <p:grpSpPr>
          <a:xfrm>
            <a:off x="1725623" y="1737518"/>
            <a:ext cx="4358344" cy="3965175"/>
            <a:chOff x="1725623" y="1737518"/>
            <a:chExt cx="4358344" cy="3965175"/>
          </a:xfrm>
        </p:grpSpPr>
        <p:sp>
          <p:nvSpPr>
            <p:cNvPr id="9" name="제목 1">
              <a:extLst>
                <a:ext uri="{FF2B5EF4-FFF2-40B4-BE49-F238E27FC236}">
                  <a16:creationId xmlns:a16="http://schemas.microsoft.com/office/drawing/2014/main" id="{F18C995B-498D-4EFE-8C3E-DF0823DC0166}"/>
                </a:ext>
              </a:extLst>
            </p:cNvPr>
            <p:cNvSpPr txBox="1">
              <a:spLocks/>
            </p:cNvSpPr>
            <p:nvPr/>
          </p:nvSpPr>
          <p:spPr>
            <a:xfrm>
              <a:off x="1725623" y="5194440"/>
              <a:ext cx="4358344" cy="508253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1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일본영역도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(1951</a:t>
              </a:r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r>
                <a:rPr lang="en-US" altLang="ko-KR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9217" name="_x406709592" descr="EMB0000275056bb">
              <a:extLst>
                <a:ext uri="{FF2B5EF4-FFF2-40B4-BE49-F238E27FC236}">
                  <a16:creationId xmlns:a16="http://schemas.microsoft.com/office/drawing/2014/main" id="{AD9783D3-8561-45AA-A3C4-573165B13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153" y="1737518"/>
              <a:ext cx="4014788" cy="338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C158D2-6D10-41BC-A9F4-67576C91198C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4. </a:t>
            </a:r>
            <a:r>
              <a:rPr lang="ko-KR" altLang="en-US" sz="2800" b="1" dirty="0"/>
              <a:t>한국의 독도 불법 점거</a:t>
            </a:r>
            <a:endParaRPr lang="en-US" altLang="ko-KR" sz="2800" b="1" dirty="0"/>
          </a:p>
        </p:txBody>
      </p:sp>
      <p:sp>
        <p:nvSpPr>
          <p:cNvPr id="12" name="제목 5">
            <a:extLst>
              <a:ext uri="{FF2B5EF4-FFF2-40B4-BE49-F238E27FC236}">
                <a16:creationId xmlns:a16="http://schemas.microsoft.com/office/drawing/2014/main" id="{1A4B5AAD-9A66-4CE2-9B2B-BF489921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독도영유권 분쟁에 대한 일본의 주장과 반박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170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5">
            <a:extLst>
              <a:ext uri="{FF2B5EF4-FFF2-40B4-BE49-F238E27FC236}">
                <a16:creationId xmlns:a16="http://schemas.microsoft.com/office/drawing/2014/main" id="{75230481-FCAB-4AD8-9B09-93F3F216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94844" cy="635653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ko-KR" altLang="en-US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  <a:t>독도의 가치</a:t>
            </a:r>
            <a:br>
              <a:rPr lang="en-US" altLang="ko-KR" sz="1400" b="1" dirty="0">
                <a:latin typeface="HY견고딕" panose="02030600000101010101" pitchFamily="18" charset="-127"/>
                <a:ea typeface="HY견고딕" panose="02030600000101010101" pitchFamily="18" charset="-127"/>
                <a:cs typeface="Aharoni" panose="02010803020104030203" pitchFamily="2" charset="-79"/>
              </a:rPr>
            </a:br>
            <a:endParaRPr lang="ko-KR" altLang="en-US" sz="1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FB022C3-024B-420A-9976-DD59C801D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EDFBBC2-FECD-4601-A955-0159B67E418E}"/>
              </a:ext>
            </a:extLst>
          </p:cNvPr>
          <p:cNvSpPr/>
          <p:nvPr/>
        </p:nvSpPr>
        <p:spPr>
          <a:xfrm>
            <a:off x="508994" y="568907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영역의 측면</a:t>
            </a:r>
            <a:endParaRPr lang="en-US" altLang="ko-KR" sz="28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386CF6-2FB8-4651-A2A2-1152DDD09E3E}"/>
              </a:ext>
            </a:extLst>
          </p:cNvPr>
          <p:cNvSpPr/>
          <p:nvPr/>
        </p:nvSpPr>
        <p:spPr>
          <a:xfrm>
            <a:off x="508994" y="3620256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3. </a:t>
            </a:r>
            <a:r>
              <a:rPr lang="ko-KR" altLang="en-US" sz="2800" b="1" dirty="0"/>
              <a:t>생태 및 환경적 측면</a:t>
            </a:r>
            <a:endParaRPr lang="en-US" altLang="ko-KR" sz="2800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67E0888-D3CD-43C0-A4DC-CD656F39BC8E}"/>
              </a:ext>
            </a:extLst>
          </p:cNvPr>
          <p:cNvSpPr/>
          <p:nvPr/>
        </p:nvSpPr>
        <p:spPr>
          <a:xfrm>
            <a:off x="508994" y="5138923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4. </a:t>
            </a:r>
            <a:r>
              <a:rPr lang="ko-KR" altLang="en-US" sz="2800" b="1" dirty="0"/>
              <a:t>역사적 측면</a:t>
            </a:r>
            <a:endParaRPr lang="en-US" altLang="ko-KR" sz="2800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B59F8D6-4229-494A-99BC-008BF0B4901B}"/>
              </a:ext>
            </a:extLst>
          </p:cNvPr>
          <p:cNvSpPr/>
          <p:nvPr/>
        </p:nvSpPr>
        <p:spPr>
          <a:xfrm>
            <a:off x="508994" y="2101589"/>
            <a:ext cx="560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/>
              <a:t>경제적 측면</a:t>
            </a:r>
            <a:endParaRPr lang="en-US" altLang="ko-KR" sz="2800" b="1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494BAB2-00AE-4D97-AEBD-88A8D290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666629320" descr="EMB000025484f73">
            <a:extLst>
              <a:ext uri="{FF2B5EF4-FFF2-40B4-BE49-F238E27FC236}">
                <a16:creationId xmlns:a16="http://schemas.microsoft.com/office/drawing/2014/main" id="{839866D6-D06C-4F85-9E2A-68B31CF0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736" y="397144"/>
            <a:ext cx="6785584" cy="60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DDFF5E1F-14F2-4199-8651-9E897A43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666626872" descr="EMB000025484f77">
            <a:extLst>
              <a:ext uri="{FF2B5EF4-FFF2-40B4-BE49-F238E27FC236}">
                <a16:creationId xmlns:a16="http://schemas.microsoft.com/office/drawing/2014/main" id="{7A873059-FD7A-4ACE-BD2D-B808D835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569" y="255115"/>
            <a:ext cx="6434013" cy="40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A70A6DA9-AF0F-470A-B1A6-F4026037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666628024" descr="EMB000025484f79">
            <a:extLst>
              <a:ext uri="{FF2B5EF4-FFF2-40B4-BE49-F238E27FC236}">
                <a16:creationId xmlns:a16="http://schemas.microsoft.com/office/drawing/2014/main" id="{9288DDC6-D55F-4CF6-9C8E-47143968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298" y="2132213"/>
            <a:ext cx="5998708" cy="42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E77245D-49BA-4D95-B439-3A322F2A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29453" y="-1"/>
            <a:ext cx="29521453" cy="161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3" name="_x662908792" descr="EMB000025484f7b">
            <a:extLst>
              <a:ext uri="{FF2B5EF4-FFF2-40B4-BE49-F238E27FC236}">
                <a16:creationId xmlns:a16="http://schemas.microsoft.com/office/drawing/2014/main" id="{6C74F251-606A-44C7-9B7F-E42B63D8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580" y="113836"/>
            <a:ext cx="6659181" cy="65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7DD1B2E6-06F9-4863-A924-3BBB936B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5" name="_x666629392" descr="EMB000025484f7f">
            <a:extLst>
              <a:ext uri="{FF2B5EF4-FFF2-40B4-BE49-F238E27FC236}">
                <a16:creationId xmlns:a16="http://schemas.microsoft.com/office/drawing/2014/main" id="{311586D8-9870-4946-B7C2-20B10AE6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451" y="440580"/>
            <a:ext cx="8799663" cy="59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454</TotalTime>
  <Words>609</Words>
  <Application>Microsoft Office PowerPoint</Application>
  <PresentationFormat>와이드스크린</PresentationFormat>
  <Paragraphs>81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HY견고딕</vt:lpstr>
      <vt:lpstr>바탕</vt:lpstr>
      <vt:lpstr>Arial</vt:lpstr>
      <vt:lpstr>Rockwell</vt:lpstr>
      <vt:lpstr>Rockwell Condensed</vt:lpstr>
      <vt:lpstr>Wingdings</vt:lpstr>
      <vt:lpstr>목판</vt:lpstr>
      <vt:lpstr>독도 영유권의 현상유지</vt:lpstr>
      <vt:lpstr>독도영유권 분쟁에 대한 일본의 주장과 반박 </vt:lpstr>
      <vt:lpstr>PowerPoint 프레젠테이션</vt:lpstr>
      <vt:lpstr>독도영유권 분쟁에 대한 일본의 주장과 반박 </vt:lpstr>
      <vt:lpstr>독도영유권 분쟁에 대한 일본의 주장과 반박 </vt:lpstr>
      <vt:lpstr>독도영유권 분쟁에 대한 일본의 주장과 반박 </vt:lpstr>
      <vt:lpstr>독도영유권 분쟁에 대한 일본의 주장과 반박 </vt:lpstr>
      <vt:lpstr>독도영유권 분쟁에 대한 일본의 주장과 반박 </vt:lpstr>
      <vt:lpstr>독도의 가치 </vt:lpstr>
      <vt:lpstr>독도영유권에 대한 인식과 현상유지 해결방안 </vt:lpstr>
      <vt:lpstr>독도영유권에 대한 인식과 현상유지 해결방안 </vt:lpstr>
      <vt:lpstr>PowerPoint 프레젠테이션</vt:lpstr>
      <vt:lpstr>독도영유권에 대한 인식과 현상유지 해결방안 </vt:lpstr>
      <vt:lpstr>독도영유권에 대한 인식과 현상유지 해결방안 </vt:lpstr>
      <vt:lpstr>독도영유권에 대한 인식과 현상유지 해결방안 </vt:lpstr>
      <vt:lpstr>독도영유권에 대한 인식과 현상유지 해결방안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 영유권의 현상유지</dc:title>
  <dc:creator>user</dc:creator>
  <cp:lastModifiedBy>user</cp:lastModifiedBy>
  <cp:revision>52</cp:revision>
  <dcterms:created xsi:type="dcterms:W3CDTF">2019-09-22T09:25:10Z</dcterms:created>
  <dcterms:modified xsi:type="dcterms:W3CDTF">2019-10-01T13:57:30Z</dcterms:modified>
</cp:coreProperties>
</file>