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87" r:id="rId3"/>
    <p:sldId id="288" r:id="rId4"/>
    <p:sldId id="296" r:id="rId5"/>
    <p:sldId id="289" r:id="rId6"/>
    <p:sldId id="292" r:id="rId7"/>
    <p:sldId id="290" r:id="rId8"/>
    <p:sldId id="294" r:id="rId9"/>
    <p:sldId id="291" r:id="rId10"/>
    <p:sldId id="264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나눔스퀘어_ac" panose="020B0600000101010101" pitchFamily="50" charset="-127"/>
      <p:regular r:id="rId16"/>
    </p:embeddedFont>
    <p:embeddedFont>
      <p:font typeface="나눔스퀘어_ac Bold" panose="020B0600000101010101" pitchFamily="50" charset="-127"/>
      <p:bold r:id="rId17"/>
    </p:embeddedFont>
    <p:embeddedFont>
      <p:font typeface="나눔스퀘어_ac ExtraBold" panose="020B0600000101010101" pitchFamily="50" charset="-12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DA0"/>
    <a:srgbClr val="0F3363"/>
    <a:srgbClr val="1498EB"/>
    <a:srgbClr val="8CC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6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8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7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0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25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88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78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5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82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1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5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ontents.nahf.or.kr/item/item.do?levelId=isde.d_000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illok.history.go.kr/id/kca_11702005_00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b.history.go.kr/item/level.do;jsessionid=2D0CC92222979325E84B8FB32EF980D9?levelId=sg_044_0050_003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illok.history.go.kr/id/kca_11702005_0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ontents.nahf.or.kr/isddViewer/item.do?levelId=isdd.d_0002_0030&amp;pg=1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theme.archives.go.kr/next/images/dokdo/book/1-202/pop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87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한국의 고문헌은 증거로 삼을 수 없다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!</a:t>
            </a:r>
            <a:endParaRPr lang="ko-KR" altLang="en-US" sz="3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6348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</a:t>
            </a:r>
            <a:r>
              <a:rPr lang="en-US" altLang="ko-KR" sz="1400" dirty="0">
                <a:hlinkClick r:id="rId2"/>
              </a:rPr>
              <a:t> http://contents.nahf.or.kr/item/item.do?levelId=isde.d_0003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2052" name="Picture 4" descr="http://contents.nahf.or.kr/directory/downloadItemFile.do?fileName=isde_0059.jpg&amp;levelId=isde.d_00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166" y="1363435"/>
            <a:ext cx="2257752" cy="48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ntents.nahf.or.kr/directory/downloadItemFile.do?fileName=isde_0061.jpg&amp;levelId=isde.d_00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524" y="1363435"/>
            <a:ext cx="2246048" cy="3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ontents.nahf.or.kr/directory/downloadItemFile.do?fileName=isde_0057.jpg&amp;levelId=isde.d_00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13" y="1363435"/>
            <a:ext cx="2551393" cy="369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ontents.nahf.or.kr/directory/downloadItemFile.do?fileName=isde_0064.jpg&amp;levelId=isde.d_00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202" y="1363435"/>
            <a:ext cx="2737606" cy="38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6771" y="5227873"/>
            <a:ext cx="2395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삼국사기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』(1145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년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),</a:t>
            </a:r>
            <a:endParaRPr lang="ko-KR" altLang="en-US" sz="2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349" y="5824863"/>
            <a:ext cx="3009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세종실록지리지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』 (1454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년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endParaRPr lang="ko-KR" altLang="en-US" sz="2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071780" y="5318041"/>
            <a:ext cx="2143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20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신증동국여지승람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』</a:t>
            </a:r>
          </a:p>
          <a:p>
            <a:pPr algn="ctr" fontAlgn="base"/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(1531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년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endParaRPr lang="ko-KR" altLang="en-US" sz="2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722308" y="5491470"/>
            <a:ext cx="2307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만기요람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』(1808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년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endParaRPr lang="ko-KR" altLang="en-US" sz="2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6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9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93304" y="1851991"/>
            <a:ext cx="10005392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6DF34-FBE2-4093-8A7B-6DD68AB35BAF}"/>
              </a:ext>
            </a:extLst>
          </p:cNvPr>
          <p:cNvSpPr txBox="1"/>
          <p:nvPr/>
        </p:nvSpPr>
        <p:spPr>
          <a:xfrm>
            <a:off x="3023686" y="3075057"/>
            <a:ext cx="6144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일본의 주장이 과연 사실일까</a:t>
            </a:r>
            <a:r>
              <a:rPr lang="en-US" altLang="ko-KR" sz="4000" b="1" dirty="0">
                <a:solidFill>
                  <a:schemeClr val="tx2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?</a:t>
            </a:r>
            <a:endParaRPr lang="ko-KR" altLang="en-US" sz="4000" b="1" dirty="0">
              <a:solidFill>
                <a:schemeClr val="tx2">
                  <a:lumMod val="50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0833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925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삼국사기 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제44 「</a:t>
            </a:r>
            <a:r>
              <a:rPr lang="en-US" altLang="ko-KR" sz="36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열전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」 제 4 </a:t>
            </a:r>
            <a:r>
              <a:rPr lang="en-US" altLang="ko-KR" sz="36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이사부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494077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  <a:hlinkClick r:id="rId2"/>
              </a:rPr>
              <a:t>http://sillok.history.go.kr/id/kca_11702005_003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016" y="1243148"/>
            <a:ext cx="3298957" cy="51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직사각형 5"/>
          <p:cNvSpPr/>
          <p:nvPr/>
        </p:nvSpPr>
        <p:spPr>
          <a:xfrm>
            <a:off x="5573816" y="1857669"/>
            <a:ext cx="5474768" cy="277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512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 이사부가</a:t>
            </a:r>
            <a:endParaRPr lang="en-US" altLang="ko-KR" sz="4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40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슬라주의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군주가 되어</a:t>
            </a:r>
            <a:endParaRPr lang="en-US" altLang="ko-KR" sz="4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우산국을 점령하였다</a:t>
            </a:r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4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855085" y="4928128"/>
            <a:ext cx="2912228" cy="918250"/>
            <a:chOff x="6822420" y="4463134"/>
            <a:chExt cx="2912228" cy="918250"/>
          </a:xfrm>
        </p:grpSpPr>
        <p:sp>
          <p:nvSpPr>
            <p:cNvPr id="8" name="TextBox 7"/>
            <p:cNvSpPr txBox="1"/>
            <p:nvPr/>
          </p:nvSpPr>
          <p:spPr>
            <a:xfrm>
              <a:off x="7575082" y="4611943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>
                  <a:solidFill>
                    <a:schemeClr val="accent1">
                      <a:lumMod val="50000"/>
                    </a:schemeClr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우산도 </a:t>
              </a:r>
              <a:r>
                <a:rPr lang="en-US" altLang="ko-KR" sz="4400" dirty="0">
                  <a:solidFill>
                    <a:schemeClr val="accent1">
                      <a:lumMod val="50000"/>
                    </a:schemeClr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X</a:t>
              </a:r>
              <a:endParaRPr lang="ko-KR" altLang="en-US" sz="4400" dirty="0">
                <a:solidFill>
                  <a:schemeClr val="accent1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sp>
          <p:nvSpPr>
            <p:cNvPr id="22" name="위로 굽은 화살표 21"/>
            <p:cNvSpPr/>
            <p:nvPr/>
          </p:nvSpPr>
          <p:spPr>
            <a:xfrm rot="5400000">
              <a:off x="6750422" y="4535132"/>
              <a:ext cx="750390" cy="606393"/>
            </a:xfrm>
            <a:prstGeom prst="bentUpArrow">
              <a:avLst>
                <a:gd name="adj1" fmla="val 25800"/>
                <a:gd name="adj2" fmla="val 25000"/>
                <a:gd name="adj3" fmla="val 274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432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5362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조선왕조실록 태종실록 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33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권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10860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en-US" altLang="ko-KR" sz="1400" dirty="0">
                <a:hlinkClick r:id="rId2"/>
              </a:rPr>
              <a:t>http://db.history.go.kr/item/level.do;jsessionid=2D0CC92222979325E84B8FB32EF980D9?levelId=sg_044_0050_0030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C75108B3-22DA-44FF-A3DE-4321F133DBAD}"/>
              </a:ext>
            </a:extLst>
          </p:cNvPr>
          <p:cNvSpPr txBox="1"/>
          <p:nvPr/>
        </p:nvSpPr>
        <p:spPr>
          <a:xfrm>
            <a:off x="4374999" y="1400075"/>
            <a:ext cx="75256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안무사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按撫使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 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김인우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金麟雨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 우산도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于山島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에서 돌아와 토산물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土産物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just"/>
            <a:endParaRPr lang="en-US" altLang="ko-KR" sz="1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just"/>
            <a:r>
              <a:rPr lang="ko-KR" altLang="en-US" sz="3600" dirty="0" err="1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대죽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600" dirty="0" err="1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大竹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)·</a:t>
            </a:r>
            <a:r>
              <a:rPr lang="ko-KR" altLang="en-US" sz="3600" dirty="0" err="1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수우피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600" dirty="0" err="1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水牛皮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)·</a:t>
            </a:r>
            <a:r>
              <a:rPr lang="ko-KR" altLang="en-US" sz="3600" dirty="0" err="1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생저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600" dirty="0" err="1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生苧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)·</a:t>
            </a:r>
            <a:r>
              <a:rPr lang="ko-KR" altLang="en-US" sz="3600" dirty="0" err="1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면자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600" dirty="0" err="1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綿子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)·</a:t>
            </a:r>
            <a:r>
              <a:rPr lang="ko-KR" altLang="en-US" sz="3600" dirty="0" err="1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검박목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600" dirty="0" err="1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檢樸木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</a:p>
          <a:p>
            <a:pPr algn="just"/>
            <a:endParaRPr lang="en-US" altLang="ko-KR" sz="1000" dirty="0">
              <a:solidFill>
                <a:schemeClr val="accent2">
                  <a:lumMod val="7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just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등을 바쳤다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</a:p>
          <a:p>
            <a:pPr algn="just"/>
            <a:endParaRPr lang="en-US" altLang="ko-KR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just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또 그곳의 거주민 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명을 거느리고 왔는데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</a:p>
          <a:p>
            <a:pPr algn="just"/>
            <a:endParaRPr lang="en-US" altLang="ko-KR" sz="1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just"/>
            <a:r>
              <a:rPr lang="ko-KR" altLang="en-US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그 섬의 호수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[</a:t>
            </a:r>
            <a:r>
              <a:rPr lang="ko-KR" altLang="en-US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戶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]</a:t>
            </a:r>
            <a:r>
              <a:rPr lang="ko-KR" altLang="en-US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는 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15</a:t>
            </a:r>
            <a:r>
              <a:rPr lang="ko-KR" altLang="en-US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구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口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r>
              <a:rPr lang="ko-KR" altLang="en-US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요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, </a:t>
            </a:r>
            <a:r>
              <a:rPr lang="ko-KR" altLang="en-US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남녀를 합치면 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86</a:t>
            </a:r>
            <a:r>
              <a:rPr lang="ko-KR" altLang="en-US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명이었다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82" y="1193533"/>
            <a:ext cx="3340314" cy="52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9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여지지 기록의 오류</a:t>
            </a:r>
            <a:endParaRPr lang="en-US" altLang="ko-KR" sz="3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494077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  <a:hlinkClick r:id="rId2"/>
              </a:rPr>
              <a:t>http://sillok.history.go.kr/id/kca_11702005_003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7742438" y="1323670"/>
            <a:ext cx="3021879" cy="4270740"/>
            <a:chOff x="7742438" y="1323670"/>
            <a:chExt cx="3021879" cy="4270740"/>
          </a:xfrm>
        </p:grpSpPr>
        <p:pic>
          <p:nvPicPr>
            <p:cNvPr id="12290" name="Picture 2" descr="동국문헌비고에 대한 이미지 검색결과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438" y="1323670"/>
              <a:ext cx="3021879" cy="309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7939614" y="4647054"/>
              <a:ext cx="2627525" cy="9473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en-US" altLang="ko-KR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『</a:t>
              </a:r>
              <a:r>
                <a:rPr lang="ko-KR" altLang="en-US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증보문헌비고</a:t>
              </a:r>
              <a:endParaRPr lang="en-US" altLang="ko-KR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 fontAlgn="base"/>
              <a:r>
                <a:rPr lang="en-US" altLang="ko-KR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(</a:t>
              </a:r>
              <a:r>
                <a:rPr lang="ko-KR" altLang="en-US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增補文獻備考</a:t>
              </a:r>
              <a:r>
                <a:rPr lang="en-US" altLang="ko-KR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)』</a:t>
              </a:r>
              <a:endParaRPr lang="ko-KR" altLang="en-US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331433" y="1323670"/>
            <a:ext cx="2664609" cy="5179961"/>
            <a:chOff x="1331433" y="1323670"/>
            <a:chExt cx="2664609" cy="5179961"/>
          </a:xfrm>
        </p:grpSpPr>
        <p:pic>
          <p:nvPicPr>
            <p:cNvPr id="12292" name="Picture 4" descr="http://www.joinusworld.org/static/image_in_article/p_4998_2015_01_25_15_50_18_12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32" t="-152"/>
            <a:stretch/>
          </p:blipFill>
          <p:spPr bwMode="auto">
            <a:xfrm>
              <a:off x="1331433" y="1323670"/>
              <a:ext cx="2664609" cy="4070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1361522" y="5556275"/>
              <a:ext cx="2604430" cy="9473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en-US" altLang="ko-KR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『</a:t>
              </a:r>
              <a:r>
                <a:rPr lang="en-US" altLang="ko-KR" sz="2200" dirty="0" err="1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동국문헌비고</a:t>
              </a:r>
              <a:endParaRPr lang="en-US" altLang="ko-KR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 fontAlgn="base"/>
              <a:r>
                <a:rPr lang="en-US" altLang="ko-KR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(</a:t>
              </a:r>
              <a:r>
                <a:rPr lang="en-US" altLang="ko-KR" sz="2200" dirty="0" err="1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東國文獻備考</a:t>
              </a:r>
              <a:r>
                <a:rPr lang="en-US" altLang="ko-KR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)』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415682" y="1323670"/>
            <a:ext cx="2996249" cy="5179961"/>
            <a:chOff x="4415682" y="1323670"/>
            <a:chExt cx="2996249" cy="5179961"/>
          </a:xfrm>
        </p:grpSpPr>
        <p:pic>
          <p:nvPicPr>
            <p:cNvPr id="25" name="Picture 10" descr="http://contents.nahf.or.kr/directory/downloadItemFile.do?fileName=isde_0064.jpg&amp;levelId=isde.d_000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682" y="1323670"/>
              <a:ext cx="2996249" cy="4373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4802120" y="5556275"/>
              <a:ext cx="1926954" cy="9473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en-US" altLang="ko-KR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『</a:t>
              </a:r>
              <a:r>
                <a:rPr lang="ko-KR" altLang="en-US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만기요람</a:t>
              </a:r>
              <a:endParaRPr lang="en-US" altLang="ko-KR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 fontAlgn="base"/>
              <a:r>
                <a:rPr lang="en-US" altLang="ko-KR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(</a:t>
              </a:r>
              <a:r>
                <a:rPr lang="ko-KR" altLang="en-US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萬機要覽</a:t>
              </a:r>
              <a:r>
                <a:rPr lang="en-US" altLang="ko-KR" sz="2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)』</a:t>
              </a:r>
              <a:endParaRPr lang="ko-KR" altLang="en-US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26" name="모서리가 둥근 직사각형 25"/>
          <p:cNvSpPr/>
          <p:nvPr/>
        </p:nvSpPr>
        <p:spPr>
          <a:xfrm>
            <a:off x="1029903" y="1193533"/>
            <a:ext cx="10318140" cy="5159141"/>
          </a:xfrm>
          <a:prstGeom prst="roundRect">
            <a:avLst>
              <a:gd name="adj" fmla="val 8645"/>
            </a:avLst>
          </a:prstGeom>
          <a:solidFill>
            <a:schemeClr val="bg1">
              <a:alpha val="77000"/>
            </a:schemeClr>
          </a:solidFill>
          <a:ln w="57150">
            <a:solidFill>
              <a:schemeClr val="tx1">
                <a:lumMod val="75000"/>
              </a:schemeClr>
            </a:solidFill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131887" y="2076763"/>
            <a:ext cx="5928226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여지지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輿地志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)』</a:t>
            </a:r>
          </a:p>
          <a:p>
            <a:pPr algn="ctr">
              <a:lnSpc>
                <a:spcPct val="150000"/>
              </a:lnSpc>
            </a:pPr>
            <a:endParaRPr lang="en-US" altLang="ko-KR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</a:t>
            </a:r>
            <a:r>
              <a:rPr lang="ko-KR" altLang="en-US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울릉도</a:t>
            </a:r>
            <a:r>
              <a:rPr lang="en-US" altLang="ko-KR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우산도는</a:t>
            </a:r>
            <a:r>
              <a:rPr lang="ko-KR" altLang="en-US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모두 우산국의 땅</a:t>
            </a:r>
            <a:endParaRPr lang="en-US" altLang="ko-KR" sz="3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</a:t>
            </a:r>
            <a:r>
              <a:rPr lang="ko-KR" altLang="en-US" sz="3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우산도는</a:t>
            </a:r>
            <a:r>
              <a:rPr lang="ko-KR" altLang="en-US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왜가 말하는 송도</a:t>
            </a:r>
          </a:p>
          <a:p>
            <a:pPr algn="ctr">
              <a:lnSpc>
                <a:spcPct val="150000"/>
              </a:lnSpc>
            </a:pPr>
            <a:endParaRPr lang="ko-KR" altLang="en-US" sz="3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96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87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한국의 </a:t>
            </a:r>
            <a:r>
              <a:rPr lang="ko-KR" altLang="en-US" sz="36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고지도는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증거로 삼을 수 없다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!</a:t>
            </a:r>
            <a:endParaRPr lang="ko-KR" altLang="en-US" sz="3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2087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</a:t>
            </a:r>
            <a:r>
              <a:rPr lang="en-US" altLang="ko-KR" sz="1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40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동북아역사넷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42901" y="5964026"/>
            <a:ext cx="2914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「울릉도도형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鬱陵島圖形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」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338571" y="5249329"/>
            <a:ext cx="2251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「청구도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20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靑邱圖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」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952633" y="1264958"/>
            <a:ext cx="2460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20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신증동국여지승람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』</a:t>
            </a:r>
          </a:p>
          <a:p>
            <a:pPr algn="ctr" fontAlgn="base"/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「</a:t>
            </a:r>
            <a:r>
              <a:rPr lang="ko-KR" altLang="en-US" sz="20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팔도총도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20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八道總圖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」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850471" y="5920041"/>
            <a:ext cx="2856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「대한전도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20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大韓全圖</a:t>
            </a:r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r>
              <a:rPr lang="ko-KR" altLang="en-US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」</a:t>
            </a:r>
          </a:p>
        </p:txBody>
      </p:sp>
      <p:pic>
        <p:nvPicPr>
          <p:cNvPr id="3074" name="Picture 2" descr="http://contents.nahf.or.kr/directory/downloadItemFile.do?fileName=isde_0063.jpg&amp;levelId=isde.d_00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82" y="1264958"/>
            <a:ext cx="3033288" cy="26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울릉도도형에 대한 이미지 검색결과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363" y="4113481"/>
            <a:ext cx="4081995" cy="22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청구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098" y="2223102"/>
            <a:ext cx="3407450" cy="28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heme.archives.go.kr/next/images/dokdo/book/1-202/pop_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7491" y="1604181"/>
            <a:ext cx="2921996" cy="40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8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63290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ko-KR" altLang="en-US" sz="1300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동북아 역사재단</a:t>
            </a:r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 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[Northeast Asian History Foundation, </a:t>
            </a:r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東北亞歷史財團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]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3"/>
          <p:cNvSpPr txBox="1"/>
          <p:nvPr/>
        </p:nvSpPr>
        <p:spPr>
          <a:xfrm>
            <a:off x="798757" y="280463"/>
            <a:ext cx="7925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36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신증동국여지승람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』 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「</a:t>
            </a:r>
            <a:r>
              <a:rPr lang="ko-KR" altLang="en-US" sz="36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팔도총도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6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八道總圖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」</a:t>
            </a:r>
          </a:p>
        </p:txBody>
      </p:sp>
      <p:pic>
        <p:nvPicPr>
          <p:cNvPr id="16" name="Picture 4" descr="팔도총도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651" y="1299464"/>
            <a:ext cx="7396357" cy="49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울릉도 독도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487" y="1594115"/>
            <a:ext cx="4762051" cy="192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442439" y="5091764"/>
            <a:ext cx="519764" cy="90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7034487" y="4976262"/>
            <a:ext cx="627222" cy="1009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492692" y="4972051"/>
            <a:ext cx="3148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실제 독도의 위치와</a:t>
            </a:r>
            <a:endParaRPr lang="en-US" altLang="ko-KR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다르게 그려진 우산도</a:t>
            </a:r>
          </a:p>
        </p:txBody>
      </p:sp>
    </p:spTree>
    <p:extLst>
      <p:ext uri="{BB962C8B-B14F-4D97-AF65-F5344CB8AC3E}">
        <p14:creationId xmlns:p14="http://schemas.microsoft.com/office/powerpoint/2010/main" val="31199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57043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http://contents.nahf.or.kr/id/NAHF.isdd.d_0002_0030_0010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7174" name="Picture 6" descr="http://contents.nahf.or.kr/directory/downloadItemFile.do?fileName=isdd_0010019.jpg&amp;levelId=isdd.d_0002_0030_00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840" y="1626669"/>
            <a:ext cx="8010625" cy="44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3"/>
          <p:cNvSpPr txBox="1"/>
          <p:nvPr/>
        </p:nvSpPr>
        <p:spPr>
          <a:xfrm>
            <a:off x="790363" y="288779"/>
            <a:ext cx="509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「울릉도도형</a:t>
            </a:r>
            <a:r>
              <a:rPr lang="en-US" altLang="ko-KR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鬱陵島圖形</a:t>
            </a:r>
            <a:r>
              <a:rPr lang="en-US" altLang="ko-KR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r>
              <a:rPr lang="ko-KR" altLang="en-US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0649" y="1626669"/>
            <a:ext cx="738664" cy="19069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dirty="0">
                <a:latin typeface="나눔스퀘어_ac ExtraBold" panose="020B0600000101010101" pitchFamily="50" charset="-127"/>
              </a:rPr>
              <a:t>海長竹田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9341427" y="3855691"/>
            <a:ext cx="677108" cy="220669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200" b="1" dirty="0">
                <a:latin typeface="나눔스퀘어_ac ExtraBold" panose="020B0600000101010101" pitchFamily="50" charset="-127"/>
              </a:rPr>
              <a:t>所謂于山島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40617" y="2082280"/>
            <a:ext cx="169790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해장죽의</a:t>
            </a:r>
            <a:endParaRPr lang="en-US" altLang="ko-KR" sz="32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밭이 있고</a:t>
            </a:r>
            <a:endParaRPr lang="en-US" altLang="ko-KR" sz="32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32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32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32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이른바</a:t>
            </a:r>
            <a:endParaRPr lang="en-US" altLang="ko-KR" sz="32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우산도</a:t>
            </a:r>
          </a:p>
          <a:p>
            <a:pPr algn="ctr"/>
            <a:endParaRPr lang="ko-KR" altLang="en-US" sz="32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65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8382" y="313271"/>
            <a:ext cx="3395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「청구도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靑邱圖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8089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en-US" altLang="ko-KR" sz="1400" dirty="0">
                <a:hlinkClick r:id="rId2"/>
              </a:rPr>
              <a:t>http://contents.nahf.or.kr/isddViewer/item.do?levelId=isdd.d_0002_0030&amp;pg=12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7170" name="Picture 2" descr="청구도 독도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124" y="1248786"/>
            <a:ext cx="6035180" cy="49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원호 5"/>
          <p:cNvSpPr/>
          <p:nvPr/>
        </p:nvSpPr>
        <p:spPr>
          <a:xfrm rot="7983057">
            <a:off x="3099334" y="1299410"/>
            <a:ext cx="712269" cy="683394"/>
          </a:xfrm>
          <a:prstGeom prst="arc">
            <a:avLst/>
          </a:prstGeom>
          <a:ln w="28575">
            <a:solidFill>
              <a:srgbClr val="C00000"/>
            </a:solidFill>
          </a:ln>
          <a:effectLst>
            <a:glow rad="63500">
              <a:schemeClr val="bg1">
                <a:alpha val="74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25515" y="2011680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4km</a:t>
            </a:r>
            <a:endParaRPr lang="ko-KR" altLang="en-US" sz="3200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8" name="왼쪽/오른쪽 화살표 7"/>
          <p:cNvSpPr/>
          <p:nvPr/>
        </p:nvSpPr>
        <p:spPr>
          <a:xfrm>
            <a:off x="7757962" y="3723770"/>
            <a:ext cx="750771" cy="309215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14300">
              <a:schemeClr val="bg1">
                <a:alpha val="8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882844" y="4086131"/>
            <a:ext cx="2501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rgbClr val="C00000"/>
                </a:solidFill>
                <a:effectLst>
                  <a:glow rad="139700">
                    <a:schemeClr val="bg1">
                      <a:alpha val="89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87.4km ?</a:t>
            </a:r>
            <a:endParaRPr lang="ko-KR" altLang="en-US" sz="4000" dirty="0">
              <a:solidFill>
                <a:srgbClr val="C00000"/>
              </a:solidFill>
              <a:effectLst>
                <a:glow rad="139700">
                  <a:schemeClr val="bg1">
                    <a:alpha val="89000"/>
                  </a:schemeClr>
                </a:glo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5563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8382" y="323876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/>
            <a:r>
              <a:rPr lang="ko-KR" altLang="en-US" sz="36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「대한전도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大韓全圖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7377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en-US" altLang="ko-KR" sz="1400" dirty="0">
                <a:hlinkClick r:id="rId2"/>
              </a:rPr>
              <a:t>http://theme.archives.go.kr/next/images/dokdo/book/1-202/pop_1.jpg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8194" name="Picture 2" descr="http://theme.archives.go.kr/next/images/dokdo/book/1-202/pop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10" y="1323684"/>
            <a:ext cx="3651218" cy="50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/>
          <p:cNvGrpSpPr/>
          <p:nvPr/>
        </p:nvGrpSpPr>
        <p:grpSpPr>
          <a:xfrm>
            <a:off x="4488445" y="2867620"/>
            <a:ext cx="5013009" cy="2405346"/>
            <a:chOff x="4430828" y="2800243"/>
            <a:chExt cx="5013009" cy="2405346"/>
          </a:xfrm>
        </p:grpSpPr>
        <p:sp>
          <p:nvSpPr>
            <p:cNvPr id="10" name="이등변 삼각형 9"/>
            <p:cNvSpPr/>
            <p:nvPr/>
          </p:nvSpPr>
          <p:spPr>
            <a:xfrm rot="16200000">
              <a:off x="4182176" y="3199205"/>
              <a:ext cx="2162476" cy="1665171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375" y="2800243"/>
              <a:ext cx="3357462" cy="240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3851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</Template>
  <TotalTime>767</TotalTime>
  <Words>383</Words>
  <Application>Microsoft Office PowerPoint</Application>
  <PresentationFormat>와이드스크린</PresentationFormat>
  <Paragraphs>74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Century Gothic</vt:lpstr>
      <vt:lpstr>나눔스퀘어_ac Bold</vt:lpstr>
      <vt:lpstr>나눔스퀘어_ac ExtraBold</vt:lpstr>
      <vt:lpstr>나눔스퀘어_ac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최재훈</cp:lastModifiedBy>
  <cp:revision>51</cp:revision>
  <dcterms:created xsi:type="dcterms:W3CDTF">2019-08-12T05:10:14Z</dcterms:created>
  <dcterms:modified xsi:type="dcterms:W3CDTF">2019-09-30T11:24:06Z</dcterms:modified>
</cp:coreProperties>
</file>