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1" r:id="rId2"/>
    <p:sldId id="292" r:id="rId3"/>
    <p:sldId id="313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14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270" r:id="rId44"/>
    <p:sldId id="315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6" autoAdjust="0"/>
    <p:restoredTop sz="99708" autoAdjust="0"/>
  </p:normalViewPr>
  <p:slideViewPr>
    <p:cSldViewPr snapToGrid="0">
      <p:cViewPr>
        <p:scale>
          <a:sx n="75" d="100"/>
          <a:sy n="75" d="100"/>
        </p:scale>
        <p:origin x="-984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8CF8-0DD0-4F32-8778-4494FA62374E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F6A56-5EE1-4EBD-AC2B-59E1E71A8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사진을 위로할지</a:t>
            </a:r>
            <a:r>
              <a:rPr lang="en-US" altLang="ko-KR" dirty="0" smtClean="0"/>
              <a:t>…</a:t>
            </a:r>
            <a:r>
              <a:rPr lang="ko-KR" altLang="en-US" dirty="0" smtClean="0"/>
              <a:t>고민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9801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6437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7414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483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9841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0505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457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3391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8589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6959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7024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4395-A3A0-43CD-960E-481EFDE99C0D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8693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2392325"/>
            <a:ext cx="12192000" cy="1679944"/>
          </a:xfrm>
          <a:prstGeom prst="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825282" y="1247776"/>
            <a:ext cx="4375743" cy="423099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0"/>
          <p:cNvGrpSpPr/>
          <p:nvPr/>
        </p:nvGrpSpPr>
        <p:grpSpPr>
          <a:xfrm>
            <a:off x="-180975" y="1813072"/>
            <a:ext cx="12192000" cy="2679401"/>
            <a:chOff x="-57150" y="1641622"/>
            <a:chExt cx="12192000" cy="2679401"/>
          </a:xfrm>
        </p:grpSpPr>
        <p:sp>
          <p:nvSpPr>
            <p:cNvPr id="4" name="TextBox 3"/>
            <p:cNvSpPr txBox="1"/>
            <p:nvPr/>
          </p:nvSpPr>
          <p:spPr>
            <a:xfrm>
              <a:off x="-57150" y="1641622"/>
              <a:ext cx="12192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일본의</a:t>
              </a:r>
              <a:endParaRPr lang="ko-KR" altLang="en-US" sz="66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44674" y="2428430"/>
              <a:ext cx="4572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60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정신세계</a:t>
              </a:r>
              <a:endParaRPr lang="ko-KR" altLang="en-US" sz="6000" dirty="0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0421" y="3213027"/>
              <a:ext cx="35590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60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사고방</a:t>
              </a:r>
              <a:r>
                <a:rPr lang="ko-KR" altLang="en-US" sz="660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식</a:t>
              </a:r>
              <a:endParaRPr lang="ko-KR" altLang="en-US" sz="66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249378" y="2396513"/>
            <a:ext cx="385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21280329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7399" y="2632075"/>
            <a:ext cx="28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일본어 일본학과 김은일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8252553" y="2942613"/>
            <a:ext cx="3850547" cy="604894"/>
            <a:chOff x="8252553" y="2942613"/>
            <a:chExt cx="3850547" cy="604894"/>
          </a:xfrm>
        </p:grpSpPr>
        <p:sp>
          <p:nvSpPr>
            <p:cNvPr id="11" name="TextBox 10"/>
            <p:cNvSpPr txBox="1"/>
            <p:nvPr/>
          </p:nvSpPr>
          <p:spPr>
            <a:xfrm>
              <a:off x="8252553" y="2942613"/>
              <a:ext cx="3850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21402204</a:t>
              </a:r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 </a:t>
              </a:r>
              <a:endPara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10574" y="3178175"/>
              <a:ext cx="281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일본어 일본학과 </a:t>
              </a:r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황보승미</a:t>
              </a:r>
              <a:endPara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117600" y="2396513"/>
            <a:ext cx="4127499" cy="604894"/>
            <a:chOff x="8252553" y="2942613"/>
            <a:chExt cx="3850547" cy="604894"/>
          </a:xfrm>
        </p:grpSpPr>
        <p:sp>
          <p:nvSpPr>
            <p:cNvPr id="16" name="TextBox 15"/>
            <p:cNvSpPr txBox="1"/>
            <p:nvPr/>
          </p:nvSpPr>
          <p:spPr>
            <a:xfrm>
              <a:off x="8252553" y="2942613"/>
              <a:ext cx="3850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21183617</a:t>
              </a:r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 </a:t>
              </a:r>
              <a:endPara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10574" y="3178175"/>
              <a:ext cx="281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일본어 일본학과 </a:t>
              </a:r>
              <a:r>
                <a:rPr lang="ko-KR" altLang="en-US" dirty="0" err="1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이진솔</a:t>
              </a:r>
              <a:endPara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117600" y="2917213"/>
            <a:ext cx="4127499" cy="604894"/>
            <a:chOff x="8252553" y="2942613"/>
            <a:chExt cx="3850547" cy="604894"/>
          </a:xfrm>
        </p:grpSpPr>
        <p:sp>
          <p:nvSpPr>
            <p:cNvPr id="19" name="TextBox 18"/>
            <p:cNvSpPr txBox="1"/>
            <p:nvPr/>
          </p:nvSpPr>
          <p:spPr>
            <a:xfrm>
              <a:off x="8252553" y="2942613"/>
              <a:ext cx="3850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21402194</a:t>
              </a:r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 </a:t>
              </a:r>
              <a:endPara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10574" y="3178175"/>
              <a:ext cx="281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일본어 일본학과 </a:t>
              </a:r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진미</a:t>
              </a:r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란</a:t>
              </a:r>
              <a:endPara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7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5425" y="142340"/>
            <a:ext cx="34702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02.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집단주의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이에</a:t>
            </a: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家</a:t>
            </a: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제도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254000" y="10033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1000" y="1206500"/>
            <a:ext cx="3797300" cy="1200329"/>
          </a:xfrm>
          <a:prstGeom prst="rect">
            <a:avLst/>
          </a:prstGeom>
          <a:noFill/>
          <a:ln w="698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메이지 민법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에서 채용한 가족제도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000" y="3289300"/>
            <a:ext cx="3708400" cy="954107"/>
          </a:xfrm>
          <a:prstGeom prst="rect">
            <a:avLst/>
          </a:prstGeom>
          <a:noFill/>
          <a:ln w="698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무사계급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부유상인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</a:p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특정농민계급 등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 rot="2545370">
            <a:off x="3734329" y="2428476"/>
            <a:ext cx="544532" cy="76453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724400" y="5232400"/>
            <a:ext cx="2743200" cy="1200329"/>
          </a:xfrm>
          <a:prstGeom prst="rect">
            <a:avLst/>
          </a:prstGeom>
          <a:noFill/>
          <a:ln w="698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가부장적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가족제도 기반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3" name="아래쪽 화살표 12"/>
          <p:cNvSpPr/>
          <p:nvPr/>
        </p:nvSpPr>
        <p:spPr>
          <a:xfrm rot="19159859">
            <a:off x="3827482" y="4375878"/>
            <a:ext cx="517917" cy="76777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356600" y="3187700"/>
            <a:ext cx="3505200" cy="1200329"/>
          </a:xfrm>
          <a:prstGeom prst="rect">
            <a:avLst/>
          </a:prstGeom>
          <a:noFill/>
          <a:ln w="698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호주에게 집의 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4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통솔권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부여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5" name="아래쪽 화살표 14"/>
          <p:cNvSpPr/>
          <p:nvPr/>
        </p:nvSpPr>
        <p:spPr>
          <a:xfrm rot="13666614">
            <a:off x="7777183" y="4426676"/>
            <a:ext cx="517917" cy="76777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33700" y="1790700"/>
            <a:ext cx="6540500" cy="3108543"/>
          </a:xfrm>
          <a:prstGeom prst="rect">
            <a:avLst/>
          </a:prstGeom>
          <a:noFill/>
          <a:ln w="698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8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반드시</a:t>
            </a:r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sz="5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혈연관계만 있는 </a:t>
            </a:r>
            <a:endParaRPr lang="en-US" altLang="ko-KR" sz="5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것은 아니다</a:t>
            </a:r>
            <a:r>
              <a:rPr lang="en-US" altLang="ko-KR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!</a:t>
            </a:r>
            <a:endParaRPr lang="ko-KR" altLang="en-US" sz="5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1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1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5425" y="142340"/>
            <a:ext cx="34702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02.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집단주의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마츠리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祭</a:t>
            </a:r>
            <a:r>
              <a:rPr lang="ja-JP" altLang="en-US" dirty="0" smtClean="0">
                <a:solidFill>
                  <a:schemeClr val="bg1"/>
                </a:solidFill>
                <a:latin typeface="배달의민족 도현" pitchFamily="50" charset="-127"/>
              </a:rPr>
              <a:t>り</a:t>
            </a:r>
            <a:r>
              <a:rPr lang="en-US" altLang="ja-JP" dirty="0" smtClean="0">
                <a:solidFill>
                  <a:schemeClr val="bg1"/>
                </a:solidFill>
                <a:latin typeface="배달의민족 도현" pitchFamily="50" charset="-127"/>
              </a:rPr>
              <a:t>)</a:t>
            </a:r>
            <a:r>
              <a:rPr lang="ja-JP" altLang="en-US" dirty="0" smtClean="0">
                <a:solidFill>
                  <a:schemeClr val="bg1"/>
                </a:solidFill>
                <a:latin typeface="배달의민족 도현" pitchFamily="50" charset="-127"/>
              </a:rPr>
              <a:t> 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254000" y="10033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3600" y="1574801"/>
            <a:ext cx="10553700" cy="800219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altLang="ko-KR" sz="2800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2800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풍작기원제’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나</a:t>
            </a: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가을의 </a:t>
            </a:r>
            <a:r>
              <a:rPr lang="ko-KR" altLang="en-US" sz="2800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2800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수확제</a:t>
            </a:r>
            <a:r>
              <a:rPr lang="en-US" altLang="ko-KR" sz="2800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를 중심으로 시작</a:t>
            </a: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!</a:t>
            </a:r>
            <a:endParaRPr lang="ko-KR" altLang="en-US" kern="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193800" y="1924735"/>
            <a:ext cx="2832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그 지역 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거주자의 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lvl="0"/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번영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과 결속을 기원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5" name="그림 4" descr="128_tai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1100"/>
            <a:ext cx="7429500" cy="5676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7600" y="1460500"/>
            <a:ext cx="2844800" cy="2646878"/>
          </a:xfrm>
          <a:prstGeom prst="rect">
            <a:avLst/>
          </a:prstGeom>
          <a:noFill/>
          <a:ln w="69850">
            <a:solidFill>
              <a:schemeClr val="accent1">
                <a:lumMod val="75000"/>
                <a:alpha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현대의 </a:t>
            </a: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마츠리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는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일종의 </a:t>
            </a: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레크레이션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과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같은 것으로 변하고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제사 의미와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관계없는 관광용 </a:t>
            </a: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마츠리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도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상당히 많이 만들어 졌다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28700" y="1270000"/>
            <a:ext cx="10160000" cy="467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900" dirty="0" smtClean="0">
                <a:latin typeface="배달의민족 도현" pitchFamily="50" charset="-127"/>
                <a:ea typeface="배달의민족 도현" pitchFamily="50" charset="-127"/>
              </a:rPr>
              <a:t>BUT</a:t>
            </a:r>
            <a:endParaRPr lang="ko-KR" altLang="en-US" sz="239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1536700"/>
            <a:ext cx="7188200" cy="3886200"/>
          </a:xfrm>
          <a:prstGeom prst="rect">
            <a:avLst/>
          </a:prstGeom>
          <a:noFill/>
          <a:ln w="698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현대의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사회에서도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</a:p>
          <a:p>
            <a:r>
              <a:rPr lang="en-US" sz="6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마츠리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는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지역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거주자간의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결속을</a:t>
            </a:r>
            <a:r>
              <a:rPr lang="en-US" sz="6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다지는</a:t>
            </a:r>
            <a:r>
              <a:rPr lang="en-US" sz="6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역할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을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담당하고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있다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</a:p>
          <a:p>
            <a:endParaRPr lang="ko-KR" altLang="en-US" sz="4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5425" y="142340"/>
            <a:ext cx="34702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02.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집단주의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우치와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</a:t>
            </a:r>
            <a:r>
              <a:rPr lang="ja-JP" altLang="en-US" dirty="0" smtClean="0">
                <a:solidFill>
                  <a:schemeClr val="bg1"/>
                </a:solidFill>
                <a:latin typeface="배달의민족 도현" pitchFamily="50" charset="-127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배달의민족 도현" pitchFamily="50" charset="-127"/>
              </a:rPr>
              <a:t>(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</a:rPr>
              <a:t>內와外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</a:rPr>
              <a:t>)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254000" y="10033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kougi\Downloads\peopl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7888" y="3373438"/>
            <a:ext cx="3484562" cy="3484562"/>
          </a:xfrm>
          <a:prstGeom prst="rect">
            <a:avLst/>
          </a:prstGeom>
          <a:noFill/>
        </p:spPr>
      </p:pic>
      <p:pic>
        <p:nvPicPr>
          <p:cNvPr id="8" name="Picture 4" descr="C:\Users\kougi\Downloads\people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2781300"/>
            <a:ext cx="4076700" cy="4076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62500" y="1219200"/>
            <a:ext cx="2654300" cy="523220"/>
          </a:xfrm>
          <a:prstGeom prst="rect">
            <a:avLst/>
          </a:prstGeom>
          <a:noFill/>
          <a:ln w="63500">
            <a:solidFill>
              <a:schemeClr val="accent1">
                <a:lumMod val="75000"/>
                <a:alpha val="56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우치와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소토란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0500" y="2146300"/>
            <a:ext cx="939800" cy="523220"/>
          </a:xfrm>
          <a:prstGeom prst="rect">
            <a:avLst/>
          </a:prstGeom>
          <a:noFill/>
          <a:ln w="63500">
            <a:solidFill>
              <a:schemeClr val="accent1">
                <a:lumMod val="75000"/>
                <a:alpha val="56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96300" y="2146300"/>
            <a:ext cx="939800" cy="523220"/>
          </a:xfrm>
          <a:prstGeom prst="rect">
            <a:avLst/>
          </a:prstGeom>
          <a:noFill/>
          <a:ln w="63500">
            <a:solidFill>
              <a:schemeClr val="accent2">
                <a:lumMod val="75000"/>
                <a:alpha val="56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9700" y="2870200"/>
            <a:ext cx="3581400" cy="923330"/>
          </a:xfrm>
          <a:prstGeom prst="rect">
            <a:avLst/>
          </a:prstGeom>
          <a:noFill/>
          <a:ln w="63500">
            <a:solidFill>
              <a:schemeClr val="accent1">
                <a:lumMod val="75000"/>
                <a:alpha val="56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하나의 집단으로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자신의 집단 외에는 냉대하는 경향이 있는 일본사람들의 특성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7700" y="2857500"/>
            <a:ext cx="3949700" cy="707886"/>
          </a:xfrm>
          <a:prstGeom prst="rect">
            <a:avLst/>
          </a:prstGeom>
          <a:noFill/>
          <a:ln w="63500">
            <a:solidFill>
              <a:schemeClr val="accent2">
                <a:lumMod val="75000"/>
                <a:alpha val="56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우치에</a:t>
            </a:r>
            <a:r>
              <a:rPr lang="ko-KR" altLang="en-US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속하지 못하는 </a:t>
            </a:r>
            <a:endParaRPr lang="en-US" altLang="ko-KR" sz="20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집단 또는 개인은 모두 </a:t>
            </a:r>
            <a:r>
              <a:rPr lang="ko-KR" altLang="en-US" sz="2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소토이다</a:t>
            </a:r>
            <a:r>
              <a:rPr lang="en-US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sz="2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6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5425" y="142340"/>
            <a:ext cx="3470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02.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집단주의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sz="3200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</a:t>
            </a:r>
            <a:r>
              <a:rPr lang="ko-KR" altLang="en-US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와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</a:t>
            </a:r>
            <a:r>
              <a:rPr lang="ja-JP" altLang="en-US" dirty="0" smtClean="0">
                <a:solidFill>
                  <a:schemeClr val="bg1"/>
                </a:solidFill>
                <a:latin typeface="배달의민족 도현" pitchFamily="50" charset="-127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배달의민족 도현" pitchFamily="50" charset="-127"/>
              </a:rPr>
              <a:t>(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</a:rPr>
              <a:t>內와外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</a:rPr>
              <a:t>)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215900" y="12700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7282" y="1234369"/>
            <a:ext cx="2943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단점이 있다면</a:t>
            </a:r>
            <a:r>
              <a:rPr lang="en-US" altLang="ko-KR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sz="32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698500" y="1828800"/>
            <a:ext cx="1016000" cy="1016000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</a:t>
            </a:r>
            <a:endParaRPr lang="ko-KR" altLang="en-US" sz="3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778000" y="1968500"/>
            <a:ext cx="9347200" cy="7239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latin typeface="배달의민족 도현" pitchFamily="50" charset="-127"/>
                <a:ea typeface="배달의민족 도현" pitchFamily="50" charset="-127"/>
              </a:rPr>
              <a:t>우치에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 속하지 않은 사람들을 냉대함</a:t>
            </a: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698500" y="3302000"/>
            <a:ext cx="1016000" cy="1016000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</a:t>
            </a:r>
            <a:endParaRPr lang="ko-KR" altLang="en-US" sz="3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778000" y="3441700"/>
            <a:ext cx="9347200" cy="7239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폐쇄적이며 고립적인 성향을 띄움</a:t>
            </a: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698500" y="4711700"/>
            <a:ext cx="1016000" cy="1016000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3</a:t>
            </a:r>
            <a:endParaRPr lang="ko-KR" altLang="en-US" sz="3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78000" y="4851400"/>
            <a:ext cx="9347200" cy="7239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latin typeface="배달의민족 도현" pitchFamily="50" charset="-127"/>
                <a:ea typeface="배달의민족 도현" pitchFamily="50" charset="-127"/>
              </a:rPr>
              <a:t>우치에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 속한 사람이라도 집단에 이의를 제기하면 그 안에서 따돌림을 받는다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.(</a:t>
            </a:r>
            <a:r>
              <a:rPr lang="ko-KR" altLang="en-US" dirty="0" err="1" smtClean="0">
                <a:latin typeface="배달의민족 도현" pitchFamily="50" charset="-127"/>
                <a:ea typeface="배달의민족 도현" pitchFamily="50" charset="-127"/>
              </a:rPr>
              <a:t>이지메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511301"/>
            <a:ext cx="4699000" cy="1200329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일본속담에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튀어나온 못은 부러진다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]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라는 말이 있듯이 집단에 이의를 제기하거나 등을 돌릴 때는 따돌림이라는 처벌을 받았다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fontAlgn="base"/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5600" y="3284835"/>
            <a:ext cx="6096000" cy="923330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base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일본사회에서는 집단 속에서의 개인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그리고 개인의 능력은 집단 속에서만 발휘된다고 생각하기 때문에 이러한 현상이 두드러지는 것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5425" y="142340"/>
            <a:ext cx="34702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02.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집단주의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끝을 맺으며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254000" y="10033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kougi\Desktop\캡처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8600" y="303212"/>
            <a:ext cx="2971800" cy="2632627"/>
          </a:xfrm>
          <a:prstGeom prst="rect">
            <a:avLst/>
          </a:prstGeom>
          <a:noFill/>
        </p:spPr>
      </p:pic>
      <p:pic>
        <p:nvPicPr>
          <p:cNvPr id="4099" name="Picture 3" descr="C:\Users\kougi\Desktop\캡처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8963" y="3114675"/>
            <a:ext cx="3800475" cy="283845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3403600" y="1132900"/>
            <a:ext cx="5384800" cy="4339650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최근 일본에서도 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 fontAlgn="base"/>
            <a:r>
              <a:rPr lang="ko-KR" altLang="en-US" sz="4800" dirty="0" smtClean="0">
                <a:solidFill>
                  <a:schemeClr val="accent2">
                    <a:lumMod val="7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개성화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와 </a:t>
            </a:r>
            <a:r>
              <a:rPr lang="ko-KR" altLang="en-US" sz="4800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다양성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 fontAlgn="base"/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강해지고 있는 실정이기는 하지만 다른 국가에 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 fontAlgn="base"/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비해서는 아직도 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 fontAlgn="base"/>
            <a:r>
              <a:rPr lang="ko-KR" altLang="en-US" sz="4800" dirty="0" smtClean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집단주의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의 </a:t>
            </a:r>
            <a:r>
              <a:rPr lang="ko-KR" altLang="en-US" sz="4800" dirty="0" smtClean="0">
                <a:solidFill>
                  <a:srgbClr val="0070C0"/>
                </a:solidFill>
                <a:latin typeface="배달의민족 도현" pitchFamily="50" charset="-127"/>
                <a:ea typeface="배달의민족 도현" pitchFamily="50" charset="-127"/>
              </a:rPr>
              <a:t>경향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 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 fontAlgn="base"/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훨씬 많이 남아있다</a:t>
            </a:r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타원 4"/>
          <p:cNvSpPr/>
          <p:nvPr/>
        </p:nvSpPr>
        <p:spPr>
          <a:xfrm>
            <a:off x="4559830" y="2060848"/>
            <a:ext cx="3072341" cy="2304256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자연과 무사정신</a:t>
            </a:r>
            <a:endParaRPr lang="en-US" altLang="ko-KR" sz="4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600200" y="2218713"/>
            <a:ext cx="4127499" cy="604894"/>
            <a:chOff x="8252553" y="2942613"/>
            <a:chExt cx="3850547" cy="604894"/>
          </a:xfrm>
        </p:grpSpPr>
        <p:sp>
          <p:nvSpPr>
            <p:cNvPr id="9" name="TextBox 8"/>
            <p:cNvSpPr txBox="1"/>
            <p:nvPr/>
          </p:nvSpPr>
          <p:spPr>
            <a:xfrm>
              <a:off x="8252553" y="2942613"/>
              <a:ext cx="3850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21402194</a:t>
              </a:r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 </a:t>
              </a:r>
              <a:endPara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10574" y="3178175"/>
              <a:ext cx="281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일본어 일본학과 </a:t>
              </a:r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진미</a:t>
              </a:r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란</a:t>
              </a:r>
              <a:endPara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자연관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일본은 온대 몬순기후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지진 화산 태풍 같은 재난이 일어나지만 자연의 혜택도 받음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자연에 순응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계절에 따라 </a:t>
            </a: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마츠리나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연중행사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자연관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 주택과 정원으로 본 자연관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자연관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고대 일본인은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청명심을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존중함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공동체 내에 화합을 존중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쇼토쿠태자의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17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조 헌법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자연관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불교의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무상감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무사가 전장에서 당당히 싸울 수 있는 마음의 각오를 만들어 내는 정신적 원리가 됨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불교의 선종사상 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330307"/>
            <a:ext cx="12192000" cy="4505703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942523" y="1422742"/>
            <a:ext cx="1669366" cy="1139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529596" y="1662469"/>
            <a:ext cx="4018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제목 1"/>
          <p:cNvSpPr txBox="1">
            <a:spLocks/>
          </p:cNvSpPr>
          <p:nvPr/>
        </p:nvSpPr>
        <p:spPr>
          <a:xfrm>
            <a:off x="3088825" y="1411853"/>
            <a:ext cx="1669366" cy="1139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02</a:t>
            </a:r>
            <a:endParaRPr lang="ko-KR" altLang="en-US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5253186" y="1401725"/>
            <a:ext cx="1669366" cy="1139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03</a:t>
            </a:r>
            <a:endParaRPr lang="ko-KR" altLang="en-US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3724079" y="1644241"/>
            <a:ext cx="4018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5859500" y="1644242"/>
            <a:ext cx="4018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제목 1"/>
          <p:cNvSpPr txBox="1">
            <a:spLocks/>
          </p:cNvSpPr>
          <p:nvPr/>
        </p:nvSpPr>
        <p:spPr>
          <a:xfrm>
            <a:off x="7412186" y="1401725"/>
            <a:ext cx="1669366" cy="1139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04</a:t>
            </a:r>
            <a:endParaRPr lang="ko-KR" altLang="en-US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8018500" y="1644242"/>
            <a:ext cx="4018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제목 1"/>
          <p:cNvSpPr txBox="1">
            <a:spLocks/>
          </p:cNvSpPr>
          <p:nvPr/>
        </p:nvSpPr>
        <p:spPr>
          <a:xfrm>
            <a:off x="9571186" y="1401725"/>
            <a:ext cx="1669366" cy="1139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05</a:t>
            </a:r>
            <a:endParaRPr lang="ko-KR" altLang="en-US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10177500" y="1644242"/>
            <a:ext cx="4018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8800" y="2844800"/>
            <a:ext cx="2413000" cy="2308324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일본의고립성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-17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이전과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이후의 일본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집단주의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이에제도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마츠리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우치와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94000" y="2844800"/>
            <a:ext cx="2273300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   자연과 무사정신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자연관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무사도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  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53000" y="2844800"/>
            <a:ext cx="2260600" cy="1754326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종교관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유교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신도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기독교와 신흥종교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75500" y="2844800"/>
            <a:ext cx="2159000" cy="2862322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외래문화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충격과 생활공동체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일본이 받은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외래문화의 충격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생활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공동체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71000" y="2984500"/>
            <a:ext cx="2273300" cy="1015663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QnA</a:t>
            </a:r>
            <a:endParaRPr lang="en-US" altLang="ko-KR" sz="60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무사도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무사도란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무사의 도 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가마쿠라시대부터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시작되어 </a:t>
            </a: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에도시대에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유교영향으로 발전된 무사계층의 도덕체계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무사가 전투시나 일상생활의 언행에서 지켜야 할 도리이며 법도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무사도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히라키리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할복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칼로 스스로의 배를 자르고 제 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3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자가 뒤에서 목을 치는 자살방법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명예를 중요시하는 무사들에게는 정당한 권리이며 하나의 법제도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불명예를 씻거나 자신의 충성을 증명하는 방법으로 결행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무사도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충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주군에 대한 예절과 충성심</a:t>
            </a:r>
            <a:endParaRPr lang="en-US" altLang="ko-KR" sz="2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주군이 잘못된 길을 가려고 </a:t>
            </a:r>
            <a:r>
              <a:rPr lang="ko-KR" altLang="en-US" sz="240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하면 간언해야 </a:t>
            </a:r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함</a:t>
            </a:r>
            <a:endParaRPr lang="en-US" altLang="ko-KR" sz="2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효를 강조하는 우리나라와 대조</a:t>
            </a:r>
            <a:endParaRPr lang="en-US" altLang="ko-KR" sz="2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명예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명예를 위해 생명을 아낌없이 바침</a:t>
            </a:r>
            <a:endParaRPr lang="en-US" altLang="ko-KR" sz="2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불명예를 병적으로 싫어해 명예가 손상되면 가장 수치스러운 것으로 간주</a:t>
            </a:r>
            <a:endParaRPr lang="en-US" altLang="ko-KR" sz="2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주군의 앞에서 전사하는 것이 명예</a:t>
            </a:r>
            <a:endParaRPr lang="en-US" altLang="ko-KR" sz="2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32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4559830" y="2060848"/>
            <a:ext cx="3072341" cy="2304256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</a:t>
            </a:r>
            <a:endParaRPr lang="en-US" altLang="ko-KR" sz="4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종교관</a:t>
            </a:r>
            <a:endParaRPr lang="en-US" altLang="ko-KR" sz="4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7388953" y="1964713"/>
            <a:ext cx="3850547" cy="646331"/>
            <a:chOff x="8252553" y="2942613"/>
            <a:chExt cx="3850547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8252553" y="2942613"/>
              <a:ext cx="3850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21402204</a:t>
              </a:r>
            </a:p>
            <a:p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 </a:t>
              </a:r>
              <a:endPara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10574" y="3178175"/>
              <a:ext cx="281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일본어 일본학과 </a:t>
              </a:r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황보승미</a:t>
              </a:r>
              <a:endPara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4216400" y="1548781"/>
            <a:ext cx="3733800" cy="3970318"/>
          </a:xfrm>
          <a:prstGeom prst="rect">
            <a:avLst/>
          </a:prstGeom>
          <a:noFill/>
          <a:ln w="69850">
            <a:solidFill>
              <a:schemeClr val="accent1">
                <a:lumMod val="75000"/>
                <a:alpha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457200" indent="-457200"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1.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457200" indent="-457200"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2.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유교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457200" indent="-457200"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3.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신도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457200" indent="-457200"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4.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기독교와 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457200" indent="-457200" algn="ctr"/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신흥종교</a:t>
            </a:r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457200" indent="-457200" algn="ctr">
              <a:buAutoNum type="arabicPeriod"/>
            </a:pP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239349" y="260649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err="1" smtClean="0">
                <a:solidFill>
                  <a:srgbClr val="E7E74F"/>
                </a:solidFill>
                <a:latin typeface="서울한강체 L" panose="02020603020101020101" pitchFamily="18" charset="-127"/>
                <a:ea typeface="서울한강체 L" panose="02020603020101020101" pitchFamily="18" charset="-127"/>
              </a:rPr>
              <a:t>Index</a:t>
            </a:r>
            <a:r>
              <a:rPr lang="en-US" altLang="ko-KR" sz="3200" b="1" dirty="0" err="1" smtClean="0">
                <a:solidFill>
                  <a:schemeClr val="bg1"/>
                </a:solidFill>
                <a:latin typeface="서울한강체 L" panose="02020603020101020101" pitchFamily="18" charset="-127"/>
                <a:ea typeface="서울한강체 L" panose="02020603020101020101" pitchFamily="18" charset="-127"/>
              </a:rPr>
              <a:t>x</a:t>
            </a:r>
            <a:endParaRPr lang="en-US" altLang="ko-KR" sz="3200" b="1" dirty="0" smtClean="0">
              <a:solidFill>
                <a:schemeClr val="bg1"/>
              </a:solidFill>
              <a:latin typeface="서울한강체 L" panose="02020603020101020101" pitchFamily="18" charset="-127"/>
              <a:ea typeface="서울한강체 L" panose="02020603020101020101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528473" y="763886"/>
            <a:ext cx="7776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종교</a:t>
            </a:r>
            <a:endParaRPr lang="en-US" altLang="ko-KR" sz="5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473" y="2132857"/>
            <a:ext cx="107531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</a:t>
            </a:r>
            <a:r>
              <a:rPr lang="ko-KR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다수의 </a:t>
            </a:r>
            <a:r>
              <a:rPr lang="ko-KR" altLang="ko-KR" sz="20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종교적 전통이 상호 영향을 주고받으면서 </a:t>
            </a:r>
            <a:r>
              <a:rPr lang="ko-KR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공존해</a:t>
            </a:r>
            <a:r>
              <a:rPr lang="en-US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왔음</a:t>
            </a:r>
            <a:endParaRPr lang="en-US" altLang="ko-KR" sz="20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→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생활의 양상이 매우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다양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→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일본인들은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 생활을 신앙 생활이 아닌 생활 관습으로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여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기게 됨</a:t>
            </a:r>
            <a:endParaRPr lang="en-US" altLang="ko-KR" baseline="30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baseline="300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</a:t>
            </a:r>
            <a:r>
              <a:rPr lang="ko-KR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 </a:t>
            </a:r>
            <a:r>
              <a:rPr lang="ko-KR" altLang="ko-KR" sz="20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정부는 종교의 자유를 </a:t>
            </a:r>
            <a:r>
              <a:rPr lang="ko-KR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보장, </a:t>
            </a:r>
            <a:r>
              <a:rPr lang="ko-KR" altLang="ko-KR" sz="20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국교를 </a:t>
            </a:r>
            <a:r>
              <a:rPr lang="ko-KR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인정</a:t>
            </a:r>
            <a:r>
              <a:rPr lang="en-US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X</a:t>
            </a:r>
            <a:endParaRPr lang="ko-KR" altLang="en-US" sz="2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595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67" y="1859341"/>
            <a:ext cx="9985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외래종교로서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제일 먼저 일본열도에 들어 온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 fontAlgn="base">
              <a:buFontTx/>
              <a:buChar char="-"/>
            </a:pP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 fontAlgn="base">
              <a:buFontTx/>
              <a:buChar char="-"/>
            </a:pP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538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년 백제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성왕 때 도장이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불상과 경전을 가지고 일본에 건너가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성실종의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개조가 된 때부터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 fontAlgn="base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 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시작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 fontAlgn="base">
              <a:buFontTx/>
              <a:buChar char="-"/>
            </a:pP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 fontAlgn="base">
              <a:buFontTx/>
              <a:buChar char="-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불교의 도입 초기에는 일본 고유 종교인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도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와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충돌했지만 시간이 지나며 상호 보완의 관계로서 공존하게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됨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6" y="1119705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불교</a:t>
            </a:r>
            <a:endParaRPr lang="ko-KR" altLang="en-US" sz="2400" b="1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911" y="4005064"/>
            <a:ext cx="5856651" cy="2376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8075" y="6011996"/>
            <a:ext cx="44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나라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 err="1">
                <a:solidFill>
                  <a:schemeClr val="bg1"/>
                </a:solidFill>
              </a:rPr>
              <a:t>奈良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r>
              <a:rPr lang="ko-KR" altLang="en-US" b="1" dirty="0">
                <a:solidFill>
                  <a:schemeClr val="bg1"/>
                </a:solidFill>
              </a:rPr>
              <a:t>의 </a:t>
            </a:r>
            <a:r>
              <a:rPr lang="ko-KR" altLang="en-US" b="1" dirty="0" err="1">
                <a:solidFill>
                  <a:schemeClr val="bg1"/>
                </a:solidFill>
              </a:rPr>
              <a:t>도다이지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 err="1">
                <a:solidFill>
                  <a:schemeClr val="bg1"/>
                </a:solidFill>
              </a:rPr>
              <a:t>東大寺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유교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" y="1119705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유교</a:t>
            </a:r>
            <a:endParaRPr lang="ko-KR" altLang="en-US" sz="2400" b="1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76" y="1916832"/>
            <a:ext cx="103741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일본에서 유교는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6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세기에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들어옴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백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제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출신의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도래인인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오경박사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五経博士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531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년에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전파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충효사상을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중시하고 사회적인 규범을 중시하여 옳게 사는 것을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강조함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에도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江戸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시대에 유교를 주요 통치 이데올로기로 수용함으로써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</a:t>
            </a:r>
          </a:p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 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현재로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이어지는 유교 문화의 기틀을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마련함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신도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76" y="1119705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신도</a:t>
            </a:r>
            <a:r>
              <a:rPr lang="en-US" altLang="ko-KR" sz="2400" b="1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神道</a:t>
            </a:r>
            <a:r>
              <a:rPr lang="en-US" altLang="ko-KR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435" y="1844825"/>
            <a:ext cx="10177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종교가운데 가장 일본적인 특징을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가지고 있음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538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년 불교가 백제로부터 전래되기까지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일본에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있어서 유일한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고유의 자연종교이며 신도의 신을 제사 지내는 곳이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신사라고 함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509" y="3645025"/>
            <a:ext cx="5472608" cy="27495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12542" y="5996704"/>
            <a:ext cx="278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일본의 </a:t>
            </a:r>
            <a:r>
              <a:rPr lang="ko-KR" altLang="en-US" b="1" dirty="0" smtClean="0">
                <a:solidFill>
                  <a:schemeClr val="bg1"/>
                </a:solidFill>
              </a:rPr>
              <a:t>신사 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神社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620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타원 4"/>
          <p:cNvSpPr/>
          <p:nvPr/>
        </p:nvSpPr>
        <p:spPr>
          <a:xfrm>
            <a:off x="4559830" y="2060848"/>
            <a:ext cx="3072341" cy="2304256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고립성과</a:t>
            </a:r>
            <a:endParaRPr lang="en-US" altLang="ko-KR" sz="4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집단주의</a:t>
            </a:r>
            <a:endParaRPr lang="en-US" altLang="ko-KR" sz="4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6578" y="3742713"/>
            <a:ext cx="385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21280329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4599" y="3965575"/>
            <a:ext cx="28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일본어 일본학과 김은일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신도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67808" y="2420889"/>
            <a:ext cx="3223323" cy="6698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샤머니즘 성격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5705659" y="3315841"/>
            <a:ext cx="547621" cy="5760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008412" y="4077072"/>
            <a:ext cx="6336704" cy="857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조상을 숭배하는 일본인의 마음의 중심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520" y="162880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신도에서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말하는 신은 무수히 존재</a:t>
            </a: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547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기독교와 신흥종교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" y="1119705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기독교</a:t>
            </a:r>
            <a:endParaRPr lang="ko-KR" altLang="en-US" sz="2400" b="1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037" y="1894256"/>
            <a:ext cx="10105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1549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년 일본에 처음으로 기독교가 들어 옴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ko-KR" dirty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기독교도의 </a:t>
            </a:r>
            <a:r>
              <a:rPr lang="ko-KR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수</a:t>
            </a:r>
            <a:r>
              <a:rPr lang="ko-KR" altLang="en-US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는 </a:t>
            </a:r>
            <a:r>
              <a:rPr lang="en-US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17</a:t>
            </a:r>
            <a:r>
              <a:rPr lang="ko-KR" altLang="en-US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세기 </a:t>
            </a:r>
            <a:r>
              <a:rPr lang="ko-KR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초에 75</a:t>
            </a:r>
            <a:r>
              <a:rPr lang="ko-KR" altLang="en-US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만명 </a:t>
            </a:r>
            <a:endParaRPr lang="en-US" altLang="ko-KR" dirty="0">
              <a:solidFill>
                <a:srgbClr val="FFC000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 smtClean="0">
              <a:solidFill>
                <a:srgbClr val="FFC000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en-US" altLang="ko-KR" dirty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→ 에도 막부의 </a:t>
            </a:r>
            <a:r>
              <a:rPr lang="ko-KR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탄압으로 </a:t>
            </a:r>
            <a:r>
              <a:rPr lang="ko-KR" altLang="ko-KR" dirty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외국인 선교사들은 모두 </a:t>
            </a:r>
            <a:r>
              <a:rPr lang="ko-KR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추방</a:t>
            </a:r>
            <a:r>
              <a:rPr lang="en-US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,</a:t>
            </a:r>
            <a:r>
              <a:rPr lang="ko-KR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ko-KR" dirty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기독교는 </a:t>
            </a:r>
            <a:r>
              <a:rPr lang="ko-KR" altLang="en-US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금지</a:t>
            </a:r>
            <a:endParaRPr lang="en-US" altLang="ko-KR" dirty="0" smtClean="0">
              <a:solidFill>
                <a:srgbClr val="FFC000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>
              <a:solidFill>
                <a:srgbClr val="FFC000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메이지 </a:t>
            </a:r>
            <a:r>
              <a:rPr lang="ko-KR" altLang="ko-KR" dirty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시대에 일본 정부가 미국, 유럽 각국과 교류하기 시작하면서 다시 선교사들이 </a:t>
            </a:r>
            <a:r>
              <a:rPr lang="ko-KR" altLang="en-US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들어 옴</a:t>
            </a:r>
            <a:endParaRPr lang="en-US" altLang="ko-KR" dirty="0" smtClean="0">
              <a:solidFill>
                <a:srgbClr val="FFC000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현재 일본의 기독교 신자로는 가톨릭 신자가 약 95만명,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장로교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등을 모두 포함하는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개신교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신자가 약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43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만명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dirty="0" smtClean="0">
              <a:solidFill>
                <a:schemeClr val="tx2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618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신흥종교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76" y="1119704"/>
            <a:ext cx="47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</a:t>
            </a:r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신흥종교</a:t>
            </a:r>
            <a:r>
              <a:rPr lang="ko-KR" altLang="ko-KR" sz="16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(新興宗敎) </a:t>
            </a:r>
            <a:r>
              <a:rPr lang="ko-KR" altLang="en-US" sz="16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란</a:t>
            </a:r>
            <a:r>
              <a:rPr lang="en-US" altLang="ko-KR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720" y="1844823"/>
            <a:ext cx="11521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신흥종교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는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기존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와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비교할 때 최근에 성립한 종교를 널리 일컫는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용어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- 2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차 세계대전 이후 기존 종교 이외에 신흥종교가 활발히 등장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보통은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기존 종교에 속하지 않는 새로운 종교를 가리키지만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기존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종교의 새로운 분파 중 어느 유파로 분류하기 어려워도 신흥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종교라고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부름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 </a:t>
            </a:r>
            <a:r>
              <a:rPr lang="ko-KR" altLang="en-US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차이점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신도수가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만 명도 채 되지 않는 신흥종교도 있지만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기존의 신도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기독교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불교와 달리 몰입도가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높다는 점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880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정리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76" y="1119704"/>
            <a:ext cx="903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</a:t>
            </a:r>
            <a:r>
              <a:rPr lang="ko-KR" altLang="en-US" sz="2800" b="1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일본인들의 독특한 종교관</a:t>
            </a:r>
            <a:endParaRPr lang="en-US" altLang="ko-KR" sz="24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720" y="1844822"/>
            <a:ext cx="115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https://www.youtube.com/watch?v=H6uK-DnmYM0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855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>
          <a:xfrm>
            <a:off x="4330700" y="1917700"/>
            <a:ext cx="3441700" cy="25654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외래문화 충격과 </a:t>
            </a:r>
            <a:endParaRPr lang="en-US" altLang="ko-KR" sz="36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36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생활공동체</a:t>
            </a:r>
            <a:endParaRPr lang="en-US" altLang="ko-KR" sz="36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952500" y="1786913"/>
            <a:ext cx="4127499" cy="604894"/>
            <a:chOff x="8252553" y="2942613"/>
            <a:chExt cx="3850547" cy="604894"/>
          </a:xfrm>
        </p:grpSpPr>
        <p:sp>
          <p:nvSpPr>
            <p:cNvPr id="12" name="TextBox 11"/>
            <p:cNvSpPr txBox="1"/>
            <p:nvPr/>
          </p:nvSpPr>
          <p:spPr>
            <a:xfrm>
              <a:off x="8252553" y="2942613"/>
              <a:ext cx="3850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21183617</a:t>
              </a:r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 </a:t>
              </a:r>
              <a:endPara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10574" y="3178175"/>
              <a:ext cx="281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일본어 일본학과 </a:t>
              </a:r>
              <a:r>
                <a:rPr lang="ko-KR" altLang="en-US" dirty="0" err="1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이진솔</a:t>
              </a:r>
              <a:endPara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838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1571" y="1048624"/>
            <a:ext cx="719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목차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958" y="1828800"/>
            <a:ext cx="1018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일본이 받은 외래문화의 충격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8958" y="2483141"/>
            <a:ext cx="635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생활공동체</a:t>
            </a:r>
          </a:p>
        </p:txBody>
      </p:sp>
    </p:spTree>
    <p:extLst>
      <p:ext uri="{BB962C8B-B14F-4D97-AF65-F5344CB8AC3E}">
        <p14:creationId xmlns="" xmlns:p14="http://schemas.microsoft.com/office/powerpoint/2010/main" val="39717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63" y="1001805"/>
            <a:ext cx="6003837" cy="4214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839" y="377505"/>
            <a:ext cx="358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일본이 받은 외래문화의 충격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839" y="1221181"/>
            <a:ext cx="412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신석기시대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~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중세시대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1001805"/>
            <a:ext cx="5992127" cy="4214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839" y="1934207"/>
            <a:ext cx="563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일본열도의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조몬인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들이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수렵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채취 생활을 </a:t>
            </a:r>
            <a:r>
              <a:rPr lang="ko-KR" altLang="en-US" dirty="0" err="1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하고있을때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철제농기구를 사용하는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야요이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문화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도래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839" y="2739566"/>
            <a:ext cx="55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야마토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국가 라는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정치권력이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생겨남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84900" y="1001522"/>
            <a:ext cx="2908300" cy="16952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유교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7839" y="3445060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여몽연합군에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의한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원나라의 침략은 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새로운 문화를 창출할 수 있는 계기가 되었다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283700" y="1001521"/>
            <a:ext cx="2908300" cy="16952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불교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184900" y="3520790"/>
            <a:ext cx="2908300" cy="16952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한자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9268727" y="3520790"/>
            <a:ext cx="2908300" cy="16952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율령제도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140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8" grpId="1" animBg="1"/>
      <p:bldP spid="13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839" y="193436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포루투칼인에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의해 조총을 비롯한 서양문물이 일본에 전래되면서 전국통일을 가능하게 했다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800" y="377353"/>
            <a:ext cx="44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일본이 받은 외래문화의 충격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839" y="1221181"/>
            <a:ext cx="412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전국시대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~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에도시대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839" y="277819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도요토미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히데요시는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조총으로 조선을 침략한다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조선으로부터 유교와 도자기 기술 등 다양한 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대륙 문화 유입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839" y="3899017"/>
            <a:ext cx="4893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외래문화의 유입을 차단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전통문화와 구별되는 새로운 외래문화가 혼합되어 독자적인 일본문화로 다시 태어난다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37" y="0"/>
            <a:ext cx="6176163" cy="593192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37" y="0"/>
            <a:ext cx="6176163" cy="5931922"/>
          </a:xfrm>
          <a:prstGeom prst="rect">
            <a:avLst/>
          </a:prstGeom>
        </p:spPr>
      </p:pic>
      <p:pic>
        <p:nvPicPr>
          <p:cNvPr id="4098" name="Picture 2" descr="C:\Users\dong\Desktop\캡처sdasdas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7420" y="308697"/>
            <a:ext cx="5849937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2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839" y="377505"/>
            <a:ext cx="358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일본이 받은 외래문화의 충격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839" y="1221181"/>
            <a:ext cx="412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19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중엽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~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버블경제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175" y="1862345"/>
            <a:ext cx="503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일본은 곧 유럽 각국에 문호를 개방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위기의 국면을 극복하기위해 전통적인재래문화를 버리고 서영 문화를 받아들였다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176" y="3057507"/>
            <a:ext cx="48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일본이 추진한 근대화는 역사상 가장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급격하게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서양화를 추진했기때문에 외래문화가 원형 그대로 남아 있고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전통문화가 외래문화에 흡수되는 경향이 있다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11" y="-558"/>
            <a:ext cx="6825206" cy="425390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37" y="685867"/>
            <a:ext cx="2854115" cy="330424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82" y="1227538"/>
            <a:ext cx="3541286" cy="2166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82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800" y="377353"/>
            <a:ext cx="44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생활공동체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2052" name="Picture 4" descr="C:\Users\dong\Downloads\foo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146" y="1054534"/>
            <a:ext cx="1978746" cy="1978746"/>
          </a:xfrm>
          <a:prstGeom prst="rect">
            <a:avLst/>
          </a:prstGeom>
          <a:noFill/>
        </p:spPr>
      </p:pic>
      <p:pic>
        <p:nvPicPr>
          <p:cNvPr id="2053" name="Picture 5" descr="C:\Users\dong\Downloads\nature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4714" y="681470"/>
            <a:ext cx="2352675" cy="2352675"/>
          </a:xfrm>
          <a:prstGeom prst="rect">
            <a:avLst/>
          </a:prstGeom>
          <a:noFill/>
        </p:spPr>
      </p:pic>
      <p:pic>
        <p:nvPicPr>
          <p:cNvPr id="2054" name="Picture 6" descr="C:\Users\dong\Downloads\mounta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8787" y="2230582"/>
            <a:ext cx="3477202" cy="3477202"/>
          </a:xfrm>
          <a:prstGeom prst="rect">
            <a:avLst/>
          </a:prstGeom>
          <a:noFill/>
        </p:spPr>
      </p:pic>
      <p:pic>
        <p:nvPicPr>
          <p:cNvPr id="10" name="Picture 6" descr="C:\Users\dong\Downloads\mounta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4495" y="2230582"/>
            <a:ext cx="3477202" cy="3477202"/>
          </a:xfrm>
          <a:prstGeom prst="rect">
            <a:avLst/>
          </a:prstGeom>
          <a:noFill/>
        </p:spPr>
      </p:pic>
      <p:pic>
        <p:nvPicPr>
          <p:cNvPr id="2055" name="Picture 7" descr="C:\Users\dong\Downloads\hom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3113" y="3173990"/>
            <a:ext cx="1812924" cy="1812924"/>
          </a:xfrm>
          <a:prstGeom prst="rect">
            <a:avLst/>
          </a:prstGeom>
          <a:noFill/>
        </p:spPr>
      </p:pic>
      <p:pic>
        <p:nvPicPr>
          <p:cNvPr id="12" name="Picture 2" descr="C:\Users\dong\Downloads\thre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79602" y="0"/>
            <a:ext cx="2212398" cy="22123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32218" y="166255"/>
            <a:ext cx="41009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야요이</a:t>
            </a:r>
            <a:r>
              <a:rPr lang="ko-KR" altLang="en-US" sz="3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시대</a:t>
            </a:r>
            <a:endParaRPr lang="ko-KR" altLang="en-US" sz="3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 flipV="1">
            <a:off x="254000" y="9779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3371" y="844646"/>
            <a:ext cx="6823046" cy="425433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25425" y="142340"/>
            <a:ext cx="57576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01</a:t>
            </a: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고립성</a:t>
            </a: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17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이전과 이후의 일본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46" y="1317071"/>
            <a:ext cx="453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일본에서 거주한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8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세기부터 </a:t>
            </a:r>
            <a:r>
              <a:rPr lang="ko-KR" altLang="en-US" dirty="0" err="1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아이누족은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혼슈의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분의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을 차지함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744" y="2114026"/>
            <a:ext cx="508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지리적으로 고립성을 띄는 나라이나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16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세기에는 여러 나라와 활발한 무역을 크게 환영함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9" name="원형 화살표 8"/>
          <p:cNvSpPr/>
          <p:nvPr/>
        </p:nvSpPr>
        <p:spPr>
          <a:xfrm rot="1037895">
            <a:off x="5533520" y="2427789"/>
            <a:ext cx="1511195" cy="2657236"/>
          </a:xfrm>
          <a:prstGeom prst="circularArrow">
            <a:avLst>
              <a:gd name="adj1" fmla="val 7984"/>
              <a:gd name="adj2" fmla="val 1135013"/>
              <a:gd name="adj3" fmla="val 19449975"/>
              <a:gd name="adj4" fmla="val 15031555"/>
              <a:gd name="adj5" fmla="val 77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7644545" y="1963402"/>
            <a:ext cx="270588" cy="1554239"/>
          </a:xfrm>
          <a:prstGeom prst="downArrow">
            <a:avLst>
              <a:gd name="adj1" fmla="val 43103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아래쪽 화살표 12"/>
          <p:cNvSpPr/>
          <p:nvPr/>
        </p:nvSpPr>
        <p:spPr>
          <a:xfrm rot="7633253">
            <a:off x="8639600" y="3744055"/>
            <a:ext cx="270588" cy="1554239"/>
          </a:xfrm>
          <a:prstGeom prst="downArrow">
            <a:avLst>
              <a:gd name="adj1" fmla="val 43103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5095" y="2668556"/>
            <a:ext cx="227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주로 한국이나 중국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744" y="3137728"/>
            <a:ext cx="410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16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말엽 일본 전통 종교 속에는 기독교가 자리잡았다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7323" y="950977"/>
            <a:ext cx="6739093" cy="490271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251" y="0"/>
            <a:ext cx="12197251" cy="68609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2994561"/>
            <a:ext cx="12191669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그러나 </a:t>
            </a:r>
            <a:r>
              <a:rPr lang="en-US" altLang="ko-KR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1600</a:t>
            </a:r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년부터 </a:t>
            </a:r>
            <a:r>
              <a:rPr lang="ko-KR" altLang="en-US" sz="2000" b="1" dirty="0" err="1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도쿠가와</a:t>
            </a:r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막부 아래서 추세가 바뀌게 된다</a:t>
            </a:r>
            <a:r>
              <a:rPr lang="en-US" altLang="ko-KR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막부는 기독교 박해를 시작하여 수천 명의 가톨릭 선교사와 개종자를 처형하고</a:t>
            </a:r>
            <a:r>
              <a:rPr lang="en-US" altLang="ko-KR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일본인에게는 기독교 예배를 금지 그 후 </a:t>
            </a:r>
            <a:r>
              <a:rPr lang="en-US" altLang="ko-KR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1635</a:t>
            </a:r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ko-KR" altLang="en-US" sz="2000" b="1" dirty="0" err="1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쇄국령을</a:t>
            </a:r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내려 세계와 모든 교류를 금지 시켰다</a:t>
            </a:r>
            <a:r>
              <a:rPr lang="en-US" altLang="ko-KR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endParaRPr lang="ko-KR" altLang="en-US" sz="2000" b="1" dirty="0">
              <a:solidFill>
                <a:srgbClr val="FF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endParaRPr lang="ko-KR" altLang="en-US" sz="2000" b="1" dirty="0">
              <a:solidFill>
                <a:srgbClr val="FF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22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9" grpId="1" animBg="1"/>
      <p:bldP spid="9" grpId="2" animBg="1"/>
      <p:bldP spid="11" grpId="0" animBg="1"/>
      <p:bldP spid="11" grpId="1" animBg="1"/>
      <p:bldP spid="11" grpId="2" animBg="1"/>
      <p:bldP spid="13" grpId="0" animBg="1"/>
      <p:bldP spid="13" grpId="1" animBg="1"/>
      <p:bldP spid="15" grpId="0"/>
      <p:bldP spid="18" grpId="0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800" y="377353"/>
            <a:ext cx="44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생활공동체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0" y="2021027"/>
            <a:ext cx="2366241" cy="2386445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이에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家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제도</a:t>
            </a:r>
          </a:p>
        </p:txBody>
      </p:sp>
      <p:sp>
        <p:nvSpPr>
          <p:cNvPr id="10" name="타원 9"/>
          <p:cNvSpPr/>
          <p:nvPr/>
        </p:nvSpPr>
        <p:spPr>
          <a:xfrm>
            <a:off x="3680979" y="2021027"/>
            <a:ext cx="2366241" cy="2386445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무라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ja-JP" altLang="ko-KR" dirty="0">
                <a:effectLst/>
                <a:latin typeface="배달의민족 도현" pitchFamily="50" charset="-127"/>
              </a:rPr>
              <a:t>村</a:t>
            </a:r>
            <a:r>
              <a:rPr lang="en-US" altLang="ja-JP" dirty="0">
                <a:effectLst/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 rot="2183950">
            <a:off x="5648016" y="4162080"/>
            <a:ext cx="1155701" cy="498763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 rot="19372321">
            <a:off x="5646158" y="1771646"/>
            <a:ext cx="1155701" cy="498763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830524" y="3505201"/>
            <a:ext cx="2687549" cy="2497280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배달의민족 도현" pitchFamily="50" charset="-127"/>
                <a:ea typeface="배달의민족 도현" pitchFamily="50" charset="-127"/>
              </a:rPr>
              <a:t>매우</a:t>
            </a:r>
            <a:r>
              <a:rPr lang="en-US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dirty="0" err="1" smtClean="0">
                <a:latin typeface="배달의민족 도현" pitchFamily="50" charset="-127"/>
                <a:ea typeface="배달의민족 도현" pitchFamily="50" charset="-127"/>
              </a:rPr>
              <a:t>폐쇄적이고</a:t>
            </a:r>
            <a:r>
              <a:rPr lang="en-US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dirty="0" err="1" smtClean="0">
                <a:latin typeface="배달의민족 도현" pitchFamily="50" charset="-127"/>
                <a:ea typeface="배달의민족 도현" pitchFamily="50" charset="-127"/>
              </a:rPr>
              <a:t>고립적</a:t>
            </a:r>
            <a:endParaRPr lang="en-US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en-US" altLang="ko-KR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en-US" altLang="ko-KR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err="1" smtClean="0">
                <a:latin typeface="배달의민족 도현" pitchFamily="50" charset="-127"/>
                <a:ea typeface="배달의민족 도현" pitchFamily="50" charset="-127"/>
              </a:rPr>
              <a:t>소토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ja-JP" altLang="en-US" dirty="0" smtClean="0">
                <a:latin typeface="배달의민족 도현" pitchFamily="50" charset="-127"/>
              </a:rPr>
              <a:t>外</a:t>
            </a:r>
            <a:r>
              <a:rPr lang="en-US" altLang="ja-JP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6862957" y="387928"/>
            <a:ext cx="2655116" cy="2485842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친밀한가족적인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인간관계</a:t>
            </a:r>
          </a:p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상호부조 조직</a:t>
            </a:r>
            <a:endParaRPr lang="en-US" altLang="ko-KR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內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2459613" y="3034141"/>
            <a:ext cx="1155701" cy="498763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20" name="Picture 2" descr="C:\Users\dong\Downloads\thr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9602" y="0"/>
            <a:ext cx="2212398" cy="2212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43628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ng\Downloads\thr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9602" y="0"/>
            <a:ext cx="2212398" cy="2212396"/>
          </a:xfrm>
          <a:prstGeom prst="rect">
            <a:avLst/>
          </a:prstGeom>
          <a:noFill/>
        </p:spPr>
      </p:pic>
      <p:pic>
        <p:nvPicPr>
          <p:cNvPr id="3074" name="Picture 2" descr="C:\Users\dong\Downloads\scho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584" y="1789545"/>
            <a:ext cx="2796308" cy="2796309"/>
          </a:xfrm>
          <a:prstGeom prst="rect">
            <a:avLst/>
          </a:prstGeom>
          <a:noFill/>
        </p:spPr>
      </p:pic>
      <p:pic>
        <p:nvPicPr>
          <p:cNvPr id="3075" name="Picture 3" descr="C:\Users\dong\Downloads\soci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2825" y="2233179"/>
            <a:ext cx="2601913" cy="2601913"/>
          </a:xfrm>
          <a:prstGeom prst="rect">
            <a:avLst/>
          </a:prstGeom>
          <a:noFill/>
        </p:spPr>
      </p:pic>
      <p:pic>
        <p:nvPicPr>
          <p:cNvPr id="3076" name="Picture 4" descr="C:\Users\dong\Downloads\peop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1073" y="2302164"/>
            <a:ext cx="2601913" cy="26019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56364" y="1094510"/>
            <a:ext cx="6594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동료간의 친밀함</a:t>
            </a:r>
            <a:r>
              <a:rPr lang="en-US" altLang="ko-KR" sz="3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</a:t>
            </a:r>
            <a:r>
              <a:rPr lang="ko-KR" altLang="en-US" sz="3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일체감</a:t>
            </a:r>
            <a:endParaRPr lang="ko-KR" altLang="en-US" sz="3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3077" name="Picture 5" descr="C:\Users\dong\Downloads\mone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0532" y="2149475"/>
            <a:ext cx="2601912" cy="2601913"/>
          </a:xfrm>
          <a:prstGeom prst="rect">
            <a:avLst/>
          </a:prstGeom>
          <a:noFill/>
        </p:spPr>
      </p:pic>
      <p:pic>
        <p:nvPicPr>
          <p:cNvPr id="3078" name="Picture 6" descr="C:\Users\dong\Downloads\people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0384" y="2024350"/>
            <a:ext cx="2601913" cy="2601912"/>
          </a:xfrm>
          <a:prstGeom prst="rect">
            <a:avLst/>
          </a:prstGeom>
          <a:noFill/>
        </p:spPr>
      </p:pic>
      <p:pic>
        <p:nvPicPr>
          <p:cNvPr id="3080" name="Picture 8" descr="C:\Users\dong\Downloads\people (3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06418" y="2163041"/>
            <a:ext cx="2601913" cy="260191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56909" y="1440873"/>
            <a:ext cx="3532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감독 통솔</a:t>
            </a:r>
            <a:endParaRPr lang="ko-KR" altLang="en-US" sz="3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dong\Downloads\people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1290" y="3534641"/>
            <a:ext cx="2601913" cy="26019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22218" y="1025235"/>
            <a:ext cx="92409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가장의 권위는 절대적이며 유파의 구성원은 모두 복종해야 한다</a:t>
            </a:r>
            <a:endParaRPr lang="ko-KR" altLang="en-US" sz="25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6" name="Picture 2" descr="C:\Users\dong\Downloads\thr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9602" y="0"/>
            <a:ext cx="2212398" cy="22123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798" y="1981200"/>
            <a:ext cx="896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가장의 지위는 장남이 상속하는 것이 보통이다</a:t>
            </a: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525" y="2660073"/>
            <a:ext cx="1084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상속인이 없는 경우 가업을 잇기 위해 데릴사위를 얻거나 혈연이 아닌 사람도 양자로서 이에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家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를 계승한다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091" y="3283527"/>
            <a:ext cx="958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이에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家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는 혈연관계보다 능력을 중시 </a:t>
            </a: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9090" y="2304779"/>
            <a:ext cx="10543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일본사회에 뿌리 깊게 잠재되어 있는 특수한 집단의식의 모습도 일본사회의 방방곡곡까지 스며드는 보편적인 가정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家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의 개념으로 명확히 대표되고 있다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5425" y="142340"/>
            <a:ext cx="34702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QnA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피드백 받습니다</a:t>
            </a: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^^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254000" y="10033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4152900" y="1447800"/>
            <a:ext cx="3873500" cy="3873500"/>
          </a:xfrm>
          <a:prstGeom prst="rect">
            <a:avLst/>
          </a:prstGeom>
          <a:noFill/>
          <a:ln w="127000"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질문</a:t>
            </a:r>
            <a:endParaRPr lang="en-US" altLang="ko-KR" sz="5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en-US" altLang="ko-KR" sz="5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ko-KR" altLang="en-US" sz="5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1900" y="283210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답변</a:t>
            </a:r>
            <a:endParaRPr lang="ko-KR" altLang="en-US" sz="5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1000" y="356870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시간</a:t>
            </a:r>
            <a:endParaRPr lang="ko-KR" altLang="en-US" sz="5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25425" y="142340"/>
            <a:ext cx="34702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자료참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조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감사합니다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254000" y="10033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7500" y="1257300"/>
            <a:ext cx="1371600" cy="523220"/>
          </a:xfrm>
          <a:prstGeom prst="rect">
            <a:avLst/>
          </a:prstGeom>
          <a:noFill/>
          <a:ln w="63500">
            <a:solidFill>
              <a:schemeClr val="accent1">
                <a:lumMod val="75000"/>
                <a:alpha val="49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내용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00" y="18415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최장근 교수님 저 일본문화와 정치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FontTx/>
              <a:buChar char="-"/>
            </a:pP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네이버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지식백과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FontTx/>
              <a:buChar char="-"/>
            </a:pP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위키백과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FontTx/>
              <a:buChar char="-"/>
            </a:pP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네이버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블로그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2009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년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이지메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&amp;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우치와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00" y="3390900"/>
            <a:ext cx="1371600" cy="523220"/>
          </a:xfrm>
          <a:prstGeom prst="rect">
            <a:avLst/>
          </a:prstGeom>
          <a:noFill/>
          <a:ln w="63500">
            <a:solidFill>
              <a:schemeClr val="accent2">
                <a:lumMod val="75000"/>
                <a:alpha val="49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그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림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100" y="40005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네이버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이미지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FontTx/>
              <a:buChar char="-"/>
            </a:pP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구글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이미지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http://flaticon.com/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745" y="1317071"/>
            <a:ext cx="456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일본에서 거주한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8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세기부터 </a:t>
            </a:r>
            <a:r>
              <a:rPr lang="ko-KR" altLang="en-US" dirty="0" err="1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아이누족은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혼슈의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분의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을 차지함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744" y="2114026"/>
            <a:ext cx="492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지리적으로 고립성을 띄는 나라이나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16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세기에는 여러 나라와 활발한 무역을 크게 환영함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095" y="2668556"/>
            <a:ext cx="220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주로 한국이나 중국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743" y="3137728"/>
            <a:ext cx="417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16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말엽 일본 전통 종교 속에는 기독교가 자리잡았다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935" y="3915280"/>
            <a:ext cx="456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이후 정부의 쇄국 정책은 계속되다가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1850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년대에 들어서야 미군 제독 페리와 메이지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왕조가 외교 관계를 완화 시켰고 제한적인 개방과 무역을 가능하게 함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633" y="597709"/>
            <a:ext cx="4396414" cy="58078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785" y="597709"/>
            <a:ext cx="4292436" cy="5807894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254000" y="9779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225425" y="142340"/>
            <a:ext cx="57576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01</a:t>
            </a: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고립성</a:t>
            </a: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17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이전과 이후의 일본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8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kougi\Downloads\peo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79" y="274766"/>
            <a:ext cx="6821621" cy="6303834"/>
          </a:xfrm>
          <a:prstGeom prst="rect">
            <a:avLst/>
          </a:prstGeom>
          <a:noFill/>
        </p:spPr>
      </p:pic>
      <p:sp>
        <p:nvSpPr>
          <p:cNvPr id="13" name="구름 모양 설명선 12"/>
          <p:cNvSpPr/>
          <p:nvPr/>
        </p:nvSpPr>
        <p:spPr>
          <a:xfrm rot="1713398">
            <a:off x="5418579" y="389545"/>
            <a:ext cx="4305732" cy="2489200"/>
          </a:xfrm>
          <a:prstGeom prst="cloudCallout">
            <a:avLst/>
          </a:prstGeom>
          <a:solidFill>
            <a:schemeClr val="accent4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배달의민족 도현" pitchFamily="50" charset="-127"/>
                <a:ea typeface="배달의민족 도현" pitchFamily="50" charset="-127"/>
              </a:rPr>
              <a:t>도대체 왜 </a:t>
            </a:r>
            <a:endParaRPr lang="en-US" altLang="ko-KR" sz="32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3200" dirty="0" smtClean="0">
                <a:latin typeface="배달의민족 도현" pitchFamily="50" charset="-127"/>
                <a:ea typeface="배달의민족 도현" pitchFamily="50" charset="-127"/>
              </a:rPr>
              <a:t>쇄국정책을</a:t>
            </a:r>
            <a:endParaRPr lang="en-US" altLang="ko-KR" sz="32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3200" dirty="0" smtClean="0">
                <a:latin typeface="배달의민족 도현" pitchFamily="50" charset="-127"/>
                <a:ea typeface="배달의민족 도현" pitchFamily="50" charset="-127"/>
              </a:rPr>
              <a:t> 펼쳤을까</a:t>
            </a:r>
            <a:r>
              <a:rPr lang="en-US" altLang="ko-KR" sz="3200" dirty="0" smtClean="0"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sz="32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254000" y="9779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25425" y="142340"/>
            <a:ext cx="57576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01</a:t>
            </a: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고립성</a:t>
            </a: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17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이전과 이후의 일본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4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ugi\Downloads\peopl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5339" y="1843100"/>
            <a:ext cx="4995041" cy="4824248"/>
          </a:xfrm>
          <a:prstGeom prst="rect">
            <a:avLst/>
          </a:prstGeom>
          <a:noFill/>
        </p:spPr>
      </p:pic>
      <p:grpSp>
        <p:nvGrpSpPr>
          <p:cNvPr id="2" name="그룹 17"/>
          <p:cNvGrpSpPr/>
          <p:nvPr/>
        </p:nvGrpSpPr>
        <p:grpSpPr>
          <a:xfrm>
            <a:off x="1736592" y="1311004"/>
            <a:ext cx="2207442" cy="538676"/>
            <a:chOff x="2155238" y="1564395"/>
            <a:chExt cx="2207442" cy="538676"/>
          </a:xfrm>
        </p:grpSpPr>
        <p:grpSp>
          <p:nvGrpSpPr>
            <p:cNvPr id="3" name="그룹 11"/>
            <p:cNvGrpSpPr/>
            <p:nvPr/>
          </p:nvGrpSpPr>
          <p:grpSpPr>
            <a:xfrm>
              <a:off x="2155238" y="1891565"/>
              <a:ext cx="201982" cy="211506"/>
              <a:chOff x="3091671" y="2640713"/>
              <a:chExt cx="201982" cy="211506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3091671" y="2640713"/>
                <a:ext cx="189186" cy="189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3104467" y="2663033"/>
                <a:ext cx="189186" cy="189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4" name="직선 연결선 13"/>
            <p:cNvCxnSpPr>
              <a:stCxn id="11" idx="7"/>
            </p:cNvCxnSpPr>
            <p:nvPr/>
          </p:nvCxnSpPr>
          <p:spPr>
            <a:xfrm rot="5400000" flipH="1" flipV="1">
              <a:off x="2386318" y="1507591"/>
              <a:ext cx="377196" cy="4908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2831335" y="1575412"/>
              <a:ext cx="153134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956955" y="1127276"/>
            <a:ext cx="2491924" cy="338554"/>
          </a:xfrm>
          <a:prstGeom prst="rect">
            <a:avLst/>
          </a:prstGeom>
          <a:noFill/>
          <a:ln cmpd="dbl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왜 쇄국 정책을 펼쳤을까</a:t>
            </a:r>
            <a:r>
              <a:rPr lang="en-US" altLang="ko-KR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</a:p>
        </p:txBody>
      </p:sp>
      <p:grpSp>
        <p:nvGrpSpPr>
          <p:cNvPr id="4" name="그룹 28"/>
          <p:cNvGrpSpPr/>
          <p:nvPr/>
        </p:nvGrpSpPr>
        <p:grpSpPr>
          <a:xfrm>
            <a:off x="2129792" y="2732682"/>
            <a:ext cx="2055868" cy="443490"/>
            <a:chOff x="2612702" y="3451079"/>
            <a:chExt cx="2055868" cy="443490"/>
          </a:xfrm>
        </p:grpSpPr>
        <p:grpSp>
          <p:nvGrpSpPr>
            <p:cNvPr id="5" name="그룹 27"/>
            <p:cNvGrpSpPr/>
            <p:nvPr/>
          </p:nvGrpSpPr>
          <p:grpSpPr>
            <a:xfrm>
              <a:off x="2612702" y="3451079"/>
              <a:ext cx="520209" cy="442018"/>
              <a:chOff x="2612702" y="3451079"/>
              <a:chExt cx="520209" cy="442018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2612702" y="3470820"/>
                <a:ext cx="189186" cy="189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2620286" y="3451079"/>
                <a:ext cx="189186" cy="189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1" name="직선 연결선 20"/>
              <p:cNvCxnSpPr/>
              <p:nvPr/>
            </p:nvCxnSpPr>
            <p:spPr>
              <a:xfrm>
                <a:off x="2781040" y="3632275"/>
                <a:ext cx="351871" cy="2608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직선 연결선 21"/>
            <p:cNvCxnSpPr/>
            <p:nvPr/>
          </p:nvCxnSpPr>
          <p:spPr>
            <a:xfrm>
              <a:off x="3137225" y="3892981"/>
              <a:ext cx="153134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190052" y="3008958"/>
            <a:ext cx="2977517" cy="338554"/>
          </a:xfrm>
          <a:prstGeom prst="rect">
            <a:avLst/>
          </a:prstGeom>
          <a:noFill/>
          <a:ln cmpd="dbl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아예 외국과의 교류가 없었나</a:t>
            </a:r>
            <a:r>
              <a:rPr lang="en-US" altLang="ko-KR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69476" y="1551884"/>
            <a:ext cx="2799093" cy="89255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지방의 영주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들이 </a:t>
            </a:r>
            <a:endParaRPr lang="en-US" altLang="ko-KR" sz="1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재력을 쌓는 것을 막기 위함</a:t>
            </a:r>
            <a:endParaRPr lang="en-US" altLang="ko-KR" sz="1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ko-KR" altLang="en-US" sz="1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39" name="꺾인 연결선 38"/>
          <p:cNvCxnSpPr>
            <a:stCxn id="17" idx="2"/>
            <a:endCxn id="37" idx="1"/>
          </p:cNvCxnSpPr>
          <p:nvPr/>
        </p:nvCxnSpPr>
        <p:spPr>
          <a:xfrm rot="16200000" flipH="1">
            <a:off x="6020031" y="648715"/>
            <a:ext cx="532330" cy="216655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25" idx="2"/>
          </p:cNvCxnSpPr>
          <p:nvPr/>
        </p:nvCxnSpPr>
        <p:spPr>
          <a:xfrm rot="16200000" flipH="1">
            <a:off x="5709135" y="3317187"/>
            <a:ext cx="460371" cy="52101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07450" y="3647863"/>
            <a:ext cx="26317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중국</a:t>
            </a:r>
            <a:r>
              <a:rPr lang="en-US" altLang="ko-KR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네덜란드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와는 </a:t>
            </a:r>
            <a:endParaRPr lang="en-US" altLang="ko-KR" sz="1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4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나가사키</a:t>
            </a:r>
            <a:r>
              <a:rPr lang="ko-KR" altLang="en-US" sz="16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를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통해 교류</a:t>
            </a:r>
            <a:endParaRPr lang="ko-KR" altLang="en-US" sz="1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64" name="Shape 63"/>
          <p:cNvCxnSpPr>
            <a:stCxn id="44" idx="0"/>
          </p:cNvCxnSpPr>
          <p:nvPr/>
        </p:nvCxnSpPr>
        <p:spPr>
          <a:xfrm rot="5400000" flipH="1" flipV="1">
            <a:off x="7563253" y="3045327"/>
            <a:ext cx="562608" cy="64246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178490" y="2697903"/>
            <a:ext cx="368331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무역을 통한 수익이 </a:t>
            </a:r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막부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에게 </a:t>
            </a:r>
            <a:endParaRPr lang="en-US" altLang="ko-KR" sz="1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고스란히 독점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될 수 있기 때문</a:t>
            </a:r>
            <a:endParaRPr lang="ko-KR" altLang="en-US" sz="1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6" name="그룹 66"/>
          <p:cNvGrpSpPr/>
          <p:nvPr/>
        </p:nvGrpSpPr>
        <p:grpSpPr>
          <a:xfrm>
            <a:off x="2227112" y="4416432"/>
            <a:ext cx="2077902" cy="421456"/>
            <a:chOff x="2590668" y="3473113"/>
            <a:chExt cx="2077902" cy="421456"/>
          </a:xfrm>
        </p:grpSpPr>
        <p:grpSp>
          <p:nvGrpSpPr>
            <p:cNvPr id="7" name="그룹 27"/>
            <p:cNvGrpSpPr/>
            <p:nvPr/>
          </p:nvGrpSpPr>
          <p:grpSpPr>
            <a:xfrm>
              <a:off x="2590668" y="3473113"/>
              <a:ext cx="542243" cy="419984"/>
              <a:chOff x="2590668" y="3473113"/>
              <a:chExt cx="542243" cy="419984"/>
            </a:xfrm>
          </p:grpSpPr>
          <p:sp>
            <p:nvSpPr>
              <p:cNvPr id="70" name="타원 69"/>
              <p:cNvSpPr/>
              <p:nvPr/>
            </p:nvSpPr>
            <p:spPr>
              <a:xfrm>
                <a:off x="2590668" y="3492854"/>
                <a:ext cx="189186" cy="189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2609269" y="3473113"/>
                <a:ext cx="189186" cy="189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2" name="직선 연결선 71"/>
              <p:cNvCxnSpPr/>
              <p:nvPr/>
            </p:nvCxnSpPr>
            <p:spPr>
              <a:xfrm>
                <a:off x="2781040" y="3632275"/>
                <a:ext cx="351871" cy="2608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직선 연결선 68"/>
            <p:cNvCxnSpPr/>
            <p:nvPr/>
          </p:nvCxnSpPr>
          <p:spPr>
            <a:xfrm>
              <a:off x="3137225" y="3892981"/>
              <a:ext cx="153134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4307594" y="4616068"/>
            <a:ext cx="3999123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이러한 쇄국정책의 결과는</a:t>
            </a:r>
            <a:r>
              <a:rPr lang="en-US" altLang="ko-KR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sz="2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81" name="Shape 80"/>
          <p:cNvCxnSpPr>
            <a:stCxn id="77" idx="2"/>
          </p:cNvCxnSpPr>
          <p:nvPr/>
        </p:nvCxnSpPr>
        <p:spPr>
          <a:xfrm rot="16200000" flipH="1">
            <a:off x="6573794" y="4811094"/>
            <a:ext cx="485785" cy="101906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모서리가 둥근 직사각형 81"/>
          <p:cNvSpPr/>
          <p:nvPr/>
        </p:nvSpPr>
        <p:spPr>
          <a:xfrm>
            <a:off x="7282149" y="5244029"/>
            <a:ext cx="3371162" cy="138812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유럽의 선진문물을 </a:t>
            </a:r>
            <a:endParaRPr lang="en-US" altLang="ko-KR" sz="2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받아들이는 것이 있어 </a:t>
            </a:r>
            <a:endParaRPr lang="en-US" altLang="ko-KR" sz="2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느려짐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8" name="포인트가 5개인 별 37"/>
          <p:cNvSpPr/>
          <p:nvPr/>
        </p:nvSpPr>
        <p:spPr>
          <a:xfrm rot="3748885">
            <a:off x="10185401" y="4927600"/>
            <a:ext cx="812800" cy="774700"/>
          </a:xfrm>
          <a:prstGeom prst="star5">
            <a:avLst>
              <a:gd name="adj" fmla="val 17794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직선 연결선 39"/>
          <p:cNvCxnSpPr/>
          <p:nvPr/>
        </p:nvCxnSpPr>
        <p:spPr>
          <a:xfrm flipV="1">
            <a:off x="254000" y="9779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225425" y="142340"/>
            <a:ext cx="57576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01</a:t>
            </a: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고립성</a:t>
            </a: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17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이전과 이후의 일본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7" grpId="0" animBg="1"/>
      <p:bldP spid="44" grpId="0" animBg="1"/>
      <p:bldP spid="66" grpId="0" animBg="1"/>
      <p:bldP spid="77" grpId="0" animBg="1"/>
      <p:bldP spid="82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kougi\Downloads\peo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820" y="2603500"/>
            <a:ext cx="4603958" cy="4254500"/>
          </a:xfrm>
          <a:prstGeom prst="rect">
            <a:avLst/>
          </a:prstGeom>
          <a:noFill/>
        </p:spPr>
      </p:pic>
      <p:sp>
        <p:nvSpPr>
          <p:cNvPr id="7" name="구름 모양 설명선 6"/>
          <p:cNvSpPr/>
          <p:nvPr/>
        </p:nvSpPr>
        <p:spPr>
          <a:xfrm>
            <a:off x="469900" y="1041400"/>
            <a:ext cx="2806700" cy="1676400"/>
          </a:xfrm>
          <a:prstGeom prst="cloudCallout">
            <a:avLst>
              <a:gd name="adj1" fmla="val -11331"/>
              <a:gd name="adj2" fmla="val 64015"/>
            </a:avLst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그렇다면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그 후에는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8100" y="1397000"/>
            <a:ext cx="45339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페리</a:t>
            </a:r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제독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에 의해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쇄국이 막을 내리고 지리적인 영향으로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여러나라의</a:t>
            </a:r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외래문명을 수용</a:t>
            </a:r>
            <a:endParaRPr lang="en-US" altLang="ko-KR" sz="32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하나</a:t>
            </a:r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3200400"/>
            <a:ext cx="457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지리적인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영향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으로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생기는 </a:t>
            </a:r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일본문화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의 </a:t>
            </a:r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고립성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은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여전히 존재하고 있다고 본다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5933" y="1257299"/>
            <a:ext cx="4052967" cy="5354183"/>
          </a:xfrm>
          <a:prstGeom prst="rect">
            <a:avLst/>
          </a:prstGeom>
        </p:spPr>
      </p:pic>
      <p:cxnSp>
        <p:nvCxnSpPr>
          <p:cNvPr id="15" name="직선 연결선 14"/>
          <p:cNvCxnSpPr/>
          <p:nvPr/>
        </p:nvCxnSpPr>
        <p:spPr>
          <a:xfrm flipV="1">
            <a:off x="254000" y="9779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225425" y="142340"/>
            <a:ext cx="57576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01</a:t>
            </a: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고립성</a:t>
            </a: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17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이전과 이후의 일본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648700" y="1536700"/>
            <a:ext cx="132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집단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!!!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3076" name="Picture 4" descr="C:\Users\kougi\Downloads\people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9800" y="2324100"/>
            <a:ext cx="4076700" cy="4076700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1270000" y="1460500"/>
            <a:ext cx="2832100" cy="63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atin typeface="배달의민족 도현" pitchFamily="50" charset="-127"/>
                <a:ea typeface="배달의민족 도현" pitchFamily="50" charset="-127"/>
              </a:rPr>
              <a:t>개인</a:t>
            </a:r>
            <a:r>
              <a:rPr lang="en-US" altLang="ko-KR" sz="2800" dirty="0" smtClean="0"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sz="28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3075" name="Picture 3" descr="C:\Users\kougi\Downloads\people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288" y="2192338"/>
            <a:ext cx="3484562" cy="3484562"/>
          </a:xfrm>
          <a:prstGeom prst="rect">
            <a:avLst/>
          </a:prstGeom>
          <a:noFill/>
        </p:spPr>
      </p:pic>
      <p:grpSp>
        <p:nvGrpSpPr>
          <p:cNvPr id="2" name="그룹 6"/>
          <p:cNvGrpSpPr/>
          <p:nvPr/>
        </p:nvGrpSpPr>
        <p:grpSpPr>
          <a:xfrm>
            <a:off x="225425" y="142340"/>
            <a:ext cx="3470275" cy="978729"/>
            <a:chOff x="225425" y="142340"/>
            <a:chExt cx="3470275" cy="978729"/>
          </a:xfrm>
        </p:grpSpPr>
        <p:sp>
          <p:nvSpPr>
            <p:cNvPr id="4" name="직사각형 3"/>
            <p:cNvSpPr/>
            <p:nvPr/>
          </p:nvSpPr>
          <p:spPr>
            <a:xfrm>
              <a:off x="225425" y="142340"/>
              <a:ext cx="3470275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lnSpc>
                  <a:spcPct val="160000"/>
                </a:lnSpc>
              </a:pPr>
              <a:r>
                <a:rPr lang="en-US" altLang="ko-KR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02. </a:t>
              </a:r>
              <a:r>
                <a:rPr lang="ko-KR" altLang="en-US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일본의 집단주의</a:t>
              </a:r>
              <a:endPara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  <a:p>
              <a:pPr marL="285750" lvl="0" indent="-285750" algn="just" fontAlgn="base">
                <a:lnSpc>
                  <a:spcPct val="160000"/>
                </a:lnSpc>
                <a:buFontTx/>
                <a:buChar char="-"/>
              </a:pPr>
              <a:r>
                <a:rPr lang="ko-KR" altLang="en-US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이에</a:t>
              </a:r>
              <a:r>
                <a:rPr lang="en-US" altLang="ko-KR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(</a:t>
              </a:r>
              <a:r>
                <a:rPr lang="ko-KR" altLang="en-US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家</a:t>
              </a:r>
              <a:r>
                <a:rPr lang="en-US" altLang="ko-KR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)</a:t>
              </a:r>
              <a:r>
                <a:rPr lang="ko-KR" altLang="en-US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제도</a:t>
              </a:r>
              <a:endPara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 flipV="1">
              <a:off x="254000" y="1003300"/>
              <a:ext cx="3162300" cy="9526"/>
            </a:xfrm>
            <a:prstGeom prst="line">
              <a:avLst/>
            </a:prstGeom>
            <a:ln w="2222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직사각형 5"/>
          <p:cNvSpPr/>
          <p:nvPr/>
        </p:nvSpPr>
        <p:spPr>
          <a:xfrm>
            <a:off x="6083300" y="0"/>
            <a:ext cx="6108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6000" y="2921000"/>
            <a:ext cx="134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NO</a:t>
            </a:r>
            <a:endParaRPr lang="ko-KR" altLang="en-US" sz="5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2832100"/>
            <a:ext cx="185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YES</a:t>
            </a:r>
            <a:endParaRPr lang="ko-KR" altLang="en-US" sz="4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640853" y="1481930"/>
            <a:ext cx="4661893" cy="1025525"/>
            <a:chOff x="3124851" y="1283095"/>
            <a:chExt cx="4661893" cy="1025525"/>
          </a:xfrm>
          <a:noFill/>
        </p:grpSpPr>
        <p:sp>
          <p:nvSpPr>
            <p:cNvPr id="22" name="모서리가 둥근 직사각형 21"/>
            <p:cNvSpPr/>
            <p:nvPr/>
          </p:nvSpPr>
          <p:spPr>
            <a:xfrm>
              <a:off x="3124851" y="1283095"/>
              <a:ext cx="4661893" cy="102552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모서리가 둥근 직사각형 4"/>
            <p:cNvSpPr/>
            <p:nvPr/>
          </p:nvSpPr>
          <p:spPr>
            <a:xfrm>
              <a:off x="3154888" y="1313132"/>
              <a:ext cx="4601819" cy="9654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155" tIns="64770" rIns="97155" bIns="64770" numCol="1" spcCol="1270" anchor="ctr" anchorCtr="0">
              <a:noAutofit/>
            </a:bodyPr>
            <a:lstStyle/>
            <a:p>
              <a:pPr lvl="0" algn="ctr" defTabSz="2266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집단의 목표와 이익</a:t>
              </a:r>
              <a:endParaRPr lang="ko-KR" altLang="en-US" sz="2400" kern="12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grpSp>
        <p:nvGrpSpPr>
          <p:cNvPr id="7" name="그룹 15"/>
          <p:cNvGrpSpPr/>
          <p:nvPr/>
        </p:nvGrpSpPr>
        <p:grpSpPr>
          <a:xfrm>
            <a:off x="640853" y="2763838"/>
            <a:ext cx="4661893" cy="1025525"/>
            <a:chOff x="3124851" y="2565003"/>
            <a:chExt cx="4661893" cy="1025525"/>
          </a:xfrm>
          <a:noFill/>
        </p:grpSpPr>
        <p:sp>
          <p:nvSpPr>
            <p:cNvPr id="20" name="모서리가 둥근 직사각형 19"/>
            <p:cNvSpPr/>
            <p:nvPr/>
          </p:nvSpPr>
          <p:spPr>
            <a:xfrm>
              <a:off x="3124851" y="2565003"/>
              <a:ext cx="4661893" cy="102552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모서리가 둥근 직사각형 6"/>
            <p:cNvSpPr/>
            <p:nvPr/>
          </p:nvSpPr>
          <p:spPr>
            <a:xfrm>
              <a:off x="3154888" y="2595040"/>
              <a:ext cx="4601819" cy="9654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155" tIns="64770" rIns="97155" bIns="64770" numCol="1" spcCol="1270" anchor="ctr" anchorCtr="0">
              <a:noAutofit/>
            </a:bodyPr>
            <a:lstStyle/>
            <a:p>
              <a:pPr lvl="0" algn="ctr" defTabSz="2266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집단의 화합</a:t>
              </a:r>
            </a:p>
          </p:txBody>
        </p:sp>
      </p:grpSp>
      <p:grpSp>
        <p:nvGrpSpPr>
          <p:cNvPr id="8" name="그룹 16"/>
          <p:cNvGrpSpPr/>
          <p:nvPr/>
        </p:nvGrpSpPr>
        <p:grpSpPr>
          <a:xfrm>
            <a:off x="640853" y="4045745"/>
            <a:ext cx="4661893" cy="1025525"/>
            <a:chOff x="3124851" y="3846910"/>
            <a:chExt cx="4661893" cy="1025525"/>
          </a:xfrm>
          <a:noFill/>
        </p:grpSpPr>
        <p:sp>
          <p:nvSpPr>
            <p:cNvPr id="18" name="모서리가 둥근 직사각형 17"/>
            <p:cNvSpPr/>
            <p:nvPr/>
          </p:nvSpPr>
          <p:spPr>
            <a:xfrm>
              <a:off x="3124851" y="3846910"/>
              <a:ext cx="4661893" cy="102552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모서리가 둥근 직사각형 8"/>
            <p:cNvSpPr/>
            <p:nvPr/>
          </p:nvSpPr>
          <p:spPr>
            <a:xfrm>
              <a:off x="3154888" y="3876947"/>
              <a:ext cx="4601819" cy="9654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155" tIns="64770" rIns="97155" bIns="64770" numCol="1" spcCol="1270" anchor="ctr" anchorCtr="0">
              <a:noAutofit/>
            </a:bodyPr>
            <a:lstStyle/>
            <a:p>
              <a:pPr lvl="0" algn="ctr" defTabSz="2266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집단 속에서의 삶</a:t>
              </a:r>
              <a:endParaRPr lang="ko-KR" altLang="en-US" sz="2400" kern="12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50104 0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50937 0.00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1" grpId="0"/>
      <p:bldP spid="11" grpId="1"/>
      <p:bldP spid="11" grpId="2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1373</Words>
  <Application>Microsoft Office PowerPoint</Application>
  <PresentationFormat>사용자 지정</PresentationFormat>
  <Paragraphs>351</Paragraphs>
  <Slides>44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자연관</vt:lpstr>
      <vt:lpstr>자연관</vt:lpstr>
      <vt:lpstr>자연관</vt:lpstr>
      <vt:lpstr>자연관</vt:lpstr>
      <vt:lpstr>무사도</vt:lpstr>
      <vt:lpstr>무사도</vt:lpstr>
      <vt:lpstr>무사도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lol</dc:creator>
  <cp:lastModifiedBy>kougi</cp:lastModifiedBy>
  <cp:revision>53</cp:revision>
  <dcterms:created xsi:type="dcterms:W3CDTF">2016-03-25T11:29:09Z</dcterms:created>
  <dcterms:modified xsi:type="dcterms:W3CDTF">2016-03-30T14:46:09Z</dcterms:modified>
</cp:coreProperties>
</file>