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9" r:id="rId2"/>
    <p:sldId id="257" r:id="rId3"/>
    <p:sldId id="267" r:id="rId4"/>
    <p:sldId id="281" r:id="rId5"/>
    <p:sldId id="283" r:id="rId6"/>
    <p:sldId id="268" r:id="rId7"/>
    <p:sldId id="269" r:id="rId8"/>
    <p:sldId id="273" r:id="rId9"/>
    <p:sldId id="274" r:id="rId10"/>
    <p:sldId id="270" r:id="rId11"/>
    <p:sldId id="271" r:id="rId12"/>
    <p:sldId id="272" r:id="rId13"/>
    <p:sldId id="275" r:id="rId14"/>
    <p:sldId id="276" r:id="rId15"/>
    <p:sldId id="277" r:id="rId16"/>
    <p:sldId id="279" r:id="rId17"/>
    <p:sldId id="278" r:id="rId18"/>
    <p:sldId id="262" r:id="rId19"/>
    <p:sldId id="282" r:id="rId20"/>
    <p:sldId id="266" r:id="rId21"/>
  </p:sldIdLst>
  <p:sldSz cx="9144000" cy="6858000" type="screen4x3"/>
  <p:notesSz cx="6858000" cy="9144000"/>
  <p:embeddedFontLst>
    <p:embeddedFont>
      <p:font typeface="나눔고딕" pitchFamily="50" charset="-127"/>
      <p:regular r:id="rId23"/>
      <p:bold r:id="rId24"/>
    </p:embeddedFont>
    <p:embeddedFont>
      <p:font typeface="맑은 고딕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573"/>
    <a:srgbClr val="FFF3C5"/>
    <a:srgbClr val="D9C39B"/>
    <a:srgbClr val="DEB096"/>
    <a:srgbClr val="BD964F"/>
    <a:srgbClr val="CFB27F"/>
    <a:srgbClr val="EFE6D5"/>
    <a:srgbClr val="FFE37D"/>
    <a:srgbClr val="FFEEAF"/>
    <a:srgbClr val="FFE2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204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6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2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4E83-E153-4316-B8D0-C8B72C65CECC}" type="datetimeFigureOut">
              <a:rPr lang="ko-KR" altLang="en-US" smtClean="0"/>
              <a:pPr/>
              <a:t>2014-10-10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72AC-C4DD-428B-A99E-674B67D875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194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756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27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33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735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9068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731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3358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875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197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636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8E65-EB67-4737-A2DA-75F06D3E7ED3}" type="datetimeFigureOut">
              <a:rPr lang="ko-KR" altLang="en-US" smtClean="0"/>
              <a:pPr/>
              <a:t>2014-10-10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B496-5DE7-4F4F-9BB5-429D7F1F28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835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gm_VsTt_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2857488" y="4869160"/>
            <a:ext cx="370165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▲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과목명 </a:t>
            </a:r>
            <a:r>
              <a:rPr lang="en-US" altLang="ko-KR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일본 </a:t>
            </a:r>
            <a:r>
              <a:rPr lang="ko-KR" altLang="en-US" sz="1400" b="1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근현대사</a:t>
            </a:r>
            <a:r>
              <a:rPr lang="en-US" altLang="ko-KR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▲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팀이름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한반도</a:t>
            </a:r>
            <a:endParaRPr lang="en-US" altLang="ko-KR" sz="1400" b="1" dirty="0" smtClean="0">
              <a:ln>
                <a:solidFill>
                  <a:srgbClr val="EFE6D5"/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▲</a:t>
            </a:r>
            <a:r>
              <a:rPr lang="ko-KR" altLang="en-US" sz="1400" b="1" dirty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팀원 </a:t>
            </a:r>
            <a:r>
              <a:rPr lang="en-US" altLang="ko-KR" sz="1400" b="1" dirty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김민서 도해일 장은지 전건영</a:t>
            </a:r>
            <a:endParaRPr lang="en-US" altLang="ko-KR" sz="1400" b="1" dirty="0" smtClean="0">
              <a:ln>
                <a:solidFill>
                  <a:srgbClr val="EFE6D5"/>
                </a:solidFill>
              </a:ln>
              <a:solidFill>
                <a:schemeClr val="bg1">
                  <a:lumMod val="50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6" name="Picture 4" descr="C:\Users\com\AppData\Local\Microsoft\Windows\Temporary Internet Files\Content.IE5\MMTCYCNV\MC9000552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075" y="3284984"/>
            <a:ext cx="2858068" cy="13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267744" y="1500174"/>
            <a:ext cx="4522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6000" dirty="0" err="1" smtClean="0">
                <a:ln>
                  <a:solidFill>
                    <a:srgbClr val="EFE6D5"/>
                  </a:solidFill>
                </a:ln>
                <a:solidFill>
                  <a:srgbClr val="CFB2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다이쇼시대의</a:t>
            </a:r>
            <a:endParaRPr lang="en-US" altLang="ko-KR" sz="6000" dirty="0" smtClean="0">
              <a:ln>
                <a:solidFill>
                  <a:srgbClr val="EFE6D5"/>
                </a:solidFill>
              </a:ln>
              <a:solidFill>
                <a:srgbClr val="CFB27F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67153" y="2428868"/>
            <a:ext cx="3076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60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민주주의</a:t>
            </a:r>
            <a:endParaRPr lang="en-US" altLang="ko-KR" sz="6000" dirty="0" smtClean="0">
              <a:ln>
                <a:solidFill>
                  <a:srgbClr val="EFE6D5"/>
                </a:solidFill>
              </a:ln>
              <a:solidFill>
                <a:srgbClr val="D3957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1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571480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8679" y="134437"/>
            <a:ext cx="355122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러일협약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71472" y="928670"/>
            <a:ext cx="2603774" cy="477054"/>
            <a:chOff x="1187624" y="1866484"/>
            <a:chExt cx="2603774" cy="477054"/>
          </a:xfrm>
        </p:grpSpPr>
        <p:sp>
          <p:nvSpPr>
            <p:cNvPr id="5" name="직사각형 4"/>
            <p:cNvSpPr/>
            <p:nvPr/>
          </p:nvSpPr>
          <p:spPr>
            <a:xfrm>
              <a:off x="1458708" y="1866484"/>
              <a:ext cx="233269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포츠머스 조약</a:t>
              </a:r>
            </a:p>
          </p:txBody>
        </p:sp>
        <p:grpSp>
          <p:nvGrpSpPr>
            <p:cNvPr id="6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7" name="갈매기형 수장 6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갈매기형 수장 7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857224" y="1500174"/>
            <a:ext cx="4714908" cy="4286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1905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년 일본과 러시아가 맺은 협정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ncc.phinf.naver.net/20140612_139/14025582432482JtHl_JPEG/02.jpg?type=w6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808" y="2257440"/>
            <a:ext cx="6153150" cy="3457576"/>
          </a:xfrm>
          <a:prstGeom prst="rect">
            <a:avLst/>
          </a:prstGeom>
          <a:noFill/>
        </p:spPr>
      </p:pic>
      <p:sp>
        <p:nvSpPr>
          <p:cNvPr id="23" name="직사각형 22"/>
          <p:cNvSpPr/>
          <p:nvPr/>
        </p:nvSpPr>
        <p:spPr>
          <a:xfrm>
            <a:off x="1357290" y="5786454"/>
            <a:ext cx="614366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   포츠머스 회담에서 마주 앉은 러시아 대표들과 일본 측 대표들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6180" y="64291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8679" y="134437"/>
            <a:ext cx="486248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파리강화회의와 </a:t>
            </a:r>
            <a:r>
              <a:rPr lang="en-US" altLang="ko-KR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5.4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운동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71472" y="1428736"/>
            <a:ext cx="2715984" cy="477054"/>
            <a:chOff x="1187624" y="1866484"/>
            <a:chExt cx="2715984" cy="477054"/>
          </a:xfrm>
        </p:grpSpPr>
        <p:sp>
          <p:nvSpPr>
            <p:cNvPr id="5" name="직사각형 4"/>
            <p:cNvSpPr/>
            <p:nvPr/>
          </p:nvSpPr>
          <p:spPr>
            <a:xfrm>
              <a:off x="1458708" y="1866484"/>
              <a:ext cx="244490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파리 강화 회의</a:t>
              </a:r>
            </a:p>
          </p:txBody>
        </p:sp>
        <p:grpSp>
          <p:nvGrpSpPr>
            <p:cNvPr id="6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7" name="갈매기형 수장 6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갈매기형 수장 7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857224" y="2428868"/>
            <a:ext cx="4357718" cy="5000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일본의 전쟁 권익을 재 확인 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10661" y="3643314"/>
            <a:ext cx="1664414" cy="477054"/>
            <a:chOff x="1187624" y="1866484"/>
            <a:chExt cx="1664414" cy="477054"/>
          </a:xfrm>
        </p:grpSpPr>
        <p:sp>
          <p:nvSpPr>
            <p:cNvPr id="11" name="직사각형 10"/>
            <p:cNvSpPr/>
            <p:nvPr/>
          </p:nvSpPr>
          <p:spPr>
            <a:xfrm>
              <a:off x="1458708" y="1866484"/>
              <a:ext cx="139333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ko-KR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5.4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운동</a:t>
              </a:r>
            </a:p>
          </p:txBody>
        </p:sp>
        <p:grpSp>
          <p:nvGrpSpPr>
            <p:cNvPr id="12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13" name="갈매기형 수장 12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갈매기형 수장 13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직사각형 14"/>
          <p:cNvSpPr/>
          <p:nvPr/>
        </p:nvSpPr>
        <p:spPr>
          <a:xfrm>
            <a:off x="857224" y="4500570"/>
            <a:ext cx="7461802" cy="114300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산둥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 반도를 반환 받기 위해 중국국민이 일으킨 반일 데모</a:t>
            </a:r>
            <a:endParaRPr lang="en-US" altLang="ko-K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ko-KR" altLang="en-US" sz="2400" dirty="0" smtClean="0">
                <a:solidFill>
                  <a:srgbClr val="F79646">
                    <a:lumMod val="75000"/>
                  </a:srgbClr>
                </a:solidFill>
              </a:rPr>
              <a:t>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북경 대학 학생들이 주도</a:t>
            </a:r>
            <a:endParaRPr lang="en-US" altLang="ko-K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o-KR" altLang="en-US" sz="2000" dirty="0" smtClean="0">
                <a:solidFill>
                  <a:srgbClr val="F79646">
                    <a:lumMod val="75000"/>
                  </a:srgbClr>
                </a:solidFill>
              </a:rPr>
              <a:t>  </a:t>
            </a:r>
            <a:r>
              <a:rPr lang="ko-KR" altLang="en-US" sz="2400" dirty="0" smtClean="0">
                <a:solidFill>
                  <a:srgbClr val="F79646">
                    <a:lumMod val="75000"/>
                  </a:srgbClr>
                </a:solidFill>
              </a:rPr>
              <a:t>→ </a:t>
            </a:r>
            <a:r>
              <a:rPr lang="ko-KR" altLang="en-US" sz="2000" dirty="0" smtClean="0">
                <a:solidFill>
                  <a:srgbClr val="F79646">
                    <a:lumMod val="75000"/>
                  </a:srgbClr>
                </a:solidFill>
              </a:rPr>
              <a:t>한국의 </a:t>
            </a:r>
            <a:r>
              <a:rPr lang="en-US" altLang="ko-KR" sz="2000" dirty="0" smtClean="0">
                <a:solidFill>
                  <a:srgbClr val="F79646">
                    <a:lumMod val="75000"/>
                  </a:srgbClr>
                </a:solidFill>
              </a:rPr>
              <a:t>3.1 </a:t>
            </a:r>
            <a:r>
              <a:rPr lang="ko-KR" altLang="en-US" sz="2000" dirty="0" smtClean="0">
                <a:solidFill>
                  <a:srgbClr val="F79646">
                    <a:lumMod val="75000"/>
                  </a:srgbClr>
                </a:solidFill>
              </a:rPr>
              <a:t>운동에서 자극 받음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6180" y="64291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8679" y="134437"/>
            <a:ext cx="367145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도시의 민주주의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272921" y="1142984"/>
            <a:ext cx="4500594" cy="4286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보선운동을 필두로 사회운동 고양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142976" y="3000372"/>
            <a:ext cx="7143800" cy="121444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하라 수상은 중의원을 해산</a:t>
            </a:r>
            <a:endParaRPr lang="en-US" altLang="ko-K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창설이래 가장 거대한 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정우회</a:t>
            </a:r>
            <a:endParaRPr lang="en-US" altLang="ko-K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하라 내각의 소선거구제를 기본으로 한 선거법으로 개정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272921" y="5643578"/>
            <a:ext cx="4500594" cy="4286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정우회의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압슴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4357686" y="1928802"/>
            <a:ext cx="500066" cy="64294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4357686" y="4643446"/>
            <a:ext cx="500066" cy="64294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16180" y="64291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08679" y="134437"/>
            <a:ext cx="367145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도시의 민주주의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33740280" descr="EMB000005681e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785794"/>
            <a:ext cx="7015343" cy="492922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142976" y="5786454"/>
            <a:ext cx="70009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정우회</a:t>
            </a:r>
            <a:r>
              <a:rPr lang="ko-KR" altLang="en-US" dirty="0" smtClean="0">
                <a:solidFill>
                  <a:schemeClr val="tx1"/>
                </a:solidFill>
              </a:rPr>
              <a:t> 내각의 주요 각료들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왼쪽부터 가토 해군상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하라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</a:rPr>
              <a:t>도코나미</a:t>
            </a:r>
            <a:r>
              <a:rPr lang="ko-KR" altLang="en-US" dirty="0" smtClean="0">
                <a:solidFill>
                  <a:schemeClr val="tx1"/>
                </a:solidFill>
              </a:rPr>
              <a:t> 내상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</a:rPr>
              <a:t>우치다</a:t>
            </a:r>
            <a:r>
              <a:rPr lang="ko-KR" altLang="en-US" dirty="0" smtClean="0">
                <a:solidFill>
                  <a:schemeClr val="tx1"/>
                </a:solidFill>
              </a:rPr>
              <a:t> 외상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035" y="111637"/>
            <a:ext cx="407220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다이쇼시대의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흐름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4282" y="64291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4"/>
          <p:cNvGrpSpPr/>
          <p:nvPr/>
        </p:nvGrpSpPr>
        <p:grpSpPr>
          <a:xfrm>
            <a:off x="371826" y="755412"/>
            <a:ext cx="3803238" cy="369332"/>
            <a:chOff x="1187624" y="1907540"/>
            <a:chExt cx="3803238" cy="369332"/>
          </a:xfrm>
        </p:grpSpPr>
        <p:sp>
          <p:nvSpPr>
            <p:cNvPr id="17" name="직사각형 16"/>
            <p:cNvSpPr/>
            <p:nvPr/>
          </p:nvSpPr>
          <p:spPr>
            <a:xfrm>
              <a:off x="1463934" y="1907540"/>
              <a:ext cx="35269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solidFill>
                    <a:schemeClr val="bg1">
                      <a:lumMod val="65000"/>
                    </a:schemeClr>
                  </a:solidFill>
                </a:rPr>
                <a:t>정당정치의 성립 </a:t>
              </a:r>
              <a: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</a:rPr>
                <a:t>- </a:t>
              </a:r>
              <a:r>
                <a:rPr lang="ko-KR" altLang="en-US" b="1" dirty="0" smtClean="0">
                  <a:solidFill>
                    <a:schemeClr val="bg1">
                      <a:lumMod val="65000"/>
                    </a:schemeClr>
                  </a:solidFill>
                </a:rPr>
                <a:t>농촌민주주의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" name="그룹 18"/>
            <p:cNvGrpSpPr/>
            <p:nvPr/>
          </p:nvGrpSpPr>
          <p:grpSpPr>
            <a:xfrm>
              <a:off x="1187624" y="1988840"/>
              <a:ext cx="288032" cy="216024"/>
              <a:chOff x="1187624" y="1988840"/>
              <a:chExt cx="288032" cy="216024"/>
            </a:xfrm>
          </p:grpSpPr>
          <p:sp>
            <p:nvSpPr>
              <p:cNvPr id="20" name="갈매기형 수장 19"/>
              <p:cNvSpPr/>
              <p:nvPr/>
            </p:nvSpPr>
            <p:spPr>
              <a:xfrm>
                <a:off x="1187624" y="1988840"/>
                <a:ext cx="147188" cy="216024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갈매기형 수장 20"/>
              <p:cNvSpPr/>
              <p:nvPr/>
            </p:nvSpPr>
            <p:spPr>
              <a:xfrm>
                <a:off x="1328468" y="1988840"/>
                <a:ext cx="147188" cy="216024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직사각형 21"/>
          <p:cNvSpPr/>
          <p:nvPr/>
        </p:nvSpPr>
        <p:spPr>
          <a:xfrm>
            <a:off x="571472" y="1357298"/>
            <a:ext cx="3000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농촌 청년들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연설회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담합회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  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    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입헌청년당결성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jp.christiantoday.co.kr/files/rs/20091024103414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1905000" cy="26098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35743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일본 농민조합을 창립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" name="AutoShape 4" descr="http://quiz-quiz.img.jugem.jp/20071027_328131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8" name="AutoShape 6" descr="http://quiz-quiz.img.jugem.jp/20071027_328131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80" name="Picture 8" descr="http://upload.wikimedia.org/wikipedia/commons/thumb/8/86/Korekiyo_Takahashi_2.jpg/270px-Korekiyo_Takahash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1928826" cy="264320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14810" y="1357298"/>
            <a:ext cx="4643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개혁파들의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정우회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내 정치개혁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3082" name="Picture 10" descr="http://userdisk.webry.biglobe.ne.jp/016/826/93/N000/000/000/126231336979816214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214686"/>
            <a:ext cx="2048485" cy="264320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57224" y="600076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카가와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토요히꼬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9124" y="6000768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다카하시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코레키요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요코타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센노스케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4810" y="1785926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개혁구상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86248" y="214311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첫째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행정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재정 정리와 군축을 단행 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86248" y="2428868"/>
            <a:ext cx="3214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둘째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사회 정책적 감세조치</a:t>
            </a:r>
          </a:p>
          <a:p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86248" y="2714620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셋째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미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영고의 경제경쟁에 대비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6499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24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035" y="111637"/>
            <a:ext cx="723960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다이쇼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시대의 흐름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2844" y="571480"/>
            <a:ext cx="8784976" cy="619097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285720" y="1285861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간토대지진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–  1923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년 대도시인 도쿄와 요코하마에서 일어난 규모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7.9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의 대지진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300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만 명 이상의 이재민이 발생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만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4,500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명이 사망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만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2,000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명이 부상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사회가 혼란한 상황에 국민들은 분노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-&gt;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군부와 군국주의자들은 민중의 보수적 감정을 이용</a:t>
            </a:r>
          </a:p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계엄령 선포 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ko-KR" altLang="en-US" sz="1400" dirty="0" smtClean="0"/>
          </a:p>
          <a:p>
            <a:endParaRPr lang="en-US" altLang="ko-KR" sz="1400" dirty="0" smtClean="0"/>
          </a:p>
          <a:p>
            <a:endParaRPr lang="ko-KR" altLang="en-US" sz="1400" dirty="0" smtClean="0"/>
          </a:p>
          <a:p>
            <a:endParaRPr lang="ko-KR" altLang="en-US" sz="1400" dirty="0" smtClean="0"/>
          </a:p>
          <a:p>
            <a:pPr algn="ctr"/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그룹 24"/>
          <p:cNvGrpSpPr/>
          <p:nvPr/>
        </p:nvGrpSpPr>
        <p:grpSpPr>
          <a:xfrm>
            <a:off x="371826" y="755412"/>
            <a:ext cx="4271612" cy="369332"/>
            <a:chOff x="1187624" y="1907540"/>
            <a:chExt cx="4271612" cy="369332"/>
          </a:xfrm>
        </p:grpSpPr>
        <p:sp>
          <p:nvSpPr>
            <p:cNvPr id="27" name="직사각형 26"/>
            <p:cNvSpPr/>
            <p:nvPr/>
          </p:nvSpPr>
          <p:spPr>
            <a:xfrm>
              <a:off x="1463934" y="1907540"/>
              <a:ext cx="39953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err="1" smtClean="0">
                  <a:solidFill>
                    <a:schemeClr val="bg1">
                      <a:lumMod val="65000"/>
                    </a:schemeClr>
                  </a:solidFill>
                </a:rPr>
                <a:t>간토대지진</a:t>
              </a:r>
              <a:r>
                <a:rPr lang="ko-KR" altLang="en-US" b="1" dirty="0" smtClean="0">
                  <a:solidFill>
                    <a:schemeClr val="bg1">
                      <a:lumMod val="65000"/>
                    </a:schemeClr>
                  </a:solidFill>
                </a:rPr>
                <a:t> 그리고 조선인학살</a:t>
              </a:r>
              <a: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</a:rPr>
                <a:t>(1923)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" name="그룹 27"/>
            <p:cNvGrpSpPr/>
            <p:nvPr/>
          </p:nvGrpSpPr>
          <p:grpSpPr>
            <a:xfrm>
              <a:off x="1187624" y="1988840"/>
              <a:ext cx="288032" cy="216024"/>
              <a:chOff x="1187624" y="1988840"/>
              <a:chExt cx="288032" cy="216024"/>
            </a:xfrm>
          </p:grpSpPr>
          <p:sp>
            <p:nvSpPr>
              <p:cNvPr id="29" name="갈매기형 수장 28"/>
              <p:cNvSpPr/>
              <p:nvPr/>
            </p:nvSpPr>
            <p:spPr>
              <a:xfrm>
                <a:off x="1187624" y="1988840"/>
                <a:ext cx="147188" cy="216024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갈매기형 수장 29"/>
              <p:cNvSpPr/>
              <p:nvPr/>
            </p:nvSpPr>
            <p:spPr>
              <a:xfrm>
                <a:off x="1328468" y="1988840"/>
                <a:ext cx="147188" cy="216024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50" name="Picture 2" descr="http://postfiles6.naver.net/20110811_293/saskian_1313073915569yrFIC_JPEG/2011-08-11_23%3B45%3B02.jpg?type=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2928958" cy="1857388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0/00/8-2earthquake-ka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2776535" cy="1857388"/>
          </a:xfrm>
          <a:prstGeom prst="rect">
            <a:avLst/>
          </a:prstGeom>
          <a:noFill/>
        </p:spPr>
      </p:pic>
      <p:pic>
        <p:nvPicPr>
          <p:cNvPr id="2054" name="Picture 6" descr="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000636"/>
            <a:ext cx="2928958" cy="1655572"/>
          </a:xfrm>
          <a:prstGeom prst="rect">
            <a:avLst/>
          </a:prstGeom>
          <a:noFill/>
        </p:spPr>
      </p:pic>
      <p:pic>
        <p:nvPicPr>
          <p:cNvPr id="2056" name="Picture 8" descr="관동대지진 때 일본인들에 의해 학살된 조선인 시체들(연합DB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00636"/>
            <a:ext cx="2786082" cy="161249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250030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조선인학살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–  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계엄령아래 전국 각지에서 조직된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자경단에의해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조선인 대학살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  동경에서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752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명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가나가와현에서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1,052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명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사이타마현에서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239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명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 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지바현에서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293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명 등 각지에서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6,661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명이 피살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53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간토대지진</a:t>
            </a:r>
            <a:r>
              <a:rPr lang="ko-KR" altLang="en-US" sz="40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동영상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b="1" dirty="0" smtClean="0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pPr>
              <a:buNone/>
            </a:pPr>
            <a:endParaRPr lang="en-US" altLang="ko-KR" b="1" dirty="0" smtClean="0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pPr algn="ctr">
              <a:buNone/>
            </a:pPr>
            <a:endParaRPr lang="en-US" altLang="ko-KR" sz="2400" b="1" dirty="0" smtClean="0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pPr algn="ctr">
              <a:buNone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http://www.youtube.com/watch?v=Vgm_VsTt_Pg</a:t>
            </a:r>
            <a:endParaRPr lang="en-US" altLang="ko-K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035" y="111637"/>
            <a:ext cx="723960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다이쇼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시대의 흐름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500042"/>
            <a:ext cx="9144000" cy="619097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24"/>
          <p:cNvGrpSpPr/>
          <p:nvPr/>
        </p:nvGrpSpPr>
        <p:grpSpPr>
          <a:xfrm>
            <a:off x="371826" y="755412"/>
            <a:ext cx="4271612" cy="369332"/>
            <a:chOff x="1187624" y="1907540"/>
            <a:chExt cx="4271612" cy="369332"/>
          </a:xfrm>
        </p:grpSpPr>
        <p:sp>
          <p:nvSpPr>
            <p:cNvPr id="27" name="직사각형 26"/>
            <p:cNvSpPr/>
            <p:nvPr/>
          </p:nvSpPr>
          <p:spPr>
            <a:xfrm>
              <a:off x="1463934" y="1907540"/>
              <a:ext cx="39953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solidFill>
                    <a:schemeClr val="bg1">
                      <a:lumMod val="65000"/>
                    </a:schemeClr>
                  </a:solidFill>
                </a:rPr>
                <a:t>보통선거법 </a:t>
              </a:r>
              <a:r>
                <a:rPr lang="ko-KR" altLang="en-US" b="1" dirty="0" err="1" smtClean="0">
                  <a:solidFill>
                    <a:schemeClr val="bg1">
                      <a:lumMod val="65000"/>
                    </a:schemeClr>
                  </a:solidFill>
                </a:rPr>
                <a:t>치안유지법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" name="그룹 27"/>
            <p:cNvGrpSpPr/>
            <p:nvPr/>
          </p:nvGrpSpPr>
          <p:grpSpPr>
            <a:xfrm>
              <a:off x="1187624" y="1988840"/>
              <a:ext cx="288032" cy="216024"/>
              <a:chOff x="1187624" y="1988840"/>
              <a:chExt cx="288032" cy="216024"/>
            </a:xfrm>
          </p:grpSpPr>
          <p:sp>
            <p:nvSpPr>
              <p:cNvPr id="29" name="갈매기형 수장 28"/>
              <p:cNvSpPr/>
              <p:nvPr/>
            </p:nvSpPr>
            <p:spPr>
              <a:xfrm>
                <a:off x="1187624" y="1988840"/>
                <a:ext cx="147188" cy="216024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갈매기형 수장 29"/>
              <p:cNvSpPr/>
              <p:nvPr/>
            </p:nvSpPr>
            <p:spPr>
              <a:xfrm>
                <a:off x="1328468" y="1988840"/>
                <a:ext cx="147188" cy="216024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8438" name="Picture 6" descr="Takashi Hara po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2071702" cy="2946421"/>
          </a:xfrm>
          <a:prstGeom prst="rect">
            <a:avLst/>
          </a:prstGeom>
          <a:noFill/>
        </p:spPr>
      </p:pic>
      <p:pic>
        <p:nvPicPr>
          <p:cNvPr id="18440" name="Picture 8" descr="http://upload.wikimedia.org/wikipedia/commons/thumb/8/86/Korekiyo_Takahashi_2.jpg/270px-Korekiyo_Takahash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857364"/>
            <a:ext cx="2000246" cy="2857520"/>
          </a:xfrm>
          <a:prstGeom prst="rect">
            <a:avLst/>
          </a:prstGeom>
          <a:noFill/>
        </p:spPr>
      </p:pic>
      <p:pic>
        <p:nvPicPr>
          <p:cNvPr id="18442" name="Picture 10" descr="Kiyoura Kei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857364"/>
            <a:ext cx="2000264" cy="28575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5720" y="5214950"/>
            <a:ext cx="3143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하라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다카시의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정당내각성립</a:t>
            </a:r>
          </a:p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28992" y="521495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-&gt;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다카하시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내각</a:t>
            </a:r>
          </a:p>
          <a:p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16" y="521495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-&gt;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비정당 내각</a:t>
            </a:r>
          </a:p>
          <a:p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85852" y="585789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-&gt;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기요우라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케이고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비정당 내각 조직</a:t>
            </a:r>
          </a:p>
          <a:p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29190" y="585789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-&gt;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호헌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파 내각이 수립</a:t>
            </a:r>
          </a:p>
          <a:p>
            <a:endParaRPr lang="ko-KR" altLang="en-US" dirty="0"/>
          </a:p>
        </p:txBody>
      </p:sp>
      <p:pic>
        <p:nvPicPr>
          <p:cNvPr id="18446" name="Picture 14" descr="Takaaki Kato su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785926"/>
            <a:ext cx="2000264" cy="28575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28596" y="1357298"/>
            <a:ext cx="842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하라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다카시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다카하시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 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기요우라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케이고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                    가토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타카아키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3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035" y="111637"/>
            <a:ext cx="382534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PART4 </a:t>
            </a:r>
            <a:r>
              <a:rPr lang="ko-KR" altLang="en-US" sz="280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다이쇼시대의</a:t>
            </a:r>
            <a:r>
              <a:rPr lang="ko-KR" altLang="en-US" sz="280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끝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9512" y="62068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/>
          <p:cNvGrpSpPr/>
          <p:nvPr/>
        </p:nvGrpSpPr>
        <p:grpSpPr>
          <a:xfrm>
            <a:off x="599118" y="785794"/>
            <a:ext cx="8116286" cy="861774"/>
            <a:chOff x="1187624" y="1861966"/>
            <a:chExt cx="8116286" cy="861774"/>
          </a:xfrm>
        </p:grpSpPr>
        <p:sp>
          <p:nvSpPr>
            <p:cNvPr id="32" name="직사각형 31"/>
            <p:cNvSpPr/>
            <p:nvPr/>
          </p:nvSpPr>
          <p:spPr>
            <a:xfrm>
              <a:off x="1687722" y="1861966"/>
              <a:ext cx="761618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b="1" dirty="0" smtClean="0">
                  <a:solidFill>
                    <a:schemeClr val="bg1">
                      <a:lumMod val="65000"/>
                    </a:schemeClr>
                  </a:solidFill>
                </a:rPr>
                <a:t>1924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년 </a:t>
              </a:r>
              <a:r>
                <a:rPr lang="en-US" altLang="ko-KR" sz="2500" b="1" dirty="0" smtClean="0">
                  <a:solidFill>
                    <a:schemeClr val="bg1">
                      <a:lumMod val="65000"/>
                    </a:schemeClr>
                  </a:solidFill>
                </a:rPr>
                <a:t>12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월 </a:t>
              </a:r>
              <a:r>
                <a:rPr lang="en-US" altLang="ko-KR" sz="2500" b="1" dirty="0" smtClean="0">
                  <a:solidFill>
                    <a:schemeClr val="bg1">
                      <a:lumMod val="65000"/>
                    </a:schemeClr>
                  </a:solidFill>
                </a:rPr>
                <a:t>25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일 새벽 </a:t>
              </a:r>
              <a:r>
                <a:rPr lang="en-US" altLang="ko-KR" sz="2500" b="1" dirty="0" smtClean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시 </a:t>
              </a:r>
              <a:r>
                <a:rPr lang="en-US" altLang="ko-KR" sz="2500" b="1" dirty="0" smtClean="0">
                  <a:solidFill>
                    <a:schemeClr val="bg1">
                      <a:lumMod val="65000"/>
                    </a:schemeClr>
                  </a:solidFill>
                </a:rPr>
                <a:t>25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분경 황실 별장에서</a:t>
              </a:r>
              <a:endParaRPr lang="en-US" altLang="ko-KR" sz="2500" b="1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친어머니의 손을 잡은 채 심장마비로 사망하였다</a:t>
              </a:r>
              <a:endParaRPr lang="ko-KR" altLang="en-US" sz="25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3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34" name="갈매기형 수장 33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갈매기형 수장 34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8" name="Picture 2" descr="http://upload.wikimedia.org/wikipedia/commons/thumb/5/52/Emperor_Taisho_of_Japan.jpg/225px-Emperor_Taisho_of_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928802"/>
            <a:ext cx="50405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53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035" y="111637"/>
            <a:ext cx="382534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PART4 </a:t>
            </a:r>
            <a:r>
              <a:rPr lang="ko-KR" altLang="en-US" sz="280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다이쇼시대의</a:t>
            </a:r>
            <a:r>
              <a:rPr lang="ko-KR" altLang="en-US" sz="280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끝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9512" y="62068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376840"/>
              </p:ext>
            </p:extLst>
          </p:nvPr>
        </p:nvGraphicFramePr>
        <p:xfrm>
          <a:off x="500034" y="1571612"/>
          <a:ext cx="72152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28575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solidFill>
                            <a:srgbClr val="D39573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•</a:t>
                      </a:r>
                      <a:r>
                        <a:rPr lang="ko-KR" altLang="en-US" sz="1800" dirty="0" smtClean="0">
                          <a:solidFill>
                            <a:srgbClr val="D39573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민주주의를 향한 다양한 운동들을 통하여 민주주의의 시작이 되는 발판</a:t>
                      </a:r>
                      <a:endParaRPr lang="ko-KR" altLang="en-US" sz="1800" dirty="0">
                        <a:solidFill>
                          <a:srgbClr val="D39573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39573">
                            <a:alpha val="20000"/>
                          </a:srgbClr>
                        </a:gs>
                        <a:gs pos="51000">
                          <a:srgbClr val="D39573">
                            <a:alpha val="30000"/>
                          </a:srgbClr>
                        </a:gs>
                        <a:gs pos="100000">
                          <a:srgbClr val="D39573">
                            <a:alpha val="4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3" name="그룹 24"/>
          <p:cNvGrpSpPr/>
          <p:nvPr/>
        </p:nvGrpSpPr>
        <p:grpSpPr>
          <a:xfrm>
            <a:off x="357158" y="928670"/>
            <a:ext cx="4206777" cy="477054"/>
            <a:chOff x="1187624" y="1866484"/>
            <a:chExt cx="4206777" cy="477054"/>
          </a:xfrm>
        </p:grpSpPr>
        <p:sp>
          <p:nvSpPr>
            <p:cNvPr id="27" name="직사각형 26"/>
            <p:cNvSpPr/>
            <p:nvPr/>
          </p:nvSpPr>
          <p:spPr>
            <a:xfrm>
              <a:off x="1458708" y="1866484"/>
              <a:ext cx="39356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 smtClean="0">
                  <a:solidFill>
                    <a:schemeClr val="bg1">
                      <a:lumMod val="65000"/>
                    </a:schemeClr>
                  </a:solidFill>
                </a:rPr>
                <a:t>다이쇼시대의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정치적 변화</a:t>
              </a:r>
              <a:endParaRPr lang="ko-KR" altLang="en-US" sz="25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4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29" name="갈매기형 수장 28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갈매기형 수장 29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130" name="Picture 10" descr="C:\Users\com\AppData\Local\Microsoft\Windows\Temporary Internet Files\Content.IE5\MMTCYCNV\MC900429563[1].wmf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758" y="4869160"/>
            <a:ext cx="1993706" cy="14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11"/>
          <p:cNvGrpSpPr/>
          <p:nvPr/>
        </p:nvGrpSpPr>
        <p:grpSpPr>
          <a:xfrm>
            <a:off x="357158" y="2214554"/>
            <a:ext cx="4206777" cy="477054"/>
            <a:chOff x="1187624" y="1866484"/>
            <a:chExt cx="4206777" cy="477054"/>
          </a:xfrm>
        </p:grpSpPr>
        <p:sp>
          <p:nvSpPr>
            <p:cNvPr id="13" name="직사각형 12"/>
            <p:cNvSpPr/>
            <p:nvPr/>
          </p:nvSpPr>
          <p:spPr>
            <a:xfrm>
              <a:off x="1458708" y="1866484"/>
              <a:ext cx="39356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 smtClean="0">
                  <a:solidFill>
                    <a:schemeClr val="bg1">
                      <a:lumMod val="65000"/>
                    </a:schemeClr>
                  </a:solidFill>
                </a:rPr>
                <a:t>다이쇼시대의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경제적 변화</a:t>
              </a:r>
              <a:endParaRPr lang="ko-KR" altLang="en-US" sz="25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16" name="갈매기형 수장 15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갈매기형 수장 16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376840"/>
              </p:ext>
            </p:extLst>
          </p:nvPr>
        </p:nvGraphicFramePr>
        <p:xfrm>
          <a:off x="500034" y="2857496"/>
          <a:ext cx="664373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285752">
                <a:tc>
                  <a:txBody>
                    <a:bodyPr/>
                    <a:lstStyle/>
                    <a:p>
                      <a:r>
                        <a:rPr lang="en-US" altLang="ko-KR" sz="1800" dirty="0" smtClean="0">
                          <a:solidFill>
                            <a:srgbClr val="D39573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•</a:t>
                      </a:r>
                      <a:r>
                        <a:rPr lang="ko-KR" altLang="en-US" sz="1800" b="1" kern="1200" dirty="0" smtClean="0">
                          <a:solidFill>
                            <a:srgbClr val="D39573"/>
                          </a:solidFill>
                          <a:latin typeface="+mn-ea"/>
                          <a:ea typeface="+mn-ea"/>
                          <a:cs typeface="+mn-cs"/>
                        </a:rPr>
                        <a:t>자본수출을 강행하면서도 한편에서는 자본을 수입하는 이중성</a:t>
                      </a:r>
                      <a:endParaRPr lang="ko-KR" altLang="en-US" sz="1800" b="1" kern="1200" dirty="0">
                        <a:solidFill>
                          <a:srgbClr val="D39573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39573">
                            <a:alpha val="20000"/>
                          </a:srgbClr>
                        </a:gs>
                        <a:gs pos="51000">
                          <a:srgbClr val="D39573">
                            <a:alpha val="30000"/>
                          </a:srgbClr>
                        </a:gs>
                        <a:gs pos="100000">
                          <a:srgbClr val="D39573">
                            <a:alpha val="4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7" name="그룹 18"/>
          <p:cNvGrpSpPr/>
          <p:nvPr/>
        </p:nvGrpSpPr>
        <p:grpSpPr>
          <a:xfrm>
            <a:off x="357158" y="3500438"/>
            <a:ext cx="4206777" cy="477054"/>
            <a:chOff x="1187624" y="1866484"/>
            <a:chExt cx="4206777" cy="477054"/>
          </a:xfrm>
        </p:grpSpPr>
        <p:sp>
          <p:nvSpPr>
            <p:cNvPr id="20" name="직사각형 19"/>
            <p:cNvSpPr/>
            <p:nvPr/>
          </p:nvSpPr>
          <p:spPr>
            <a:xfrm>
              <a:off x="1458708" y="1866484"/>
              <a:ext cx="39356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 smtClean="0">
                  <a:solidFill>
                    <a:schemeClr val="bg1">
                      <a:lumMod val="65000"/>
                    </a:schemeClr>
                  </a:solidFill>
                </a:rPr>
                <a:t>다이쇼시대의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사회적 변화</a:t>
              </a:r>
              <a:endParaRPr lang="ko-KR" altLang="en-US" sz="25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9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23" name="갈매기형 수장 22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갈매기형 수장 23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376840"/>
              </p:ext>
            </p:extLst>
          </p:nvPr>
        </p:nvGraphicFramePr>
        <p:xfrm>
          <a:off x="500034" y="4143380"/>
          <a:ext cx="34290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</a:tblGrid>
              <a:tr h="285752">
                <a:tc>
                  <a:txBody>
                    <a:bodyPr/>
                    <a:lstStyle/>
                    <a:p>
                      <a:r>
                        <a:rPr lang="en-US" altLang="ko-KR" sz="1800" dirty="0" smtClean="0">
                          <a:solidFill>
                            <a:srgbClr val="D39573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•</a:t>
                      </a:r>
                      <a:r>
                        <a:rPr lang="ko-KR" altLang="en-US" sz="1800" b="1" kern="1200" dirty="0" smtClean="0">
                          <a:solidFill>
                            <a:srgbClr val="D39573"/>
                          </a:solidFill>
                          <a:latin typeface="+mn-ea"/>
                          <a:ea typeface="+mn-ea"/>
                          <a:cs typeface="+mn-cs"/>
                        </a:rPr>
                        <a:t>여성운동이 일어났지만 실패</a:t>
                      </a:r>
                      <a:endParaRPr lang="ko-KR" altLang="en-US" sz="1800" b="1" kern="1200" dirty="0">
                        <a:solidFill>
                          <a:srgbClr val="D39573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39573">
                            <a:alpha val="20000"/>
                          </a:srgbClr>
                        </a:gs>
                        <a:gs pos="51000">
                          <a:srgbClr val="D39573">
                            <a:alpha val="30000"/>
                          </a:srgbClr>
                        </a:gs>
                        <a:gs pos="100000">
                          <a:srgbClr val="D39573">
                            <a:alpha val="4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10" name="그룹 30"/>
          <p:cNvGrpSpPr/>
          <p:nvPr/>
        </p:nvGrpSpPr>
        <p:grpSpPr>
          <a:xfrm>
            <a:off x="357158" y="4786322"/>
            <a:ext cx="4206777" cy="477054"/>
            <a:chOff x="1187624" y="1866484"/>
            <a:chExt cx="4206777" cy="477054"/>
          </a:xfrm>
        </p:grpSpPr>
        <p:sp>
          <p:nvSpPr>
            <p:cNvPr id="32" name="직사각형 31"/>
            <p:cNvSpPr/>
            <p:nvPr/>
          </p:nvSpPr>
          <p:spPr>
            <a:xfrm>
              <a:off x="1458708" y="1866484"/>
              <a:ext cx="39356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 smtClean="0">
                  <a:solidFill>
                    <a:schemeClr val="bg1">
                      <a:lumMod val="65000"/>
                    </a:schemeClr>
                  </a:solidFill>
                </a:rPr>
                <a:t>다이쇼시대의</a:t>
              </a:r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문화적 변화</a:t>
              </a:r>
              <a:endParaRPr lang="ko-KR" altLang="en-US" sz="25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11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34" name="갈매기형 수장 33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갈매기형 수장 34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376840"/>
              </p:ext>
            </p:extLst>
          </p:nvPr>
        </p:nvGraphicFramePr>
        <p:xfrm>
          <a:off x="500034" y="5429264"/>
          <a:ext cx="31432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285752">
                <a:tc>
                  <a:txBody>
                    <a:bodyPr/>
                    <a:lstStyle/>
                    <a:p>
                      <a:r>
                        <a:rPr lang="en-US" altLang="ko-KR" sz="1800" dirty="0" smtClean="0">
                          <a:solidFill>
                            <a:srgbClr val="D39573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•</a:t>
                      </a:r>
                      <a:r>
                        <a:rPr lang="ko-KR" altLang="en-US" sz="1800" b="1" kern="1200" dirty="0" smtClean="0">
                          <a:solidFill>
                            <a:srgbClr val="D39573"/>
                          </a:solidFill>
                          <a:latin typeface="+mn-ea"/>
                          <a:ea typeface="+mn-ea"/>
                          <a:cs typeface="+mn-cs"/>
                        </a:rPr>
                        <a:t>매스컴의 부흥</a:t>
                      </a:r>
                      <a:endParaRPr lang="en-US" altLang="ko-KR" sz="1800" b="1" kern="1200" dirty="0" smtClean="0">
                        <a:solidFill>
                          <a:srgbClr val="D39573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dirty="0" smtClean="0">
                          <a:solidFill>
                            <a:srgbClr val="D39573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•</a:t>
                      </a:r>
                      <a:r>
                        <a:rPr lang="ko-KR" altLang="en-US" sz="1800" b="1" kern="1200" dirty="0" smtClean="0">
                          <a:solidFill>
                            <a:srgbClr val="D39573"/>
                          </a:solidFill>
                          <a:latin typeface="+mn-ea"/>
                          <a:ea typeface="+mn-ea"/>
                          <a:cs typeface="+mn-cs"/>
                        </a:rPr>
                        <a:t>사회운동의 고양</a:t>
                      </a:r>
                      <a:endParaRPr lang="en-US" altLang="ko-KR" sz="1800" b="1" kern="1200" dirty="0" smtClean="0">
                        <a:solidFill>
                          <a:srgbClr val="D39573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dirty="0" smtClean="0">
                          <a:solidFill>
                            <a:srgbClr val="D39573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•</a:t>
                      </a:r>
                      <a:r>
                        <a:rPr lang="ko-KR" altLang="en-US" sz="1800" b="1" kern="1200" dirty="0" smtClean="0">
                          <a:solidFill>
                            <a:srgbClr val="D39573"/>
                          </a:solidFill>
                          <a:latin typeface="+mn-ea"/>
                          <a:ea typeface="+mn-ea"/>
                          <a:cs typeface="+mn-cs"/>
                        </a:rPr>
                        <a:t>관동 대지진</a:t>
                      </a:r>
                      <a:endParaRPr lang="ko-KR" altLang="en-US" sz="1800" b="1" kern="1200" dirty="0">
                        <a:solidFill>
                          <a:srgbClr val="D39573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39573">
                            <a:alpha val="20000"/>
                          </a:srgbClr>
                        </a:gs>
                        <a:gs pos="51000">
                          <a:srgbClr val="D39573">
                            <a:alpha val="30000"/>
                          </a:srgbClr>
                        </a:gs>
                        <a:gs pos="100000">
                          <a:srgbClr val="D39573">
                            <a:alpha val="4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53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804248" y="134401"/>
            <a:ext cx="2274277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32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CONTENTS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85720" y="1714488"/>
            <a:ext cx="1430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 1</a:t>
            </a:r>
            <a:endParaRPr lang="ko-KR" altLang="en-US" sz="3600" b="1" dirty="0">
              <a:solidFill>
                <a:srgbClr val="D39573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18024" y="1714488"/>
            <a:ext cx="3163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err="1" smtClean="0">
                <a:solidFill>
                  <a:schemeClr val="bg1">
                    <a:lumMod val="65000"/>
                  </a:schemeClr>
                </a:solidFill>
              </a:rPr>
              <a:t>다이쇼시대란</a:t>
            </a:r>
            <a:r>
              <a:rPr lang="en-US" altLang="ko-KR" sz="36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ko-KR" alt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99524" y="2650592"/>
            <a:ext cx="1430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 2</a:t>
            </a:r>
            <a:endParaRPr lang="ko-KR" altLang="en-US" sz="3600" b="1" dirty="0">
              <a:solidFill>
                <a:srgbClr val="D39573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89976" y="3514688"/>
            <a:ext cx="1430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 3</a:t>
            </a:r>
            <a:endParaRPr lang="ko-KR" altLang="en-US" sz="3600" b="1" dirty="0">
              <a:solidFill>
                <a:srgbClr val="D39573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814112" y="4378784"/>
            <a:ext cx="1430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 4</a:t>
            </a:r>
            <a:endParaRPr lang="ko-KR" altLang="en-US" sz="3600" b="1" dirty="0">
              <a:solidFill>
                <a:srgbClr val="D39573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945920" y="2641300"/>
            <a:ext cx="2654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err="1" smtClean="0">
                <a:solidFill>
                  <a:schemeClr val="bg1">
                    <a:lumMod val="65000"/>
                  </a:schemeClr>
                </a:solidFill>
              </a:rPr>
              <a:t>다이쇼</a:t>
            </a:r>
            <a:r>
              <a:rPr lang="ko-KR" altLang="en-US" sz="3600" b="1" dirty="0" smtClean="0">
                <a:solidFill>
                  <a:schemeClr val="bg1">
                    <a:lumMod val="65000"/>
                  </a:schemeClr>
                </a:solidFill>
              </a:rPr>
              <a:t> 천황</a:t>
            </a:r>
            <a:endParaRPr lang="ko-KR" alt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113667" y="3505396"/>
            <a:ext cx="4201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err="1" smtClean="0">
                <a:solidFill>
                  <a:schemeClr val="bg1">
                    <a:lumMod val="65000"/>
                  </a:schemeClr>
                </a:solidFill>
              </a:rPr>
              <a:t>다이쇼</a:t>
            </a:r>
            <a:r>
              <a:rPr lang="ko-KR" altLang="en-US" sz="3600" b="1" dirty="0" smtClean="0">
                <a:solidFill>
                  <a:schemeClr val="bg1">
                    <a:lumMod val="65000"/>
                  </a:schemeClr>
                </a:solidFill>
              </a:rPr>
              <a:t> 시대의 흐름</a:t>
            </a:r>
            <a:endParaRPr lang="ko-KR" alt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289712" y="4360200"/>
            <a:ext cx="3740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err="1" smtClean="0">
                <a:solidFill>
                  <a:schemeClr val="bg1">
                    <a:lumMod val="65000"/>
                  </a:schemeClr>
                </a:solidFill>
              </a:rPr>
              <a:t>다이쇼</a:t>
            </a:r>
            <a:r>
              <a:rPr lang="ko-KR" altLang="en-US" sz="3600" b="1" dirty="0" smtClean="0">
                <a:solidFill>
                  <a:schemeClr val="bg1">
                    <a:lumMod val="65000"/>
                  </a:schemeClr>
                </a:solidFill>
              </a:rPr>
              <a:t> 시대의 끝</a:t>
            </a:r>
            <a:endParaRPr lang="ko-KR" alt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1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98561" y="2348880"/>
            <a:ext cx="4619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6000" dirty="0" smtClean="0">
                <a:ln>
                  <a:solidFill>
                    <a:srgbClr val="EFE6D5"/>
                  </a:solidFill>
                </a:ln>
                <a:solidFill>
                  <a:srgbClr val="CFB27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THANK YOU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75279" y="3068960"/>
            <a:ext cx="66704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60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ANY QUESTIONS?</a:t>
            </a:r>
            <a:endParaRPr lang="en-US" altLang="ko-KR" sz="6000" dirty="0" smtClean="0">
              <a:ln>
                <a:solidFill>
                  <a:srgbClr val="EFE6D5"/>
                </a:solidFill>
              </a:ln>
              <a:solidFill>
                <a:srgbClr val="D3957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07704" y="4149080"/>
            <a:ext cx="522130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▲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쏭미니블로그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▲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blog.naver.com/</a:t>
            </a:r>
            <a:r>
              <a:rPr lang="en-US" altLang="ko-KR" sz="1400" b="1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love_note</a:t>
            </a:r>
            <a:r>
              <a:rPr lang="en-US" altLang="ko-KR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▲</a:t>
            </a:r>
            <a:r>
              <a:rPr lang="ko-KR" altLang="en-US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by </a:t>
            </a:r>
            <a:r>
              <a:rPr lang="ko-KR" altLang="en-US" sz="1400" b="1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쏭미니</a:t>
            </a:r>
            <a:endParaRPr lang="en-US" altLang="ko-KR" sz="1400" b="1" dirty="0" smtClean="0">
              <a:ln>
                <a:solidFill>
                  <a:srgbClr val="EFE6D5"/>
                </a:solidFill>
              </a:ln>
              <a:solidFill>
                <a:schemeClr val="bg1">
                  <a:lumMod val="50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035" y="111637"/>
            <a:ext cx="358168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PART1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다이쇼시대란</a:t>
            </a:r>
            <a:r>
              <a:rPr lang="en-US" altLang="ko-KR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79512" y="62068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024365" y="2543112"/>
            <a:ext cx="304442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7200" dirty="0" err="1" smtClean="0">
                <a:ln>
                  <a:solidFill>
                    <a:srgbClr val="EFE6D5"/>
                  </a:solidFill>
                </a:ln>
                <a:solidFill>
                  <a:srgbClr val="CFB27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다이쇼</a:t>
            </a:r>
            <a:r>
              <a:rPr lang="ko-KR" altLang="en-US" sz="7200" dirty="0" smtClean="0">
                <a:ln>
                  <a:solidFill>
                    <a:srgbClr val="EFE6D5"/>
                  </a:solidFill>
                </a:ln>
                <a:solidFill>
                  <a:srgbClr val="CFB27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7200" dirty="0" smtClean="0">
              <a:ln>
                <a:solidFill>
                  <a:srgbClr val="EFE6D5"/>
                </a:solidFill>
              </a:ln>
              <a:solidFill>
                <a:srgbClr val="CFB27F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857620" y="3521841"/>
            <a:ext cx="3289683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72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시대란</a:t>
            </a:r>
            <a:r>
              <a:rPr lang="en-US" altLang="ko-KR" sz="72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64996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035" y="111637"/>
            <a:ext cx="295170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PART2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다이쇼천황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9512" y="62068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4"/>
          <p:cNvGrpSpPr/>
          <p:nvPr/>
        </p:nvGrpSpPr>
        <p:grpSpPr>
          <a:xfrm>
            <a:off x="785112" y="1142984"/>
            <a:ext cx="7787416" cy="584775"/>
            <a:chOff x="1187624" y="1907540"/>
            <a:chExt cx="7787416" cy="584775"/>
          </a:xfrm>
        </p:grpSpPr>
        <p:sp>
          <p:nvSpPr>
            <p:cNvPr id="17" name="직사각형 16"/>
            <p:cNvSpPr/>
            <p:nvPr/>
          </p:nvSpPr>
          <p:spPr>
            <a:xfrm>
              <a:off x="1440605" y="1907540"/>
              <a:ext cx="75344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 err="1" smtClean="0">
                  <a:ln>
                    <a:solidFill>
                      <a:srgbClr val="EFE6D5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다이쇼천황</a:t>
              </a:r>
              <a:r>
                <a:rPr lang="ko-KR" altLang="en-US" sz="3200" b="1" dirty="0" smtClean="0">
                  <a:ln>
                    <a:solidFill>
                      <a:srgbClr val="EFE6D5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3200" b="1" dirty="0" smtClean="0">
                  <a:ln>
                    <a:solidFill>
                      <a:srgbClr val="EFE6D5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1879. 8. 31 ~ 1926. 12. 25</a:t>
              </a:r>
              <a:r>
                <a:rPr lang="ko-KR" altLang="en-US" sz="3200" b="1" dirty="0" smtClean="0">
                  <a:ln>
                    <a:solidFill>
                      <a:srgbClr val="EFE6D5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ko-KR" altLang="en-US" sz="3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" name="그룹 18"/>
            <p:cNvGrpSpPr/>
            <p:nvPr/>
          </p:nvGrpSpPr>
          <p:grpSpPr>
            <a:xfrm>
              <a:off x="1187624" y="1988840"/>
              <a:ext cx="288032" cy="216024"/>
              <a:chOff x="1187624" y="1988840"/>
              <a:chExt cx="288032" cy="216024"/>
            </a:xfrm>
          </p:grpSpPr>
          <p:sp>
            <p:nvSpPr>
              <p:cNvPr id="20" name="갈매기형 수장 19"/>
              <p:cNvSpPr/>
              <p:nvPr/>
            </p:nvSpPr>
            <p:spPr>
              <a:xfrm>
                <a:off x="1187624" y="1988840"/>
                <a:ext cx="147188" cy="216024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갈매기형 수장 20"/>
              <p:cNvSpPr/>
              <p:nvPr/>
            </p:nvSpPr>
            <p:spPr>
              <a:xfrm>
                <a:off x="1328468" y="1988840"/>
                <a:ext cx="147188" cy="216024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91" y="2090818"/>
            <a:ext cx="2581143" cy="3731478"/>
          </a:xfrm>
          <a:prstGeom prst="rect">
            <a:avLst/>
          </a:prstGeom>
        </p:spPr>
      </p:pic>
      <p:pic>
        <p:nvPicPr>
          <p:cNvPr id="19" name="그림 18" descr="300px-Meiji_tenn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9815" y="2090818"/>
            <a:ext cx="2581143" cy="37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96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16180" y="59560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37241" y="142852"/>
            <a:ext cx="3632982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세계 대전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928662" y="857232"/>
          <a:ext cx="7405718" cy="460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859"/>
                <a:gridCol w="3702859"/>
              </a:tblGrid>
              <a:tr h="230188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0188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857233"/>
            <a:ext cx="3714775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143249"/>
            <a:ext cx="37147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43248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그룹 28"/>
          <p:cNvGrpSpPr/>
          <p:nvPr/>
        </p:nvGrpSpPr>
        <p:grpSpPr>
          <a:xfrm>
            <a:off x="500034" y="5715016"/>
            <a:ext cx="8121551" cy="784830"/>
            <a:chOff x="1187624" y="1866484"/>
            <a:chExt cx="8121551" cy="784830"/>
          </a:xfrm>
        </p:grpSpPr>
        <p:sp>
          <p:nvSpPr>
            <p:cNvPr id="30" name="직사각형 29"/>
            <p:cNvSpPr/>
            <p:nvPr/>
          </p:nvSpPr>
          <p:spPr>
            <a:xfrm>
              <a:off x="1473376" y="1866484"/>
              <a:ext cx="7835799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ko-KR" sz="2000" b="1" dirty="0" smtClean="0">
                  <a:solidFill>
                    <a:schemeClr val="bg1">
                      <a:lumMod val="50000"/>
                    </a:schemeClr>
                  </a:solidFill>
                </a:rPr>
                <a:t>1914</a:t>
              </a:r>
              <a:r>
                <a:rPr lang="ko-KR" alt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년 </a:t>
              </a:r>
              <a:r>
                <a:rPr lang="en-US" altLang="ko-KR" sz="2000" b="1" dirty="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r>
                <a:rPr lang="ko-KR" alt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월 </a:t>
              </a:r>
              <a:r>
                <a:rPr lang="en-US" altLang="ko-KR" sz="2000" b="1" dirty="0" smtClean="0">
                  <a:solidFill>
                    <a:schemeClr val="bg1">
                      <a:lumMod val="50000"/>
                    </a:schemeClr>
                  </a:solidFill>
                </a:rPr>
                <a:t>28</a:t>
              </a:r>
              <a:r>
                <a:rPr lang="ko-KR" alt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일</a:t>
              </a:r>
              <a:r>
                <a:rPr lang="en-US" altLang="ko-KR" sz="20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ko-KR" alt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보스니아 수도 사라예보에 울려 퍼진 총소리는 </a:t>
              </a:r>
              <a:endParaRPr lang="en-US" altLang="ko-KR" sz="20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altLang="ko-KR" sz="20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ko-KR" alt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유럽대륙을 전쟁의 도가니로 몰아넣었다</a:t>
              </a:r>
              <a:r>
                <a:rPr lang="en-US" altLang="ko-KR" sz="20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r>
                <a:rPr lang="en-US" altLang="ko-KR" sz="25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ko-KR" altLang="en-US" sz="25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1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32" name="갈매기형 수장 31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갈매기형 수장 32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16180" y="59560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571472" y="1428736"/>
            <a:ext cx="3459777" cy="477054"/>
            <a:chOff x="1187624" y="1866484"/>
            <a:chExt cx="3459777" cy="477054"/>
          </a:xfrm>
        </p:grpSpPr>
        <p:sp>
          <p:nvSpPr>
            <p:cNvPr id="5" name="직사각형 4"/>
            <p:cNvSpPr/>
            <p:nvPr/>
          </p:nvSpPr>
          <p:spPr>
            <a:xfrm>
              <a:off x="1458708" y="1866484"/>
              <a:ext cx="31886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ko-KR" sz="2500" b="1" dirty="0" smtClean="0">
                  <a:solidFill>
                    <a:schemeClr val="bg1">
                      <a:lumMod val="50000"/>
                    </a:schemeClr>
                  </a:solidFill>
                </a:rPr>
                <a:t>1914</a:t>
              </a:r>
              <a:r>
                <a:rPr lang="ko-KR" altLang="en-US" sz="2500" b="1" dirty="0" smtClean="0">
                  <a:solidFill>
                    <a:schemeClr val="bg1">
                      <a:lumMod val="50000"/>
                    </a:schemeClr>
                  </a:solidFill>
                </a:rPr>
                <a:t>년 까지 채무국</a:t>
              </a:r>
              <a:endParaRPr lang="ko-KR" altLang="en-US" sz="25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6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7" name="갈매기형 수장 6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갈매기형 수장 7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직사각형 10"/>
          <p:cNvSpPr/>
          <p:nvPr/>
        </p:nvSpPr>
        <p:spPr>
          <a:xfrm>
            <a:off x="137241" y="142852"/>
            <a:ext cx="314887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일본의 이익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71472" y="2951946"/>
            <a:ext cx="3036585" cy="477054"/>
            <a:chOff x="1187624" y="1866484"/>
            <a:chExt cx="3036585" cy="477054"/>
          </a:xfrm>
        </p:grpSpPr>
        <p:sp>
          <p:nvSpPr>
            <p:cNvPr id="16" name="직사각형 15"/>
            <p:cNvSpPr/>
            <p:nvPr/>
          </p:nvSpPr>
          <p:spPr>
            <a:xfrm>
              <a:off x="1458708" y="1866484"/>
              <a:ext cx="276550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급격한 수출 초과</a:t>
              </a:r>
              <a:endParaRPr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7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18" name="갈매기형 수장 17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갈매기형 수장 18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그룹 19"/>
          <p:cNvGrpSpPr/>
          <p:nvPr/>
        </p:nvGrpSpPr>
        <p:grpSpPr>
          <a:xfrm>
            <a:off x="642910" y="4523582"/>
            <a:ext cx="3036585" cy="477054"/>
            <a:chOff x="1187624" y="1866484"/>
            <a:chExt cx="3036585" cy="477054"/>
          </a:xfrm>
        </p:grpSpPr>
        <p:grpSp>
          <p:nvGrpSpPr>
            <p:cNvPr id="22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23" name="갈매기형 수장 22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갈매기형 수장 23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1458708" y="1866484"/>
              <a:ext cx="276550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빈부 격차의 확대</a:t>
              </a:r>
              <a:endParaRPr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857224" y="2000240"/>
            <a:ext cx="3357586" cy="4286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1920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년 채무국으로 전환  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85786" y="3643314"/>
            <a:ext cx="3357586" cy="4286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rgbClr val="F79646">
                    <a:lumMod val="75000"/>
                  </a:srgbClr>
                </a:solidFill>
              </a:rPr>
              <a:t>→ </a:t>
            </a:r>
            <a:r>
              <a:rPr lang="ko-KR" altLang="en-US" sz="2000" dirty="0" smtClean="0">
                <a:solidFill>
                  <a:srgbClr val="F79646">
                    <a:lumMod val="75000"/>
                  </a:srgbClr>
                </a:solidFill>
              </a:rPr>
              <a:t>일본 경제의 침체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785786" y="5143512"/>
            <a:ext cx="5072098" cy="5000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rgbClr val="F79646">
                    <a:lumMod val="75000"/>
                  </a:srgbClr>
                </a:solidFill>
              </a:rPr>
              <a:t>→ </a:t>
            </a:r>
            <a:r>
              <a:rPr lang="ko-KR" altLang="en-US" sz="2000" dirty="0" err="1" smtClean="0">
                <a:solidFill>
                  <a:srgbClr val="F79646">
                    <a:lumMod val="75000"/>
                  </a:srgbClr>
                </a:solidFill>
              </a:rPr>
              <a:t>다이쇼</a:t>
            </a:r>
            <a:r>
              <a:rPr lang="ko-KR" altLang="en-US" sz="2000" dirty="0" smtClean="0">
                <a:solidFill>
                  <a:srgbClr val="F79646">
                    <a:lumMod val="75000"/>
                  </a:srgbClr>
                </a:solidFill>
              </a:rPr>
              <a:t> 데모크라시의 민중에너지 분출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991" y="64291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8679" y="134437"/>
            <a:ext cx="614969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쌀 소동과 하라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다카시의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정당내각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71472" y="1428736"/>
            <a:ext cx="7826357" cy="477054"/>
            <a:chOff x="1187624" y="1866484"/>
            <a:chExt cx="7826357" cy="477054"/>
          </a:xfrm>
        </p:grpSpPr>
        <p:sp>
          <p:nvSpPr>
            <p:cNvPr id="6" name="직사각형 5"/>
            <p:cNvSpPr/>
            <p:nvPr/>
          </p:nvSpPr>
          <p:spPr>
            <a:xfrm>
              <a:off x="1458708" y="1866484"/>
              <a:ext cx="755527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하라 </a:t>
              </a:r>
              <a:r>
                <a:rPr lang="ko-KR" altLang="en-US" sz="25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다카시</a:t>
              </a:r>
              <a:r>
                <a:rPr lang="en-US" altLang="ko-KR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(1918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년</a:t>
              </a:r>
              <a:r>
                <a:rPr lang="en-US" altLang="ko-KR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월</a:t>
              </a:r>
              <a:r>
                <a:rPr lang="en-US" altLang="ko-KR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~1921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년 </a:t>
              </a:r>
              <a:r>
                <a:rPr lang="en-US" altLang="ko-KR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월</a:t>
              </a:r>
              <a:r>
                <a:rPr lang="en-US" altLang="ko-KR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 </a:t>
              </a:r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내각이 등장</a:t>
              </a:r>
            </a:p>
          </p:txBody>
        </p:sp>
        <p:grpSp>
          <p:nvGrpSpPr>
            <p:cNvPr id="7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8" name="갈매기형 수장 7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갈매기형 수장 8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857224" y="2000240"/>
            <a:ext cx="4357718" cy="4286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실질적인 일본 최초의 정당내각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71472" y="2666194"/>
            <a:ext cx="5713600" cy="477054"/>
            <a:chOff x="1187624" y="1866484"/>
            <a:chExt cx="5713600" cy="477054"/>
          </a:xfrm>
        </p:grpSpPr>
        <p:sp>
          <p:nvSpPr>
            <p:cNvPr id="12" name="직사각형 11"/>
            <p:cNvSpPr/>
            <p:nvPr/>
          </p:nvSpPr>
          <p:spPr>
            <a:xfrm>
              <a:off x="1458708" y="1866484"/>
              <a:ext cx="544251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처음으로 민중들이 자발적으로 참여</a:t>
              </a:r>
            </a:p>
          </p:txBody>
        </p:sp>
        <p:grpSp>
          <p:nvGrpSpPr>
            <p:cNvPr id="13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14" name="갈매기형 수장 13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갈매기형 수장 14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직사각형 15"/>
          <p:cNvSpPr/>
          <p:nvPr/>
        </p:nvSpPr>
        <p:spPr>
          <a:xfrm>
            <a:off x="928662" y="3286124"/>
            <a:ext cx="4429156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폭넓은 민중운동 형성</a:t>
            </a:r>
            <a:endParaRPr lang="en-US" altLang="ko-K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rgbClr val="F79646">
                    <a:lumMod val="75000"/>
                  </a:srgbClr>
                </a:solidFill>
              </a:rPr>
              <a:t>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가정주부가 중심이 되어 조직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71472" y="4309268"/>
            <a:ext cx="3789996" cy="477054"/>
            <a:chOff x="1187624" y="1866484"/>
            <a:chExt cx="3789996" cy="477054"/>
          </a:xfrm>
        </p:grpSpPr>
        <p:sp>
          <p:nvSpPr>
            <p:cNvPr id="18" name="직사각형 17"/>
            <p:cNvSpPr/>
            <p:nvPr/>
          </p:nvSpPr>
          <p:spPr>
            <a:xfrm>
              <a:off x="1458708" y="1866484"/>
              <a:ext cx="35189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쌀 소동이 일어난 이유</a:t>
              </a:r>
            </a:p>
          </p:txBody>
        </p:sp>
        <p:grpSp>
          <p:nvGrpSpPr>
            <p:cNvPr id="19" name="그룹 27"/>
            <p:cNvGrpSpPr/>
            <p:nvPr/>
          </p:nvGrpSpPr>
          <p:grpSpPr>
            <a:xfrm>
              <a:off x="1187624" y="1988840"/>
              <a:ext cx="342522" cy="306272"/>
              <a:chOff x="1187624" y="1988840"/>
              <a:chExt cx="342522" cy="306272"/>
            </a:xfrm>
          </p:grpSpPr>
          <p:sp>
            <p:nvSpPr>
              <p:cNvPr id="20" name="갈매기형 수장 19"/>
              <p:cNvSpPr/>
              <p:nvPr/>
            </p:nvSpPr>
            <p:spPr>
              <a:xfrm>
                <a:off x="1187624" y="1988840"/>
                <a:ext cx="199646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>
                      <a:alpha val="70000"/>
                    </a:srgbClr>
                  </a:gs>
                  <a:gs pos="51000">
                    <a:srgbClr val="D39573">
                      <a:alpha val="60000"/>
                    </a:srgbClr>
                  </a:gs>
                  <a:gs pos="100000">
                    <a:srgbClr val="D39573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갈매기형 수장 20"/>
              <p:cNvSpPr/>
              <p:nvPr/>
            </p:nvSpPr>
            <p:spPr>
              <a:xfrm>
                <a:off x="1328468" y="1988840"/>
                <a:ext cx="201678" cy="306272"/>
              </a:xfrm>
              <a:prstGeom prst="chevron">
                <a:avLst/>
              </a:prstGeom>
              <a:gradFill flip="none" rotWithShape="1">
                <a:gsLst>
                  <a:gs pos="0">
                    <a:srgbClr val="D39573"/>
                  </a:gs>
                  <a:gs pos="51000">
                    <a:srgbClr val="D39573">
                      <a:alpha val="90000"/>
                    </a:srgbClr>
                  </a:gs>
                  <a:gs pos="100000">
                    <a:srgbClr val="D39573">
                      <a:alpha val="8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직사각형 21"/>
          <p:cNvSpPr/>
          <p:nvPr/>
        </p:nvSpPr>
        <p:spPr>
          <a:xfrm>
            <a:off x="928662" y="4857760"/>
            <a:ext cx="7143800" cy="121444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러시아 타도를 위해 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블라디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 보스토크로  대군을 보낼 때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쌀을 함께 수송을 해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국내의 쌀이 줄어 쌀값이 올라갔다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991" y="64291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 smtClean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33436128" descr="EMB000005681e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429420" cy="4768486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08679" y="134437"/>
            <a:ext cx="614969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쌀 소동과 하라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다카시의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정당내각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14414" y="5786454"/>
            <a:ext cx="657229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1918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</a:rPr>
              <a:t>월 </a:t>
            </a:r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endParaRPr lang="ko-KR" altLang="en-US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쌀 소동 시위로 전소된 </a:t>
            </a:r>
            <a:r>
              <a:rPr lang="ko-KR" altLang="en-US" dirty="0" err="1" smtClean="0">
                <a:solidFill>
                  <a:schemeClr val="tx1"/>
                </a:solidFill>
              </a:rPr>
              <a:t>고베의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스즈키</a:t>
            </a:r>
            <a:r>
              <a:rPr lang="ko-KR" altLang="en-US" dirty="0" smtClean="0">
                <a:solidFill>
                  <a:schemeClr val="tx1"/>
                </a:solidFill>
              </a:rPr>
              <a:t> 상점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鈴木商店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</a:rPr>
              <a:t>본사</a:t>
            </a: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991" y="642918"/>
            <a:ext cx="8784976" cy="597666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sq" cmpd="sng">
            <a:solidFill>
              <a:srgbClr val="D9C39B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208679" y="134437"/>
            <a:ext cx="614969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ko-KR" sz="2800" dirty="0" smtClean="0">
                <a:ln>
                  <a:solidFill>
                    <a:srgbClr val="EFE6D5"/>
                  </a:solidFill>
                </a:ln>
                <a:solidFill>
                  <a:srgbClr val="D3957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PART3 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쌀 소동과 하라 </a:t>
            </a:r>
            <a:r>
              <a:rPr lang="ko-KR" altLang="en-US" sz="2800" spc="-150" dirty="0" err="1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다카시의</a:t>
            </a:r>
            <a:r>
              <a:rPr lang="ko-KR" altLang="en-US" sz="2800" spc="-150" dirty="0" smtClean="0">
                <a:ln>
                  <a:solidFill>
                    <a:srgbClr val="EFE6D5"/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정당내각</a:t>
            </a:r>
            <a:endParaRPr lang="en-US" altLang="ko-KR" sz="2800" spc="-150" dirty="0" smtClean="0">
              <a:ln>
                <a:solidFill>
                  <a:srgbClr val="EFE6D5"/>
                </a:solidFill>
              </a:ln>
              <a:solidFill>
                <a:schemeClr val="bg1">
                  <a:lumMod val="6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34025480" descr="EMB000005681e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429420" cy="4714908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285852" y="5786454"/>
            <a:ext cx="642942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하라 </a:t>
            </a:r>
            <a:r>
              <a:rPr lang="ko-KR" altLang="en-US" dirty="0" err="1" smtClean="0">
                <a:solidFill>
                  <a:schemeClr val="tx1"/>
                </a:solidFill>
              </a:rPr>
              <a:t>다카시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原敬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 최초의 본격 정당내각을 출범시킨 </a:t>
            </a:r>
            <a:r>
              <a:rPr lang="ko-KR" altLang="en-US" dirty="0" err="1" smtClean="0">
                <a:solidFill>
                  <a:schemeClr val="tx1"/>
                </a:solidFill>
              </a:rPr>
              <a:t>입헌정우회</a:t>
            </a:r>
            <a:r>
              <a:rPr lang="ko-KR" altLang="en-US" dirty="0" smtClean="0">
                <a:solidFill>
                  <a:schemeClr val="tx1"/>
                </a:solidFill>
              </a:rPr>
              <a:t> 총재 </a:t>
            </a: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607</Words>
  <Application>Microsoft Office PowerPoint</Application>
  <PresentationFormat>화면 슬라이드 쇼(4:3)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굴림</vt:lpstr>
      <vt:lpstr>Arial</vt:lpstr>
      <vt:lpstr>나눔고딕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간토대지진 동영상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com</dc:creator>
  <cp:lastModifiedBy>user</cp:lastModifiedBy>
  <cp:revision>58</cp:revision>
  <dcterms:created xsi:type="dcterms:W3CDTF">2014-07-29T02:10:14Z</dcterms:created>
  <dcterms:modified xsi:type="dcterms:W3CDTF">2014-10-10T06:32:09Z</dcterms:modified>
</cp:coreProperties>
</file>