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26338-EC9C-4D54-9489-B59A00A4EF15}" type="datetimeFigureOut">
              <a:rPr lang="ko-KR" altLang="en-US" smtClean="0"/>
              <a:pPr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5D1B0-4DC6-461A-8985-B671688C0A5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OM\&#48148;&#53461;%20&#54868;&#47732;\%5bmix%5dKBS%20&#54028;&#45432;&#46972;&#47560;470_2M.avi" TargetMode="Externa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-4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42910" y="500042"/>
            <a:ext cx="7772400" cy="3071834"/>
          </a:xfrm>
        </p:spPr>
        <p:txBody>
          <a:bodyPr>
            <a:normAutofit/>
            <a:scene3d>
              <a:camera prst="perspectiveBelow"/>
              <a:lightRig rig="threePt" dir="t"/>
            </a:scene3d>
          </a:bodyPr>
          <a:lstStyle/>
          <a:p>
            <a:r>
              <a:rPr lang="ko-KR" altLang="en-US" sz="8000" b="1" dirty="0" smtClean="0">
                <a:solidFill>
                  <a:schemeClr val="bg1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전후 </a:t>
            </a:r>
            <a:r>
              <a:rPr lang="ko-KR" altLang="en-US" sz="8000" b="1" dirty="0" smtClean="0">
                <a:solidFill>
                  <a:schemeClr val="accent2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일본</a:t>
            </a:r>
            <a:r>
              <a:rPr lang="en-US" altLang="ko-KR" sz="8000" b="1" dirty="0" smtClean="0">
                <a:solidFill>
                  <a:schemeClr val="bg1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/>
            </a:r>
            <a:br>
              <a:rPr lang="en-US" altLang="ko-KR" sz="8000" b="1" dirty="0" smtClean="0">
                <a:solidFill>
                  <a:schemeClr val="bg1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</a:br>
            <a:r>
              <a:rPr lang="ko-KR" altLang="en-US" sz="8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대중문화</a:t>
            </a:r>
            <a:r>
              <a:rPr lang="ko-KR" altLang="en-US" sz="8000" b="1" dirty="0" smtClean="0">
                <a:solidFill>
                  <a:schemeClr val="bg1"/>
                </a:solidFill>
                <a:effectLst>
                  <a:innerShdw blurRad="63500" dir="5580000">
                    <a:prstClr val="black">
                      <a:alpha val="58000"/>
                    </a:prstClr>
                  </a:innerShdw>
                </a:effectLst>
              </a:rPr>
              <a:t>의 특징</a:t>
            </a:r>
            <a:endParaRPr lang="ko-KR" altLang="en-US" sz="8000" b="1" dirty="0">
              <a:solidFill>
                <a:schemeClr val="bg1"/>
              </a:solidFill>
              <a:effectLst>
                <a:innerShdw blurRad="63500" dir="5580000">
                  <a:prstClr val="black">
                    <a:alpha val="58000"/>
                  </a:prstClr>
                </a:inn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71736" y="4509120"/>
            <a:ext cx="6400800" cy="2172678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일본어일본학과 </a:t>
            </a:r>
            <a:r>
              <a:rPr lang="en-US" altLang="ko-KR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21302278 </a:t>
            </a:r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윤다은</a:t>
            </a:r>
          </a:p>
          <a:p>
            <a:pPr algn="r"/>
            <a:r>
              <a:rPr lang="en-US" altLang="ko-KR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21302155 </a:t>
            </a:r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허정은</a:t>
            </a:r>
          </a:p>
          <a:p>
            <a:pPr algn="r"/>
            <a:r>
              <a:rPr lang="en-US" altLang="ko-KR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20901117 </a:t>
            </a:r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유준상</a:t>
            </a:r>
          </a:p>
          <a:p>
            <a:pPr algn="r"/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사회복지학과 </a:t>
            </a:r>
            <a:r>
              <a:rPr lang="en-US" altLang="ko-KR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21018753 </a:t>
            </a:r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박지현</a:t>
            </a:r>
          </a:p>
          <a:p>
            <a:pPr algn="r"/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관광경영학과 </a:t>
            </a:r>
            <a:r>
              <a:rPr lang="en-US" altLang="ko-KR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20915909 </a:t>
            </a:r>
            <a:r>
              <a:rPr lang="ko-KR" altLang="en-US" sz="3400" b="1" dirty="0">
                <a:solidFill>
                  <a:schemeClr val="bg1"/>
                </a:solidFill>
                <a:effectLst>
                  <a:innerShdw dist="50800">
                    <a:prstClr val="black">
                      <a:alpha val="52000"/>
                    </a:prstClr>
                  </a:innerShdw>
                </a:effectLst>
              </a:rPr>
              <a:t>안성호</a:t>
            </a:r>
          </a:p>
          <a:p>
            <a:pPr algn="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단카이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세대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1947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년</a:t>
            </a:r>
            <a:r>
              <a:rPr kumimoji="1" lang="ko-KR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~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1949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년 사이</a:t>
            </a:r>
            <a:r>
              <a:rPr kumimoji="1" lang="ko-KR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베이비 붐 세대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단카이세대는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새로운 젊은이 문화를 만들어낸 세대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‘</a:t>
            </a:r>
            <a:r>
              <a:rPr kumimoji="1" lang="ko-KR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단카이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[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だんかい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]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란 ‘덩어리’라는 뜻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,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이 세대의 인구수가 상대적으로 많음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ko-KR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단카이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세대는 사회전반에 새로운 현상을 일으키며 커다란 영향력을 미침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성장기 교실증축 붐과 입시지옥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,</a:t>
            </a:r>
            <a:r>
              <a:rPr kumimoji="1" lang="en-US" altLang="ko-KR" dirty="0" smtClean="0">
                <a:solidFill>
                  <a:srgbClr val="000000"/>
                </a:solidFill>
                <a:latin typeface="HY엽서M" pitchFamily="18" charset="-127"/>
                <a:ea typeface="HY엽서M" pitchFamily="18" charset="-127"/>
                <a:cs typeface="굴림" pitchFamily="50" charset="-127"/>
              </a:rPr>
              <a:t> 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청바지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·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운동화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·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패스트푸드가 문화코드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Y엽서M" pitchFamily="18" charset="-127"/>
              <a:ea typeface="HY엽서M" pitchFamily="18" charset="-127"/>
              <a:cs typeface="굴림" pitchFamily="50" charset="-127"/>
            </a:endParaRPr>
          </a:p>
          <a:p>
            <a:r>
              <a:rPr kumimoji="1" lang="ko-KR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단카이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세대의 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1970~1980</a:t>
            </a:r>
            <a:r>
              <a:rPr kumimoji="1" lang="ko-KR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년대 고도성장을</a:t>
            </a:r>
            <a:r>
              <a:rPr kumimoji="1" lang="ko-KR" alt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Y엽서M" pitchFamily="18" charset="-127"/>
                <a:ea typeface="HY엽서M" pitchFamily="18" charset="-127"/>
                <a:cs typeface="굴림" pitchFamily="50" charset="-127"/>
              </a:rPr>
              <a:t>  이룸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단카이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세대의 문화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3571868" y="2714620"/>
            <a:ext cx="1714512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latin typeface="HY엽서M" pitchFamily="18" charset="-127"/>
                <a:ea typeface="HY엽서M" pitchFamily="18" charset="-127"/>
              </a:rPr>
              <a:t>단카이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rot="16200000" flipV="1">
            <a:off x="3357554" y="2428868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rot="5400000" flipH="1" flipV="1">
            <a:off x="4108447" y="239235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rot="10800000">
            <a:off x="2786050" y="3571876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rot="5400000">
            <a:off x="3357554" y="4286256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5286380" y="3571876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rot="16200000" flipH="1">
            <a:off x="5000628" y="4214818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rot="5400000" flipH="1" flipV="1">
            <a:off x="5072066" y="2500306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1714480" y="185736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경쟁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3714744" y="114298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수험전쟁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142976" y="328612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잡지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1714480" y="4643446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뉴뮤</a:t>
            </a:r>
            <a:r>
              <a:rPr lang="ko-KR" altLang="en-US" dirty="0" err="1">
                <a:latin typeface="HY엽서M" pitchFamily="18" charset="-127"/>
                <a:ea typeface="HY엽서M" pitchFamily="18" charset="-127"/>
              </a:rPr>
              <a:t>직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5786446" y="471488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뉴패밀리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6143636" y="3286124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학생운동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5715008" y="1928802"/>
            <a:ext cx="150019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청바지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26" grpId="0" build="allAtOnce" animBg="1"/>
      <p:bldP spid="27" grpId="0" build="allAtOnce" animBg="1"/>
      <p:bldP spid="28" grpId="0" build="allAtOnce" animBg="1"/>
      <p:bldP spid="29" grpId="0" build="allAtOnce" animBg="1"/>
      <p:bldP spid="30" grpId="0" build="allAtOnce" animBg="1"/>
      <p:bldP spid="31" grpId="0" build="allAtOnce" animBg="1"/>
      <p:bldP spid="3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000792"/>
          </a:xfrm>
        </p:spPr>
        <p:txBody>
          <a:bodyPr/>
          <a:lstStyle/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초등학생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~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중학생 시절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 - 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일본 대중문화의 상장인 만화잡지가 창간러시를 이룸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고등학생 시절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‘하이틴’붐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청년기 시절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- young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이라고 불리며 패션 산업과 패스트푸드 산업의 밑거름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단카이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세대는 학생운동을 전개했던 세대</a:t>
            </a:r>
            <a:endParaRPr lang="en-US" altLang="ko-KR" sz="2800" dirty="0" smtClean="0">
              <a:latin typeface="HY엽서M" pitchFamily="18" charset="-127"/>
              <a:ea typeface="HY엽서M" pitchFamily="18" charset="-127"/>
            </a:endParaRPr>
          </a:p>
          <a:p>
            <a:pPr fontAlgn="base"/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1968, 1969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년에 결성된 </a:t>
            </a:r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전공투는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학생운동을 주도</a:t>
            </a:r>
          </a:p>
          <a:p>
            <a:pPr fontAlgn="base"/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청바지나 장발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포크 송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록음악은 젊은이로서의 공감대를 형성하는 중요한 도구</a:t>
            </a:r>
          </a:p>
          <a:p>
            <a:pPr fontAlgn="base"/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뉴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패밀리 </a:t>
            </a:r>
            <a:r>
              <a:rPr lang="en-US" altLang="ko-KR" sz="2800" dirty="0" smtClean="0"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가정을 이루면서 ‘친구 같은 가족관계’ </a:t>
            </a:r>
            <a:r>
              <a:rPr lang="ko-KR" altLang="en-US" sz="2800" dirty="0" err="1" smtClean="0">
                <a:latin typeface="HY엽서M" pitchFamily="18" charset="-127"/>
                <a:ea typeface="HY엽서M" pitchFamily="18" charset="-127"/>
              </a:rPr>
              <a:t>를</a:t>
            </a:r>
            <a:r>
              <a:rPr lang="ko-KR" altLang="en-US" sz="2800" dirty="0" smtClean="0">
                <a:latin typeface="HY엽서M" pitchFamily="18" charset="-127"/>
                <a:ea typeface="HY엽서M" pitchFamily="18" charset="-127"/>
              </a:rPr>
              <a:t> 이상으로 삼음</a:t>
            </a:r>
          </a:p>
          <a:p>
            <a:pPr fontAlgn="base"/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78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그림 4" descr=";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3994034" cy="5357850"/>
          </a:xfrm>
          <a:prstGeom prst="rect">
            <a:avLst/>
          </a:prstGeom>
        </p:spPr>
      </p:pic>
      <p:sp>
        <p:nvSpPr>
          <p:cNvPr id="7" name="포인트가 5개인 별 6"/>
          <p:cNvSpPr/>
          <p:nvPr/>
        </p:nvSpPr>
        <p:spPr>
          <a:xfrm>
            <a:off x="4500562" y="1571612"/>
            <a:ext cx="4214842" cy="45005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단순 팬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매니아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수준을 넘어선 특정분야의 전문가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유래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857224" y="1357298"/>
            <a:ext cx="2571768" cy="142876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일본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714744" y="1214422"/>
            <a:ext cx="4786346" cy="2214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제 삼자의 집을 높여 부르는 말 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'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귀댁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お宅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おたく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에서유래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만화나 애니메이션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게임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퍼스널컴퓨터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(PC),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비디오 등에 몰두하며 같은 취미를 가진 일본사람들은 동호회에서 만나 서로 예의를 지키고 존중하는 의미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8" name="오른쪽 화살표 7"/>
          <p:cNvSpPr/>
          <p:nvPr/>
        </p:nvSpPr>
        <p:spPr>
          <a:xfrm>
            <a:off x="857224" y="4071942"/>
            <a:ext cx="2643206" cy="142876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한국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오덕후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0" name="폭발 1 9"/>
          <p:cNvSpPr/>
          <p:nvPr/>
        </p:nvSpPr>
        <p:spPr>
          <a:xfrm>
            <a:off x="3571868" y="3571876"/>
            <a:ext cx="5072098" cy="300039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ko-KR" altLang="en-US" dirty="0"/>
          </a:p>
          <a:p>
            <a:pPr>
              <a:buFontTx/>
              <a:buChar char="-"/>
            </a:pP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일본의 광적인 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애니메이션광을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비하하는 말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 '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게을러 보이는 외모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'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를 빗댄 말</a:t>
            </a:r>
          </a:p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  <p:bldP spid="8" grpId="0" build="allAtOnce" animBg="1"/>
      <p:bldP spid="10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종류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4" name="그림 3" descr="캡처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85860"/>
            <a:ext cx="3571900" cy="2428892"/>
          </a:xfrm>
          <a:prstGeom prst="rect">
            <a:avLst/>
          </a:prstGeom>
        </p:spPr>
      </p:pic>
      <p:pic>
        <p:nvPicPr>
          <p:cNvPr id="5" name="그림 4" descr="밀리터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857628"/>
            <a:ext cx="3724757" cy="2542392"/>
          </a:xfrm>
          <a:prstGeom prst="rect">
            <a:avLst/>
          </a:prstGeom>
        </p:spPr>
      </p:pic>
      <p:sp>
        <p:nvSpPr>
          <p:cNvPr id="7" name="포인트가 7개인 별 6"/>
          <p:cNvSpPr/>
          <p:nvPr/>
        </p:nvSpPr>
        <p:spPr>
          <a:xfrm>
            <a:off x="5000628" y="1285860"/>
            <a:ext cx="2428892" cy="221457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피규어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</a:t>
            </a:r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오타쿠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포인트가 7개인 별 7"/>
          <p:cNvSpPr/>
          <p:nvPr/>
        </p:nvSpPr>
        <p:spPr>
          <a:xfrm>
            <a:off x="1259632" y="4005064"/>
            <a:ext cx="2428892" cy="221457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밀리터리</a:t>
            </a:r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오타쿠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그림 3" descr="애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66"/>
            <a:ext cx="3786214" cy="2714644"/>
          </a:xfrm>
          <a:prstGeom prst="rect">
            <a:avLst/>
          </a:prstGeom>
        </p:spPr>
      </p:pic>
      <p:pic>
        <p:nvPicPr>
          <p:cNvPr id="5" name="그림 4" descr="r기차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643314"/>
            <a:ext cx="4139322" cy="2786082"/>
          </a:xfrm>
          <a:prstGeom prst="rect">
            <a:avLst/>
          </a:prstGeom>
        </p:spPr>
      </p:pic>
      <p:sp>
        <p:nvSpPr>
          <p:cNvPr id="7" name="포인트가 7개인 별 6"/>
          <p:cNvSpPr/>
          <p:nvPr/>
        </p:nvSpPr>
        <p:spPr>
          <a:xfrm>
            <a:off x="5286380" y="785794"/>
            <a:ext cx="2428892" cy="221457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애니메이션</a:t>
            </a:r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오타쿠</a:t>
            </a:r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포인트가 7개인 별 7"/>
          <p:cNvSpPr/>
          <p:nvPr/>
        </p:nvSpPr>
        <p:spPr>
          <a:xfrm>
            <a:off x="1142976" y="3857628"/>
            <a:ext cx="2428892" cy="221457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대중교통</a:t>
            </a:r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오타</a:t>
            </a:r>
            <a:r>
              <a:rPr lang="ko-KR" altLang="en-US" dirty="0" err="1">
                <a:latin typeface="HY엽서M" pitchFamily="18" charset="-127"/>
                <a:ea typeface="HY엽서M" pitchFamily="18" charset="-127"/>
              </a:rPr>
              <a:t>쿠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타원 4"/>
          <p:cNvSpPr/>
          <p:nvPr/>
        </p:nvSpPr>
        <p:spPr>
          <a:xfrm>
            <a:off x="642910" y="1285860"/>
            <a:ext cx="4643470" cy="48577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자신과 같은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취향</a:t>
            </a:r>
            <a:endParaRPr lang="en-US" altLang="ko-KR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이나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취미를 가진 </a:t>
            </a:r>
            <a:endParaRPr lang="en-US" altLang="ko-KR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사람들과는 </a:t>
            </a:r>
            <a:endParaRPr lang="en-US" altLang="ko-KR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어울리거나 </a:t>
            </a:r>
            <a:endParaRPr lang="en-US" altLang="ko-KR" dirty="0" smtClean="0">
              <a:solidFill>
                <a:schemeClr val="tx2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일종의 </a:t>
            </a:r>
            <a:r>
              <a:rPr lang="ko-KR" altLang="en-US" dirty="0">
                <a:solidFill>
                  <a:schemeClr val="tx2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친목을 형성</a:t>
            </a:r>
          </a:p>
          <a:p>
            <a:pPr algn="ctr"/>
            <a:endParaRPr lang="ko-KR" altLang="en-US" dirty="0"/>
          </a:p>
        </p:txBody>
      </p:sp>
      <p:sp>
        <p:nvSpPr>
          <p:cNvPr id="6" name="타원 5"/>
          <p:cNvSpPr/>
          <p:nvPr/>
        </p:nvSpPr>
        <p:spPr>
          <a:xfrm>
            <a:off x="3491880" y="1268760"/>
            <a:ext cx="4643470" cy="48577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  </a:t>
            </a:r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다른 사람과</a:t>
            </a:r>
            <a:endParaRPr lang="en-US" altLang="ko-KR" dirty="0" smtClean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 말 한마디 안하고</a:t>
            </a:r>
            <a:endParaRPr lang="en-US" altLang="ko-KR" dirty="0" smtClean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 철저하게 </a:t>
            </a:r>
            <a:endParaRPr lang="en-US" altLang="ko-KR" dirty="0" smtClean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 자신만의 세계에</a:t>
            </a:r>
            <a:endParaRPr lang="en-US" altLang="ko-KR" dirty="0" smtClean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              </a:t>
            </a:r>
            <a:r>
              <a:rPr lang="ko-KR" altLang="en-US" dirty="0" smtClean="0">
                <a:solidFill>
                  <a:srgbClr val="C00000"/>
                </a:solidFill>
                <a:latin typeface="HY엽서M" pitchFamily="18" charset="-127"/>
                <a:ea typeface="HY엽서M" pitchFamily="18" charset="-127"/>
              </a:rPr>
              <a:t>빠져 삼               </a:t>
            </a:r>
            <a:endParaRPr lang="ko-KR" altLang="en-US" dirty="0">
              <a:solidFill>
                <a:srgbClr val="C00000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571604" y="0"/>
            <a:ext cx="5357850" cy="10001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오타쿠와</a:t>
            </a:r>
            <a:r>
              <a:rPr lang="ko-KR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</a:t>
            </a:r>
            <a:r>
              <a:rPr lang="ko-KR" alt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히키코모리의</a:t>
            </a:r>
            <a:r>
              <a:rPr lang="ko-KR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차이</a:t>
            </a:r>
            <a:endParaRPr lang="ko-KR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714744" y="2428868"/>
            <a:ext cx="1285884" cy="2500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5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자기만의</a:t>
            </a:r>
            <a:endParaRPr lang="en-US" altLang="ko-KR" dirty="0" smtClean="0">
              <a:solidFill>
                <a:schemeClr val="accent5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accent5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세계에</a:t>
            </a:r>
            <a:endParaRPr lang="en-US" altLang="ko-KR" dirty="0" smtClean="0">
              <a:solidFill>
                <a:schemeClr val="accent5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accent5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빠져 삼</a:t>
            </a:r>
            <a:endParaRPr lang="ko-KR" altLang="en-US" dirty="0">
              <a:solidFill>
                <a:schemeClr val="accent5">
                  <a:lumMod val="75000"/>
                </a:schemeClr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동인남여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그림 4" descr="e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3143272" cy="4420217"/>
          </a:xfrm>
          <a:prstGeom prst="rect">
            <a:avLst/>
          </a:prstGeom>
        </p:spPr>
      </p:pic>
      <p:pic>
        <p:nvPicPr>
          <p:cNvPr id="6" name="그림 5" descr="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28" y="2428844"/>
            <a:ext cx="3143272" cy="4429156"/>
          </a:xfrm>
          <a:prstGeom prst="rect">
            <a:avLst/>
          </a:prstGeom>
        </p:spPr>
      </p:pic>
      <p:sp>
        <p:nvSpPr>
          <p:cNvPr id="7" name="폭발 1 6"/>
          <p:cNvSpPr/>
          <p:nvPr/>
        </p:nvSpPr>
        <p:spPr>
          <a:xfrm>
            <a:off x="2928926" y="1000108"/>
            <a:ext cx="3214710" cy="52864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동성애를 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소재로한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만화에 열광하는 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오타쿠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오타쿠에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대한 시각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292895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71546"/>
            <a:ext cx="380391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214282" y="4572008"/>
            <a:ext cx="8786874" cy="2143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기분이 나쁘다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안여돼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안경 여드름 돼지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),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즉 못생기고 더럽다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~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능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~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다능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~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랄까 죽빵을 부르는 말투를 씀</a:t>
            </a:r>
            <a:endParaRPr lang="en-US" altLang="ko-KR" dirty="0" smtClean="0"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오타쿠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= ‘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변태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’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다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 smtClean="0">
                <a:latin typeface="HY엽서M" pitchFamily="18" charset="-127"/>
                <a:ea typeface="HY엽서M" pitchFamily="18" charset="-127"/>
              </a:rPr>
              <a:t>다른사람에게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피해를 준다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 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8000" b="1" dirty="0" smtClean="0">
                <a:latin typeface="한양해서" pitchFamily="18" charset="-127"/>
                <a:ea typeface="한양해서" pitchFamily="18" charset="-127"/>
              </a:rPr>
              <a:t>목차</a:t>
            </a:r>
            <a:endParaRPr lang="ko-KR" altLang="en-US" sz="8000" b="1" dirty="0"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/>
          </a:bodyPr>
          <a:lstStyle/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1. 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서론</a:t>
            </a: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2. 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태양족세대</a:t>
            </a: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3.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단카이세대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4.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신인류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 </a:t>
            </a:r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/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오타쿠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5.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버블경제이후</a:t>
            </a:r>
            <a:r>
              <a:rPr lang="ko-KR" altLang="en-US" sz="4400" dirty="0">
                <a:latin typeface="안상수2006중간" pitchFamily="18" charset="-127"/>
                <a:ea typeface="안상수2006중간" pitchFamily="18" charset="-127"/>
              </a:rPr>
              <a:t>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갸루문화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r>
              <a:rPr lang="en-US" altLang="ko-KR" sz="4400" dirty="0">
                <a:latin typeface="안상수2006중간" pitchFamily="18" charset="-127"/>
                <a:ea typeface="안상수2006중간" pitchFamily="18" charset="-127"/>
              </a:rPr>
              <a:t>6. </a:t>
            </a:r>
            <a:r>
              <a:rPr lang="ko-KR" altLang="en-US" sz="4400" dirty="0" err="1">
                <a:latin typeface="안상수2006중간" pitchFamily="18" charset="-127"/>
                <a:ea typeface="안상수2006중간" pitchFamily="18" charset="-127"/>
              </a:rPr>
              <a:t>사토리세대</a:t>
            </a:r>
            <a:endParaRPr lang="ko-KR" altLang="en-US" sz="4400" dirty="0">
              <a:latin typeface="안상수2006중간" pitchFamily="18" charset="-127"/>
              <a:ea typeface="안상수2006중간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갸루족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5" y="1484784"/>
            <a:ext cx="4377259" cy="47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4572000" y="1714488"/>
            <a:ext cx="4357718" cy="5000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영어로 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(girl)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의 일본식 발음으로 소녀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특히 젊고 활발한 여자 아이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572000" y="2714620"/>
            <a:ext cx="4357718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짙은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눈화장에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피부는 물론 헤어스타일과 패션이 화려한 일본 여성을 통칭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4572000" y="3857628"/>
            <a:ext cx="4357718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일부에서는 남성도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갸루와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같은 화장을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함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572000" y="5072074"/>
            <a:ext cx="4357718" cy="7858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화장법으로 화장을 한 사람의 무리를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갸루족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 build="allAtOnce"/>
      <p:bldP spid="9" grpId="0" build="allAtOnce"/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갸루족의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역사 및 배경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42844" y="928670"/>
            <a:ext cx="242889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1990~2000</a:t>
            </a:r>
            <a:r>
              <a:rPr lang="ko-KR" altLang="en-US" dirty="0" smtClean="0">
                <a:solidFill>
                  <a:schemeClr val="tx1"/>
                </a:solidFill>
              </a:rPr>
              <a:t>년 초반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378142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0" y="5643578"/>
            <a:ext cx="4214810" cy="10715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갸루의</a:t>
            </a:r>
            <a:r>
              <a:rPr lang="ko-KR" altLang="en-US" sz="20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시초이자 일본 유명여가수</a:t>
            </a:r>
            <a:endParaRPr lang="en-US" altLang="ko-KR" sz="20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초대 </a:t>
            </a:r>
            <a:r>
              <a:rPr lang="ko-KR" altLang="en-US" sz="20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</a:t>
            </a:r>
            <a:r>
              <a:rPr lang="ko-KR" altLang="en-US" sz="20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카리스마</a:t>
            </a:r>
            <a:endParaRPr lang="en-US" altLang="ko-KR" sz="2000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ko-KR" altLang="en-US" sz="2000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아무로나미에</a:t>
            </a:r>
            <a:endParaRPr lang="ko-KR" altLang="en-US" sz="2000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071934" y="1643050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아무로 나미에’의 히트를 통해 많은 여성들이 그녀의 외모를 동경하면서 갈색머리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피부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미니스커트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부츠 차림의 ‘아무라’가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4071934" y="3357562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아무라가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유행한 무렵부터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갸루는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피부를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태닝하기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시작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- 90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년대 후반에는 피부를 까맣게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야맘바갸루가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071934" y="4857760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00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년대에 들어서면서 제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2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의 갸루 카리스마인 ‘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하마사키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아유미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’의 인기로 인해 미백피부와 탈색한 금발이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갸루들에게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큰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지지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en-US" altLang="ko-KR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시로갸루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  <p:bldP spid="10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모서리가 둥근 직사각형 4"/>
          <p:cNvSpPr/>
          <p:nvPr/>
        </p:nvSpPr>
        <p:spPr>
          <a:xfrm>
            <a:off x="142844" y="0"/>
            <a:ext cx="242889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00</a:t>
            </a:r>
            <a:r>
              <a:rPr lang="ko-KR" altLang="en-US" dirty="0" smtClean="0">
                <a:solidFill>
                  <a:schemeClr val="tx1"/>
                </a:solidFill>
              </a:rPr>
              <a:t>년 후반 </a:t>
            </a:r>
            <a:r>
              <a:rPr lang="en-US" altLang="ko-KR" dirty="0" smtClean="0">
                <a:solidFill>
                  <a:schemeClr val="tx1"/>
                </a:solidFill>
              </a:rPr>
              <a:t>~ </a:t>
            </a:r>
            <a:r>
              <a:rPr lang="ko-KR" altLang="en-US" dirty="0" smtClean="0">
                <a:solidFill>
                  <a:schemeClr val="tx1"/>
                </a:solidFill>
              </a:rPr>
              <a:t>현재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00043"/>
            <a:ext cx="364330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64330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3714744" y="1000108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00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년대 후반에 잡지모델 붐이 일어나면서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잡지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전속모델이 인기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3714744" y="2214554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패션에 민감하고 상품구매의욕이 강한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갸루들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덕분에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에비우레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’, 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‘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쓰바사우레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라고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할 정도 큰 경제효과</a:t>
            </a: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3714744" y="4071942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패션잡지 ‘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고아쿠마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ageha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가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큰 히트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마키가미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굵은 웨이브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모리가미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부풀린 머리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눈을 강조한 메이크업의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영향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인조 속눈썹이 붐을 일으켜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고아쿠마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ageha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잡지를 참고로 한 ‘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아게조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（アゲ嬢）’라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불리우는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여성들이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탄생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714744" y="5857892"/>
            <a:ext cx="4929222" cy="5715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2010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년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갸루의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경제효과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헤어메이크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캐릭터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오락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음악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인조 속눈썹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패션가발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헤어칼라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네일 등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는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9000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억엔 이상</a:t>
            </a: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build="allAtOnce"/>
      <p:bldP spid="9" grpId="0" build="allAtOnce"/>
      <p:bldP spid="10" grpId="0" build="allAtOnce"/>
      <p:bldP spid="11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갸루의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 종류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314327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3643306" y="1357298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코</a:t>
            </a:r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고</a:t>
            </a:r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</a:t>
            </a: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갈색머리나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밝은 금발의 머리에 교복을 몸에 둘러매고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루즈삭스를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신고 있는 복장</a:t>
            </a:r>
          </a:p>
          <a:p>
            <a:pPr>
              <a:buFontTx/>
              <a:buChar char="-"/>
            </a:pP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高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고등학생갸루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(Gal)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을 의미</a:t>
            </a:r>
          </a:p>
          <a:p>
            <a:pPr>
              <a:buFontTx/>
              <a:buChar char="-"/>
            </a:pPr>
            <a:endParaRPr lang="en-US" altLang="ko-KR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71942"/>
            <a:ext cx="335741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3643306" y="4357694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갸루오</a:t>
            </a:r>
            <a:endParaRPr lang="en-US" altLang="ko-KR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남자가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갸루를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하는 것을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갸루오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다른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갸루와는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다르게 화장보다는 머리와 패션스타일에 더 신경을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씀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en-US" altLang="ko-KR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9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0575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3714744" y="50004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오갸루</a:t>
            </a: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지저분한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길거리에서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화장을하거나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씻지를 못해서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몇번씩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메이크업을 티슈로 지우고 또 덧붙여서 메이크업을 하는 젊은 여성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en-US" altLang="ko-KR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3071834" cy="329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3714744" y="407194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b="1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오네갸루</a:t>
            </a: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성숙하고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엘레강스한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이미지를 연출하는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여성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세레브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귀족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패션이라고도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불려짐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en-US" altLang="ko-KR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8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643306" cy="286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3929058" y="642918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야맘바</a:t>
            </a:r>
            <a:endParaRPr lang="en-US" altLang="ko-KR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일본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전래동화에나오는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야맘바라는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캐릭터와 비슷한 이미지라는 것에서 유래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피부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태닝한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듯한 메이크업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탈색한 머리에 다양한 색을 착색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,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흐트러트린 헤어스타일이  특징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en-US" altLang="ko-KR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071810"/>
            <a:ext cx="3643338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3929058" y="371475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비빔바</a:t>
            </a:r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비갸루</a:t>
            </a:r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미성년자를 중심으로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맘바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B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계 복장을 한 일본인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시부야를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중심으로 서식하고 일부에서는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갸루사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갸루가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만든 서클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를 만들어 활동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8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314327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3714744" y="500042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</a:t>
            </a:r>
            <a:r>
              <a:rPr lang="ko-KR" altLang="en-US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아게죠</a:t>
            </a: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캬바쿠라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(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일본유흥주점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)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에서는 접객이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시작되기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약 </a:t>
            </a:r>
            <a:r>
              <a:rPr lang="en-US" altLang="ko-KR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1~2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시간정도의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메이크를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받음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화려하고 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풍성한 </a:t>
            </a:r>
            <a:r>
              <a:rPr lang="ko-KR" altLang="en-US" dirty="0" err="1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컬자체가</a:t>
            </a:r>
            <a:r>
              <a:rPr lang="ko-KR" altLang="en-US" dirty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큰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특징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endParaRPr lang="en-US" altLang="ko-KR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571876"/>
            <a:ext cx="3286148" cy="31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3714744" y="4000504"/>
            <a:ext cx="4786346" cy="21431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endParaRPr lang="en-US" altLang="ko-KR" b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* </a:t>
            </a:r>
            <a:r>
              <a:rPr lang="ko-KR" altLang="en-US" b="1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시로갸루</a:t>
            </a:r>
            <a:endParaRPr lang="en-US" altLang="ko-KR" b="1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하마자키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아유미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’가 ‘제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2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의 갸루 카리스마’가 됨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동시에 메이크업 분야에서도 미백 붐이 일어나 하얀 피부에 </a:t>
            </a:r>
            <a:r>
              <a:rPr lang="ko-KR" altLang="en-US" dirty="0" err="1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블리치를</a:t>
            </a:r>
            <a:r>
              <a:rPr lang="ko-KR" altLang="en-US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이용한 금발에 가까운 헤어가 특징</a:t>
            </a:r>
            <a:r>
              <a:rPr lang="en-US" altLang="ko-KR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 smtClean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/>
          </a:p>
          <a:p>
            <a:pPr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9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642910" y="171448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사토리 세대</a:t>
            </a:r>
            <a:r>
              <a:rPr kumimoji="0" lang="en-US" altLang="ja-JP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(</a:t>
            </a:r>
            <a:r>
              <a:rPr kumimoji="0" lang="ja-JP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さとり</a:t>
            </a:r>
            <a:r>
              <a:rPr kumimoji="0" lang="ko-KR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世代</a:t>
            </a:r>
            <a:r>
              <a:rPr kumimoji="0" lang="en-US" altLang="ko-K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양해서" pitchFamily="18" charset="-127"/>
                <a:ea typeface="한양해서" pitchFamily="18" charset="-127"/>
                <a:cs typeface="+mj-cs"/>
              </a:rPr>
              <a:t>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한양해서" pitchFamily="18" charset="-127"/>
              <a:ea typeface="한양해서" pitchFamily="18" charset="-127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3042" y="3286124"/>
            <a:ext cx="607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희망도 없고</a:t>
            </a:r>
            <a:r>
              <a:rPr lang="en-US" altLang="ko-KR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절망도 없다’ </a:t>
            </a:r>
            <a:endParaRPr lang="en-US" altLang="ko-KR" sz="2800" b="1" dirty="0" smtClean="0">
              <a:solidFill>
                <a:srgbClr val="0070C0"/>
              </a:solidFill>
              <a:latin typeface="HY목판L" pitchFamily="18" charset="-127"/>
              <a:ea typeface="HY목판L" pitchFamily="18" charset="-127"/>
            </a:endParaRPr>
          </a:p>
          <a:p>
            <a:pPr fontAlgn="base"/>
            <a:r>
              <a:rPr lang="en-US" altLang="ko-KR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       </a:t>
            </a:r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일 불황이 낳은</a:t>
            </a:r>
            <a:r>
              <a:rPr lang="en-US" altLang="ko-KR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‘</a:t>
            </a:r>
            <a:r>
              <a:rPr lang="ko-KR" altLang="en-US" sz="2800" b="1" dirty="0" smtClean="0">
                <a:solidFill>
                  <a:srgbClr val="0070C0"/>
                </a:solidFill>
                <a:latin typeface="HY목판L" pitchFamily="18" charset="-127"/>
                <a:ea typeface="HY목판L" pitchFamily="18" charset="-127"/>
              </a:rPr>
              <a:t>사토리 세대’</a:t>
            </a:r>
            <a:endParaRPr lang="ko-KR" altLang="en-US" sz="2800" b="1" dirty="0">
              <a:solidFill>
                <a:srgbClr val="0070C0"/>
              </a:solidFill>
              <a:latin typeface="HY목판L" pitchFamily="18" charset="-127"/>
              <a:ea typeface="HY목판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사토리 세대란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?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1428760"/>
          </a:xfrm>
        </p:spPr>
        <p:txBody>
          <a:bodyPr/>
          <a:lstStyle/>
          <a:p>
            <a:pPr>
              <a:buNone/>
            </a:pPr>
            <a:r>
              <a:rPr lang="en-US" altLang="ko-KR" sz="2400" dirty="0">
                <a:latin typeface="HY엽서M" pitchFamily="18" charset="-127"/>
                <a:ea typeface="HY엽서M" pitchFamily="18" charset="-127"/>
              </a:rPr>
              <a:t>1980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년 후반 </a:t>
            </a:r>
            <a:r>
              <a:rPr lang="en-US" altLang="ko-KR" sz="2400" dirty="0" smtClean="0">
                <a:latin typeface="HY엽서M" pitchFamily="18" charset="-127"/>
                <a:ea typeface="HY엽서M" pitchFamily="18" charset="-127"/>
              </a:rPr>
              <a:t>~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en-US" altLang="ko-KR" sz="2400" dirty="0">
                <a:latin typeface="HY엽서M" pitchFamily="18" charset="-127"/>
                <a:ea typeface="HY엽서M" pitchFamily="18" charset="-127"/>
              </a:rPr>
              <a:t>1990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년 생</a:t>
            </a:r>
            <a:endParaRPr lang="en-US" altLang="ko-KR" sz="2400" dirty="0" smtClean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현재 </a:t>
            </a:r>
            <a:r>
              <a:rPr lang="en-US" altLang="ko-KR" sz="2400" dirty="0" smtClean="0">
                <a:latin typeface="HY엽서M" pitchFamily="18" charset="-127"/>
                <a:ea typeface="HY엽서M" pitchFamily="18" charset="-127"/>
              </a:rPr>
              <a:t>10~20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대 중반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나이</a:t>
            </a:r>
            <a:endParaRPr lang="en-US" altLang="ko-KR" sz="2400" dirty="0" smtClean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돈벌이는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물론 출세에도 관심 없는 젊은이들을 이르는 말</a:t>
            </a:r>
          </a:p>
          <a:p>
            <a:pPr>
              <a:buNone/>
            </a:pPr>
            <a:endParaRPr lang="ko-KR" altLang="en-US" dirty="0"/>
          </a:p>
        </p:txBody>
      </p:sp>
      <p:pic>
        <p:nvPicPr>
          <p:cNvPr id="7" name="Picture 4" descr="http://imgnews.naver.com/image/081/2006/02/01/1138788903.840605_SSI_20060201181438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500043"/>
            <a:ext cx="2286000" cy="1500198"/>
          </a:xfrm>
          <a:prstGeom prst="rect">
            <a:avLst/>
          </a:prstGeom>
          <a:noFill/>
        </p:spPr>
      </p:pic>
      <p:pic>
        <p:nvPicPr>
          <p:cNvPr id="8" name="_x180312448" descr="EMB0000117864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00372"/>
            <a:ext cx="8215370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등장배경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214282" y="1357298"/>
            <a:ext cx="8501122" cy="1328733"/>
          </a:xfrm>
        </p:spPr>
        <p:txBody>
          <a:bodyPr/>
          <a:lstStyle/>
          <a:p>
            <a:pPr>
              <a:buNone/>
            </a:pPr>
            <a:r>
              <a:rPr lang="ko-KR" altLang="en-US" sz="2400" dirty="0"/>
              <a:t> </a:t>
            </a:r>
            <a:r>
              <a:rPr lang="ko-KR" altLang="en-US" sz="2400" dirty="0" smtClean="0"/>
              <a:t>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거품경제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붕괴 이후 장기 불황 속에서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성장</a:t>
            </a:r>
            <a:endParaRPr lang="en-US" altLang="ko-KR" sz="2400" dirty="0" smtClean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  침체된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사회에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속에서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자라 꿈이나 목표를 가져도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이룰 수 </a:t>
            </a:r>
            <a:r>
              <a:rPr lang="ko-KR" altLang="en-US" sz="2400" dirty="0">
                <a:latin typeface="HY엽서M" pitchFamily="18" charset="-127"/>
                <a:ea typeface="HY엽서M" pitchFamily="18" charset="-127"/>
              </a:rPr>
              <a:t>있다는 보장이 없었기 </a:t>
            </a:r>
            <a:r>
              <a:rPr lang="ko-KR" altLang="en-US" sz="2400" dirty="0" smtClean="0">
                <a:latin typeface="HY엽서M" pitchFamily="18" charset="-127"/>
                <a:ea typeface="HY엽서M" pitchFamily="18" charset="-127"/>
              </a:rPr>
              <a:t>때문</a:t>
            </a:r>
            <a:endParaRPr lang="ko-KR" altLang="en-US" sz="2400" dirty="0">
              <a:latin typeface="HY엽서M" pitchFamily="18" charset="-127"/>
              <a:ea typeface="HY엽서M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  <p:pic>
        <p:nvPicPr>
          <p:cNvPr id="7" name="Picture 4" descr="http://cfile7.uf.tistory.com/image/01761A3351D22C081A6F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143248"/>
            <a:ext cx="4500594" cy="3500438"/>
          </a:xfrm>
          <a:prstGeom prst="rect">
            <a:avLst/>
          </a:prstGeom>
          <a:noFill/>
        </p:spPr>
      </p:pic>
      <p:pic>
        <p:nvPicPr>
          <p:cNvPr id="8" name="_x180315008" descr="EMB0000117864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786058"/>
            <a:ext cx="2928958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27240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844824"/>
            <a:ext cx="281591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44824"/>
            <a:ext cx="314325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04664"/>
            <a:ext cx="712879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특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징</a:t>
            </a:r>
          </a:p>
        </p:txBody>
      </p:sp>
      <p:pic>
        <p:nvPicPr>
          <p:cNvPr id="6" name="_x180313488" descr="EMB0000117864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4357718" cy="4856264"/>
          </a:xfrm>
          <a:prstGeom prst="rect">
            <a:avLst/>
          </a:prstGeom>
          <a:noFill/>
        </p:spPr>
      </p:pic>
      <p:pic>
        <p:nvPicPr>
          <p:cNvPr id="7" name="Picture 2" descr="http://news.chosun.com/site/data/img_dir/2007/12/24/2007122400122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571612"/>
            <a:ext cx="378621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3643338" cy="246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타원형 설명선 5"/>
          <p:cNvSpPr/>
          <p:nvPr/>
        </p:nvSpPr>
        <p:spPr>
          <a:xfrm>
            <a:off x="1428728" y="214290"/>
            <a:ext cx="3786214" cy="1571636"/>
          </a:xfrm>
          <a:prstGeom prst="wedgeEllipseCallout">
            <a:avLst>
              <a:gd name="adj1" fmla="val 54277"/>
              <a:gd name="adj2" fmla="val 30259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한양해서" pitchFamily="18" charset="-127"/>
                <a:ea typeface="한양해서" pitchFamily="18" charset="-127"/>
              </a:rPr>
              <a:t>현대 젊은이들의 목표는 아주 느긋하고 평온한 삶이다</a:t>
            </a:r>
            <a:endParaRPr lang="ko-KR" altLang="en-US" b="1" dirty="0">
              <a:solidFill>
                <a:schemeClr val="tx1"/>
              </a:solidFill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000504"/>
            <a:ext cx="23526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타원형 설명선 7"/>
          <p:cNvSpPr/>
          <p:nvPr/>
        </p:nvSpPr>
        <p:spPr>
          <a:xfrm>
            <a:off x="5572132" y="3286124"/>
            <a:ext cx="3214710" cy="1500198"/>
          </a:xfrm>
          <a:prstGeom prst="wedgeEllipseCallout">
            <a:avLst>
              <a:gd name="adj1" fmla="val -37735"/>
              <a:gd name="adj2" fmla="val 62603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한양해서" pitchFamily="18" charset="-127"/>
                <a:ea typeface="한양해서" pitchFamily="18" charset="-127"/>
              </a:rPr>
              <a:t>자기 스스로를 한발 물러서 관조할 수밖에 없는 세대</a:t>
            </a:r>
            <a:endParaRPr lang="ko-KR" altLang="en-US" b="1" dirty="0">
              <a:solidFill>
                <a:schemeClr val="tx1"/>
              </a:solidFill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9" name="_x181298504" descr="EMB00000b0c09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000240"/>
            <a:ext cx="3627438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8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[mix]KBS 파노라마470_2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285860"/>
            <a:ext cx="8001056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영향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6" name="_x181690864" descr="EMB00000b0c09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8001056" cy="2357454"/>
          </a:xfrm>
          <a:prstGeom prst="rect">
            <a:avLst/>
          </a:prstGeom>
          <a:noFill/>
        </p:spPr>
      </p:pic>
      <p:pic>
        <p:nvPicPr>
          <p:cNvPr id="7" name="_x180640720" descr="EMB00000b0c09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929066"/>
            <a:ext cx="800105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긍정적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or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itchFamily="18" charset="-127"/>
                <a:ea typeface="한양해서" pitchFamily="18" charset="-127"/>
              </a:rPr>
              <a:t>부정적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85984" y="1928802"/>
            <a:ext cx="5857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엽서M" pitchFamily="18" charset="-127"/>
                <a:ea typeface="HY엽서M" pitchFamily="18" charset="-127"/>
              </a:rPr>
              <a:t>미래를 현실적으로 보는 현명한 집단</a:t>
            </a:r>
            <a:endParaRPr lang="ko-KR" altLang="en-US" sz="3200" b="1" dirty="0">
              <a:latin typeface="HY엽서M" pitchFamily="18" charset="-127"/>
              <a:ea typeface="HY엽서M" pitchFamily="18" charset="-127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56"/>
            <a:ext cx="16478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357422" y="4429132"/>
            <a:ext cx="607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엽서M" pitchFamily="18" charset="-127"/>
                <a:ea typeface="HY엽서M" pitchFamily="18" charset="-127"/>
              </a:rPr>
              <a:t>젊은이들이 구매의욕을 상실해 기업활동에 위협을 줄 우려</a:t>
            </a:r>
            <a:endParaRPr lang="ko-KR" altLang="en-US" sz="3200" b="1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6672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순서도: 대체 처리 6"/>
          <p:cNvSpPr/>
          <p:nvPr/>
        </p:nvSpPr>
        <p:spPr>
          <a:xfrm>
            <a:off x="5292080" y="1052736"/>
            <a:ext cx="3357586" cy="150019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ko-KR" altLang="en-US" sz="4800" dirty="0" smtClean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안상수2006중간" pitchFamily="18" charset="-127"/>
                <a:ea typeface="안상수2006중간" pitchFamily="18" charset="-127"/>
              </a:rPr>
              <a:t>일본국민 여가수</a:t>
            </a:r>
            <a:endParaRPr lang="en-US" altLang="ko-KR" sz="4800" dirty="0" smtClean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안상수2006중간" pitchFamily="18" charset="-127"/>
              <a:ea typeface="안상수2006중간" pitchFamily="18" charset="-127"/>
            </a:endParaRPr>
          </a:p>
          <a:p>
            <a:pPr algn="ctr"/>
            <a:r>
              <a:rPr lang="ko-KR" altLang="en-US" sz="4800" dirty="0" smtClean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안상수2006중간" pitchFamily="18" charset="-127"/>
                <a:ea typeface="안상수2006중간" pitchFamily="18" charset="-127"/>
              </a:rPr>
              <a:t>미소라 </a:t>
            </a:r>
            <a:r>
              <a:rPr lang="ko-KR" altLang="en-US" sz="4800" dirty="0" err="1" smtClean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안상수2006중간" pitchFamily="18" charset="-127"/>
                <a:ea typeface="안상수2006중간" pitchFamily="18" charset="-127"/>
              </a:rPr>
              <a:t>히바리</a:t>
            </a:r>
            <a:endParaRPr lang="ko-KR" altLang="en-US" sz="4800" dirty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안상수2006중간" pitchFamily="18" charset="-127"/>
              <a:ea typeface="안상수2006중간" pitchFamily="18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356992"/>
            <a:ext cx="3205020" cy="328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l"/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schemeClr val="tx1">
                      <a:alpha val="32000"/>
                    </a:schemeClr>
                  </a:outerShdw>
                </a:effectLst>
                <a:latin typeface="한양해서" pitchFamily="18" charset="-127"/>
                <a:ea typeface="한양해서" pitchFamily="18" charset="-127"/>
              </a:rPr>
              <a:t>서론</a:t>
            </a:r>
            <a:endParaRPr lang="ko-KR" altLang="en-US" b="1" dirty="0">
              <a:effectLst>
                <a:outerShdw blurRad="60007" dist="200025" dir="15000000" sy="30000" kx="-1800000" algn="bl" rotWithShape="0">
                  <a:schemeClr val="tx1">
                    <a:alpha val="32000"/>
                  </a:scheme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1745" name="_x66875408" descr="EMB00000e6828e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2736304" cy="3337666"/>
          </a:xfrm>
          <a:prstGeom prst="rect">
            <a:avLst/>
          </a:prstGeom>
          <a:noFill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1747" name="_x66877728" descr="EMB00000e6828e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284984"/>
            <a:ext cx="2736304" cy="3415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&lt;</a:t>
            </a:r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시대별 세대구분</a:t>
            </a:r>
            <a:r>
              <a:rPr lang="en-US" altLang="ko-KR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&gt;</a:t>
            </a:r>
            <a:endParaRPr lang="ko-KR" alt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214282" y="1643050"/>
          <a:ext cx="8643998" cy="3786214"/>
        </p:xfrm>
        <a:graphic>
          <a:graphicData uri="http://schemas.openxmlformats.org/drawingml/2006/table">
            <a:tbl>
              <a:tblPr/>
              <a:tblGrid>
                <a:gridCol w="554469"/>
                <a:gridCol w="1475111"/>
                <a:gridCol w="1491783"/>
                <a:gridCol w="1930697"/>
                <a:gridCol w="1694475"/>
                <a:gridCol w="1497463"/>
              </a:tblGrid>
              <a:tr h="18936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시대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1950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년대 후반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1960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년대 초반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1960~1970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년대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1980</a:t>
                      </a:r>
                      <a:r>
                        <a:rPr lang="ko-KR" altLang="en-US" sz="1400" b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년대 후반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1990</a:t>
                      </a:r>
                      <a:r>
                        <a:rPr lang="ko-KR" altLang="en-US" sz="1400" b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년대</a:t>
                      </a:r>
                      <a:r>
                        <a:rPr lang="en-US" altLang="ko-KR" sz="1400" b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~</a:t>
                      </a:r>
                      <a:r>
                        <a:rPr lang="ko-KR" altLang="en-US" sz="1400" b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현재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2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세대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태양족 세대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단카이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세대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신인류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세대</a:t>
                      </a: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(</a:t>
                      </a: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오타쿠</a:t>
                      </a: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HY엽서M" pitchFamily="18" charset="-127"/>
                        <a:ea typeface="HY엽서M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버블</a:t>
                      </a:r>
                      <a:r>
                        <a:rPr lang="en-US" altLang="ko-KR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/</a:t>
                      </a:r>
                      <a:r>
                        <a:rPr lang="ko-KR" altLang="en-US" sz="1400" b="1" dirty="0" err="1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유토리</a:t>
                      </a: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 세대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>
                          <a:solidFill>
                            <a:srgbClr val="000000"/>
                          </a:solidFill>
                          <a:latin typeface="HY엽서M" pitchFamily="18" charset="-127"/>
                          <a:ea typeface="HY엽서M" pitchFamily="18" charset="-127"/>
                        </a:rPr>
                        <a:t>사토리 세대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태양족이란</a:t>
            </a:r>
            <a:endParaRPr lang="ko-KR" alt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내용 개체 틀 5" descr="b48b0c5932c63f240af38fd94ce2d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500"/>
            <a:ext cx="4071966" cy="4000500"/>
          </a:xfrm>
          <a:prstGeom prst="rect">
            <a:avLst/>
          </a:prstGeom>
        </p:spPr>
      </p:pic>
      <p:pic>
        <p:nvPicPr>
          <p:cNvPr id="6" name="그림 5" descr="4545a31fc72a5080a678faad8d4aefa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857500"/>
            <a:ext cx="4143404" cy="4000500"/>
          </a:xfrm>
          <a:prstGeom prst="rect">
            <a:avLst/>
          </a:prstGeom>
        </p:spPr>
      </p:pic>
      <p:sp>
        <p:nvSpPr>
          <p:cNvPr id="7" name="사각형 설명선 6"/>
          <p:cNvSpPr/>
          <p:nvPr/>
        </p:nvSpPr>
        <p:spPr>
          <a:xfrm>
            <a:off x="428596" y="1000108"/>
            <a:ext cx="3714776" cy="157163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1950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년대에 기성의 도덕이나 질서를 거부하며 자유분방한 사고방식을 가진 젊은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세대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  <a:p>
            <a:pPr algn="ctr"/>
            <a:endParaRPr lang="ko-KR" altLang="en-US" dirty="0"/>
          </a:p>
        </p:txBody>
      </p:sp>
      <p:sp>
        <p:nvSpPr>
          <p:cNvPr id="8" name="사각형 설명선 7"/>
          <p:cNvSpPr/>
          <p:nvPr/>
        </p:nvSpPr>
        <p:spPr>
          <a:xfrm>
            <a:off x="5000628" y="1000108"/>
            <a:ext cx="3714776" cy="1571636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전후 초기의 혼돈 속에서 성장한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방향을 잃은 젊은이들</a:t>
            </a:r>
          </a:p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미국 스타일의 쾌락주의</a:t>
            </a:r>
          </a:p>
          <a:p>
            <a:pPr algn="ctr"/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무질서와 방종으로 일관</a:t>
            </a:r>
          </a:p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한양해서" pitchFamily="18" charset="-127"/>
                <a:ea typeface="한양해서" pitchFamily="18" charset="-127"/>
              </a:rPr>
              <a:t>태양족 유래</a:t>
            </a:r>
            <a:endParaRPr lang="ko-KR" altLang="en-US" b="1" dirty="0"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내용 개체 틀 3" descr="다운로드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000108"/>
            <a:ext cx="2428892" cy="3786214"/>
          </a:xfrm>
        </p:spPr>
      </p:pic>
      <p:pic>
        <p:nvPicPr>
          <p:cNvPr id="6" name="그림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000108"/>
            <a:ext cx="2347922" cy="3714776"/>
          </a:xfrm>
          <a:prstGeom prst="rect">
            <a:avLst/>
          </a:prstGeom>
        </p:spPr>
      </p:pic>
      <p:pic>
        <p:nvPicPr>
          <p:cNvPr id="7" name="그림 6" descr="태양의계절 포스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1071546"/>
            <a:ext cx="2357454" cy="3643338"/>
          </a:xfrm>
          <a:prstGeom prst="rect">
            <a:avLst/>
          </a:prstGeom>
        </p:spPr>
      </p:pic>
      <p:sp>
        <p:nvSpPr>
          <p:cNvPr id="8" name="순서도: 대체 처리 7"/>
          <p:cNvSpPr/>
          <p:nvPr/>
        </p:nvSpPr>
        <p:spPr>
          <a:xfrm>
            <a:off x="0" y="5013176"/>
            <a:ext cx="9144000" cy="165618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-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아이들이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본 어른들의 태도 변화와 청소년들의 어른들에 대한 부정에서부터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시작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한꺼번에 바뀐 어른들의 태도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세상을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이해할 수 없게 됨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어른들은 모두 ‘거짓말쟁이이고 비열하고 더럽고 믿을 수 없는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존재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’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로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생각함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  <a:endParaRPr lang="en-US" altLang="ko-KR" dirty="0"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모든 기존의 가치관과 문화를 부정하게 되면서 태양족이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생겨남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한양해서" pitchFamily="18" charset="-127"/>
                <a:ea typeface="한양해서" pitchFamily="18" charset="-127"/>
              </a:rPr>
              <a:t>태양족 특징</a:t>
            </a:r>
            <a:endParaRPr lang="ko-KR" alt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한양해서" pitchFamily="18" charset="-127"/>
              <a:ea typeface="한양해서" pitchFamily="18" charset="-127"/>
            </a:endParaRPr>
          </a:p>
        </p:txBody>
      </p:sp>
      <p:pic>
        <p:nvPicPr>
          <p:cNvPr id="5" name="내용 개체 틀 3" descr="PN2009073001000081.-.-.CI0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3600400" cy="4085069"/>
          </a:xfrm>
        </p:spPr>
      </p:pic>
      <p:pic>
        <p:nvPicPr>
          <p:cNvPr id="6" name="그림 5" descr="1955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08720"/>
            <a:ext cx="3600400" cy="4120314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0" y="5085184"/>
            <a:ext cx="9144000" cy="1571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 아버지나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형들처럼 천황을 위해 죽거나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회사에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노예처럼 일하는 것에 강한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거부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</a:p>
          <a:p>
            <a:pPr>
              <a:buFontTx/>
              <a:buChar char="-"/>
            </a:pP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여자들을 찾아 </a:t>
            </a:r>
            <a:r>
              <a:rPr lang="ko-KR" altLang="en-US" dirty="0" err="1">
                <a:latin typeface="HY엽서M" pitchFamily="18" charset="-127"/>
                <a:ea typeface="HY엽서M" pitchFamily="18" charset="-127"/>
              </a:rPr>
              <a:t>긴자를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 배회하거나 영화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주인공을 흉내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내어 해변으로 다니고</a:t>
            </a:r>
            <a:r>
              <a:rPr lang="en-US" altLang="ko-KR" dirty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화려하게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노는 문화를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즐김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 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  <a:p>
            <a:pPr>
              <a:buFontTx/>
              <a:buChar char="-"/>
            </a:pP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밤에 해변 </a:t>
            </a:r>
            <a:r>
              <a:rPr lang="ko-KR" altLang="en-US" dirty="0" err="1">
                <a:latin typeface="HY엽서M" pitchFamily="18" charset="-127"/>
                <a:ea typeface="HY엽서M" pitchFamily="18" charset="-127"/>
              </a:rPr>
              <a:t>리조트를</a:t>
            </a:r>
            <a:r>
              <a:rPr lang="ko-KR" altLang="en-US" dirty="0">
                <a:latin typeface="HY엽서M" pitchFamily="18" charset="-127"/>
                <a:ea typeface="HY엽서M" pitchFamily="18" charset="-127"/>
              </a:rPr>
              <a:t> 어슬렁거리는 젊은이들이거나 나중에 야쿠자로 성장해가는 </a:t>
            </a:r>
            <a:r>
              <a:rPr lang="ko-KR" altLang="en-US" dirty="0" smtClean="0">
                <a:latin typeface="HY엽서M" pitchFamily="18" charset="-127"/>
                <a:ea typeface="HY엽서M" pitchFamily="18" charset="-127"/>
              </a:rPr>
              <a:t>불량배들이었음</a:t>
            </a:r>
            <a:r>
              <a:rPr lang="en-US" altLang="ko-KR" dirty="0" smtClean="0">
                <a:latin typeface="HY엽서M" pitchFamily="18" charset="-127"/>
                <a:ea typeface="HY엽서M" pitchFamily="18" charset="-127"/>
              </a:rPr>
              <a:t>.</a:t>
            </a:r>
            <a:endParaRPr lang="ko-KR" altLang="en-US" dirty="0">
              <a:latin typeface="HY엽서M" pitchFamily="18" charset="-127"/>
              <a:ea typeface="HY엽서M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1051</Words>
  <Application>Microsoft Office PowerPoint</Application>
  <PresentationFormat>화면 슬라이드 쇼(4:3)</PresentationFormat>
  <Paragraphs>190</Paragraphs>
  <Slides>34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전후 일본 대중문화의 특징</vt:lpstr>
      <vt:lpstr>목차</vt:lpstr>
      <vt:lpstr>슬라이드 3</vt:lpstr>
      <vt:lpstr>서론</vt:lpstr>
      <vt:lpstr>&lt;시대별 세대구분&gt;</vt:lpstr>
      <vt:lpstr>슬라이드 6</vt:lpstr>
      <vt:lpstr>태양족이란</vt:lpstr>
      <vt:lpstr>태양족 유래</vt:lpstr>
      <vt:lpstr>태양족 특징</vt:lpstr>
      <vt:lpstr>단카이 세대</vt:lpstr>
      <vt:lpstr>단카이 세대의 문화</vt:lpstr>
      <vt:lpstr>슬라이드 12</vt:lpstr>
      <vt:lpstr>오타쿠</vt:lpstr>
      <vt:lpstr>오타쿠의 유래</vt:lpstr>
      <vt:lpstr>오타쿠의 종류</vt:lpstr>
      <vt:lpstr>슬라이드 16</vt:lpstr>
      <vt:lpstr>슬라이드 17</vt:lpstr>
      <vt:lpstr>동인남여</vt:lpstr>
      <vt:lpstr>오타쿠에 대한 시각</vt:lpstr>
      <vt:lpstr>갸루족</vt:lpstr>
      <vt:lpstr>갸루족의 역사 및 배경</vt:lpstr>
      <vt:lpstr>슬라이드 22</vt:lpstr>
      <vt:lpstr>갸루의 종류</vt:lpstr>
      <vt:lpstr>슬라이드 24</vt:lpstr>
      <vt:lpstr>슬라이드 25</vt:lpstr>
      <vt:lpstr>슬라이드 26</vt:lpstr>
      <vt:lpstr>슬라이드 27</vt:lpstr>
      <vt:lpstr>사토리 세대란?</vt:lpstr>
      <vt:lpstr>등장배경</vt:lpstr>
      <vt:lpstr>특징</vt:lpstr>
      <vt:lpstr>슬라이드 31</vt:lpstr>
      <vt:lpstr>슬라이드 32</vt:lpstr>
      <vt:lpstr>영향</vt:lpstr>
      <vt:lpstr>긍정적 or 부정적</vt:lpstr>
    </vt:vector>
  </TitlesOfParts>
  <Company>XP SP3 FINAL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전후 일본 대중문화의 특징</dc:title>
  <dc:creator>snoopy</dc:creator>
  <cp:lastModifiedBy>RV511H32</cp:lastModifiedBy>
  <cp:revision>56</cp:revision>
  <dcterms:created xsi:type="dcterms:W3CDTF">2014-03-30T14:13:54Z</dcterms:created>
  <dcterms:modified xsi:type="dcterms:W3CDTF">2014-03-31T05:33:19Z</dcterms:modified>
</cp:coreProperties>
</file>