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74" r:id="rId6"/>
    <p:sldId id="263" r:id="rId7"/>
    <p:sldId id="277" r:id="rId8"/>
    <p:sldId id="265" r:id="rId9"/>
    <p:sldId id="273" r:id="rId10"/>
    <p:sldId id="276" r:id="rId11"/>
    <p:sldId id="271" r:id="rId12"/>
    <p:sldId id="272" r:id="rId13"/>
    <p:sldId id="270" r:id="rId14"/>
    <p:sldId id="275" r:id="rId15"/>
    <p:sldId id="269" r:id="rId16"/>
    <p:sldId id="267" r:id="rId17"/>
    <p:sldId id="266" r:id="rId18"/>
    <p:sldId id="268" r:id="rId19"/>
    <p:sldId id="278" r:id="rId20"/>
    <p:sldId id="259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윤서" initials="김윤" lastIdx="1" clrIdx="0">
    <p:extLst>
      <p:ext uri="{19B8F6BF-5375-455C-9EA6-DF929625EA0E}">
        <p15:presenceInfo xmlns:p15="http://schemas.microsoft.com/office/powerpoint/2012/main" userId="b9d1b1607a8c21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F9B9B"/>
    <a:srgbClr val="FBFBFB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72" autoAdjust="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9C48-DC5F-41B8-B79C-64B82A62F672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5F5C-B9D3-4729-9EEB-27FD2F2457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5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65F5C-B9D3-4729-9EEB-27FD2F24578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06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406C0AF-9E1D-4AEE-AD35-B1D2F4E8A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B712C9E2-4473-451F-A765-A8DB1DD51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04AFA07-B122-4C0E-8401-F57308C7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5F6EE68-CE9B-4326-9CE7-D7658F4F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602BC0E-FA45-4044-B051-0F3C2BF6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4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0E5536C-85D5-4449-900B-19C420F8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16BD0A51-DD88-48D7-B903-18C608396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B45AE5B-1A99-446F-95A9-235AD730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5B15DEB-7124-4D68-8D27-CD037FFB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AD9FA51-9E2D-401C-A908-1CBBF013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11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E3204883-C99D-4884-B9A4-2B5DBB219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727CD52B-8A6D-485E-9445-7E863058D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BDFC8C0-A407-4A7E-A9F0-732B8A1F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689125C-98B4-4344-8704-27355252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8CB3ED4-6DF1-4059-AC0D-871B9FE4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0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C933F7F-6804-4DE4-AD19-B4A188A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CAADB0D-5D37-41E3-BDAB-C4685B02F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3483136-21A3-4122-85C7-ADCD1670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C3144CC-8B69-4829-AC02-906E6D0D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91FFF76-E70B-453A-90D5-8021C998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13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B4C092C-C4F4-49E5-AF6F-70ACCAB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683CD90B-D34F-4DAE-8C2D-C6FEF181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5BE3828-5752-477E-A0D3-A3C76F37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84A2DC0-B0E0-4278-AEF8-AB2BCAC1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46010CF-7E7D-45C3-A238-DC92D531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69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705748-F507-4B55-A76E-FC5D502F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DB2FDF2-DD9F-426E-9A6D-D67727233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5105E602-AAB4-43D1-A095-9146DDB5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AC5F818B-7B9C-419E-905A-A53C4D8E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6BE9B8C-FE02-44A2-AD97-479C7035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6210017F-66F4-4CAE-B474-F42BED43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97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49D98D6-797E-4BC1-9D98-E3C18FC9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1D9838FB-C466-43B5-A072-FA56D6273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D10AFC49-F035-4920-B516-7CF37BBB1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470BE94B-6B78-468B-9697-8F15ADC69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0BE7D32D-04C2-4A60-B95B-803B35034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830C49DA-93B9-46D3-8543-8B76D205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47A61EF2-E42D-4828-8513-D55436D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1E599E51-332E-47AE-A89E-F5D7D333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7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FF31208-0D8C-4D43-860E-97988E6E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453072A9-1451-4C88-BA87-80A31209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E055DD8F-B7DA-4F5F-9A30-F5455C9F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DCAAF23-9949-4B07-8D5B-AA4E0B53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72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ACB81F99-36CE-41D9-831E-7FFB7849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F724B220-E916-4EE8-B1E2-60C4DAD5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D1E02B4A-1F9F-4619-A5C9-AB32A96E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1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C9F2504-9F3C-40F9-A22A-7E38E550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780306F-E645-4463-9DB2-DF0256E1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D432A33-65CE-4470-AEAA-35E40EBC1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55435C4-11C9-4276-8D4E-12DC5403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9562254-F5C1-452D-A9EB-ED3285E0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21B12723-2739-45D1-BBEC-65CD41F6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23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1D0E0E6-6DE3-48CC-BDE0-03B9F79A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10163E1-DA23-47E6-87F6-6F9542515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0B130193-D81E-4AA5-9F3E-0DDB2C565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94BED2C0-2CD3-459F-A397-1F3D031E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9BD825FA-1246-4593-B170-6C396808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5C0BDCA9-B497-4259-8B30-3A7BE6B7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9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4DC63EF1-A0DF-41AB-85F3-6E991E21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5E9123C-7065-4E21-AA05-3C99912D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D94A196-6232-44CE-B95A-3A4FF50FB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F9EB-5FC4-4B95-AE03-682798F17F2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7ED1ADB-E000-43D9-A187-604453B54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AA89449-7452-4A45-9DD7-7A189145D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39CE-6A68-4CE3-8DB1-2512B07A2C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05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a.m.wikipedia.org/wiki/%E3%83%A1%E3%82%A4%E3%83%B3%E3%83%9A%E3%83%BC%E3%82%B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terms.naver.com/entry.naver?docId=3344515&amp;cid=47334&amp;categoryId=47334" TargetMode="External"/><Relationship Id="rId4" Type="http://schemas.openxmlformats.org/officeDocument/2006/relationships/hyperlink" Target="https://dokdo.mofa.go.kr/ko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WDFdLBKBp8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3wg4h9g43I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76529490-41D9-4FA7-8252-82427874A296}"/>
              </a:ext>
            </a:extLst>
          </p:cNvPr>
          <p:cNvCxnSpPr/>
          <p:nvPr/>
        </p:nvCxnSpPr>
        <p:spPr>
          <a:xfrm>
            <a:off x="3948952" y="2914422"/>
            <a:ext cx="416858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A1F7B483-61E6-4AF6-ABB1-E34336B22450}"/>
              </a:ext>
            </a:extLst>
          </p:cNvPr>
          <p:cNvCxnSpPr/>
          <p:nvPr/>
        </p:nvCxnSpPr>
        <p:spPr>
          <a:xfrm>
            <a:off x="3948952" y="4285648"/>
            <a:ext cx="416858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19E79C-76DF-4641-9528-DB8BA57EB37D}"/>
              </a:ext>
            </a:extLst>
          </p:cNvPr>
          <p:cNvSpPr txBox="1"/>
          <p:nvPr/>
        </p:nvSpPr>
        <p:spPr>
          <a:xfrm>
            <a:off x="487998" y="3105126"/>
            <a:ext cx="11090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 영토인 역사적 지리적 근거와</a:t>
            </a:r>
            <a:endParaRPr lang="en-US" altLang="ko-KR" sz="28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국제 법적 지위</a:t>
            </a:r>
            <a:endParaRPr lang="ko-KR" altLang="en-US" sz="28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66045A57-FC94-419B-8800-B2D4AF75F860}"/>
              </a:ext>
            </a:extLst>
          </p:cNvPr>
          <p:cNvGrpSpPr/>
          <p:nvPr/>
        </p:nvGrpSpPr>
        <p:grpSpPr>
          <a:xfrm>
            <a:off x="5258924" y="245929"/>
            <a:ext cx="1674151" cy="121023"/>
            <a:chOff x="5103163" y="245929"/>
            <a:chExt cx="1674151" cy="121023"/>
          </a:xfrm>
        </p:grpSpPr>
        <p:sp>
          <p:nvSpPr>
            <p:cNvPr id="10" name="타원 9">
              <a:extLst>
                <a:ext uri="{FF2B5EF4-FFF2-40B4-BE49-F238E27FC236}">
                  <a16:creationId xmlns="" xmlns:a16="http://schemas.microsoft.com/office/drawing/2014/main" id="{4FD26801-4D51-4531-BE17-AC967CEC1155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="" xmlns:a16="http://schemas.microsoft.com/office/drawing/2014/main" id="{6DC6230F-D6EC-4F13-B9D7-3E0327DDC58D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="" xmlns:a16="http://schemas.microsoft.com/office/drawing/2014/main" id="{D6EEA81A-907A-49CA-A567-86AE30B719DD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="" xmlns:a16="http://schemas.microsoft.com/office/drawing/2014/main" id="{986D8DE8-1741-4DEE-968C-4477F6B24E02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="" xmlns:a16="http://schemas.microsoft.com/office/drawing/2014/main" id="{E165322D-C31A-4D1A-8F04-E1DDB2F5F5D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B67D9BEF-7225-4376-B958-AA33E75DC825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화살표: 위쪽 18">
            <a:extLst>
              <a:ext uri="{FF2B5EF4-FFF2-40B4-BE49-F238E27FC236}">
                <a16:creationId xmlns="" xmlns:a16="http://schemas.microsoft.com/office/drawing/2014/main" id="{642BB167-0AEE-4B7D-A338-B649677FB3FE}"/>
              </a:ext>
            </a:extLst>
          </p:cNvPr>
          <p:cNvSpPr/>
          <p:nvPr/>
        </p:nvSpPr>
        <p:spPr>
          <a:xfrm rot="19368611">
            <a:off x="8507903" y="3952474"/>
            <a:ext cx="215152" cy="290944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A925EE-37ED-4FAE-AB0E-0E8B1A7FC0F0}"/>
              </a:ext>
            </a:extLst>
          </p:cNvPr>
          <p:cNvSpPr txBox="1"/>
          <p:nvPr/>
        </p:nvSpPr>
        <p:spPr>
          <a:xfrm>
            <a:off x="3784965" y="4778919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학과 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일본어 일본학과</a:t>
            </a:r>
            <a:endPara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학번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21802082</a:t>
            </a:r>
          </a:p>
          <a:p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이름</a:t>
            </a:r>
            <a:r>
              <a: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16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서보연</a:t>
            </a:r>
            <a:endParaRPr lang="en-US" altLang="ko-KR" sz="16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B2F343-9DAF-45AA-8CBE-051CAE76981D}"/>
              </a:ext>
            </a:extLst>
          </p:cNvPr>
          <p:cNvSpPr txBox="1"/>
          <p:nvPr/>
        </p:nvSpPr>
        <p:spPr>
          <a:xfrm>
            <a:off x="5607192" y="6148828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Made by. </a:t>
            </a:r>
            <a:r>
              <a:rPr lang="en-US" altLang="ko-K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YumYum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397188" y="1135301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938227" y="2315180"/>
            <a:ext cx="1026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일본 막부는 울릉도 영유권에 대해 알아보기 위해 </a:t>
            </a:r>
            <a:r>
              <a:rPr lang="ko-KR" altLang="en-US" sz="20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돗토리번에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울릉도의 소속 질문을 함 </a:t>
            </a:r>
            <a:endParaRPr lang="ko-KR" altLang="en-US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730" y="3480516"/>
            <a:ext cx="8184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0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다케시마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울릉도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), </a:t>
            </a:r>
            <a:r>
              <a:rPr lang="ko-KR" altLang="en-US" sz="20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마쓰시마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독도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2000" b="1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돗토리번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소속이 아니라고 답변</a:t>
            </a:r>
            <a:endParaRPr lang="en-US" altLang="ko-KR" sz="20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16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flipV="1">
            <a:off x="5548614" y="2926560"/>
            <a:ext cx="222240" cy="471639"/>
          </a:xfrm>
          <a:prstGeom prst="upArrow">
            <a:avLst>
              <a:gd name="adj1" fmla="val 0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ㅊ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5" y="2104855"/>
            <a:ext cx="5299815" cy="4237340"/>
          </a:xfrm>
          <a:prstGeom prst="rect">
            <a:avLst/>
          </a:prstGeom>
        </p:spPr>
      </p:pic>
      <p:sp>
        <p:nvSpPr>
          <p:cNvPr id="21" name="직사각형 4">
            <a:extLst>
              <a:ext uri="{FF2B5EF4-FFF2-40B4-BE49-F238E27FC236}">
                <a16:creationId xmlns:a16="http://schemas.microsoft.com/office/drawing/2014/main" xmlns="" id="{B3C27606-F84C-458A-B2C8-062D36DFB1F0}"/>
              </a:ext>
            </a:extLst>
          </p:cNvPr>
          <p:cNvSpPr/>
          <p:nvPr/>
        </p:nvSpPr>
        <p:spPr>
          <a:xfrm>
            <a:off x="6448339" y="2062557"/>
            <a:ext cx="4496640" cy="4190133"/>
          </a:xfrm>
          <a:custGeom>
            <a:avLst/>
            <a:gdLst>
              <a:gd name="connsiteX0" fmla="*/ 0 w 6682747"/>
              <a:gd name="connsiteY0" fmla="*/ 0 h 869577"/>
              <a:gd name="connsiteX1" fmla="*/ 534620 w 6682747"/>
              <a:gd name="connsiteY1" fmla="*/ 0 h 869577"/>
              <a:gd name="connsiteX2" fmla="*/ 1269722 w 6682747"/>
              <a:gd name="connsiteY2" fmla="*/ 0 h 869577"/>
              <a:gd name="connsiteX3" fmla="*/ 2071652 w 6682747"/>
              <a:gd name="connsiteY3" fmla="*/ 0 h 869577"/>
              <a:gd name="connsiteX4" fmla="*/ 2873581 w 6682747"/>
              <a:gd name="connsiteY4" fmla="*/ 0 h 869577"/>
              <a:gd name="connsiteX5" fmla="*/ 3341374 w 6682747"/>
              <a:gd name="connsiteY5" fmla="*/ 0 h 869577"/>
              <a:gd name="connsiteX6" fmla="*/ 4143303 w 6682747"/>
              <a:gd name="connsiteY6" fmla="*/ 0 h 869577"/>
              <a:gd name="connsiteX7" fmla="*/ 4945233 w 6682747"/>
              <a:gd name="connsiteY7" fmla="*/ 0 h 869577"/>
              <a:gd name="connsiteX8" fmla="*/ 5747162 w 6682747"/>
              <a:gd name="connsiteY8" fmla="*/ 0 h 869577"/>
              <a:gd name="connsiteX9" fmla="*/ 6682747 w 6682747"/>
              <a:gd name="connsiteY9" fmla="*/ 0 h 869577"/>
              <a:gd name="connsiteX10" fmla="*/ 6682747 w 6682747"/>
              <a:gd name="connsiteY10" fmla="*/ 408701 h 869577"/>
              <a:gd name="connsiteX11" fmla="*/ 6682747 w 6682747"/>
              <a:gd name="connsiteY11" fmla="*/ 869577 h 869577"/>
              <a:gd name="connsiteX12" fmla="*/ 5947645 w 6682747"/>
              <a:gd name="connsiteY12" fmla="*/ 869577 h 869577"/>
              <a:gd name="connsiteX13" fmla="*/ 5145715 w 6682747"/>
              <a:gd name="connsiteY13" fmla="*/ 869577 h 869577"/>
              <a:gd name="connsiteX14" fmla="*/ 4343786 w 6682747"/>
              <a:gd name="connsiteY14" fmla="*/ 869577 h 869577"/>
              <a:gd name="connsiteX15" fmla="*/ 3541856 w 6682747"/>
              <a:gd name="connsiteY15" fmla="*/ 869577 h 869577"/>
              <a:gd name="connsiteX16" fmla="*/ 2806754 w 6682747"/>
              <a:gd name="connsiteY16" fmla="*/ 869577 h 869577"/>
              <a:gd name="connsiteX17" fmla="*/ 2071652 w 6682747"/>
              <a:gd name="connsiteY17" fmla="*/ 869577 h 869577"/>
              <a:gd name="connsiteX18" fmla="*/ 1603859 w 6682747"/>
              <a:gd name="connsiteY18" fmla="*/ 869577 h 869577"/>
              <a:gd name="connsiteX19" fmla="*/ 1136067 w 6682747"/>
              <a:gd name="connsiteY19" fmla="*/ 869577 h 869577"/>
              <a:gd name="connsiteX20" fmla="*/ 0 w 6682747"/>
              <a:gd name="connsiteY20" fmla="*/ 869577 h 869577"/>
              <a:gd name="connsiteX21" fmla="*/ 0 w 6682747"/>
              <a:gd name="connsiteY21" fmla="*/ 434789 h 869577"/>
              <a:gd name="connsiteX22" fmla="*/ 0 w 6682747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2747" h="869577" fill="none" extrusionOk="0">
                <a:moveTo>
                  <a:pt x="0" y="0"/>
                </a:moveTo>
                <a:cubicBezTo>
                  <a:pt x="249887" y="-23220"/>
                  <a:pt x="292578" y="-8465"/>
                  <a:pt x="534620" y="0"/>
                </a:cubicBezTo>
                <a:cubicBezTo>
                  <a:pt x="776662" y="8465"/>
                  <a:pt x="977295" y="-30765"/>
                  <a:pt x="1269722" y="0"/>
                </a:cubicBezTo>
                <a:cubicBezTo>
                  <a:pt x="1562149" y="30765"/>
                  <a:pt x="1805678" y="30461"/>
                  <a:pt x="2071652" y="0"/>
                </a:cubicBezTo>
                <a:cubicBezTo>
                  <a:pt x="2337626" y="-30461"/>
                  <a:pt x="2573093" y="-712"/>
                  <a:pt x="2873581" y="0"/>
                </a:cubicBezTo>
                <a:cubicBezTo>
                  <a:pt x="3174069" y="712"/>
                  <a:pt x="3180614" y="9688"/>
                  <a:pt x="3341374" y="0"/>
                </a:cubicBezTo>
                <a:cubicBezTo>
                  <a:pt x="3502134" y="-9688"/>
                  <a:pt x="3812496" y="-1324"/>
                  <a:pt x="4143303" y="0"/>
                </a:cubicBezTo>
                <a:cubicBezTo>
                  <a:pt x="4474110" y="1324"/>
                  <a:pt x="4737956" y="26368"/>
                  <a:pt x="4945233" y="0"/>
                </a:cubicBezTo>
                <a:cubicBezTo>
                  <a:pt x="5152510" y="-26368"/>
                  <a:pt x="5394983" y="-22020"/>
                  <a:pt x="5747162" y="0"/>
                </a:cubicBezTo>
                <a:cubicBezTo>
                  <a:pt x="6099341" y="22020"/>
                  <a:pt x="6249182" y="-7193"/>
                  <a:pt x="6682747" y="0"/>
                </a:cubicBezTo>
                <a:cubicBezTo>
                  <a:pt x="6692674" y="86388"/>
                  <a:pt x="6674795" y="278903"/>
                  <a:pt x="6682747" y="408701"/>
                </a:cubicBezTo>
                <a:cubicBezTo>
                  <a:pt x="6690699" y="538499"/>
                  <a:pt x="6700395" y="743137"/>
                  <a:pt x="6682747" y="869577"/>
                </a:cubicBezTo>
                <a:cubicBezTo>
                  <a:pt x="6484553" y="859997"/>
                  <a:pt x="6199042" y="837625"/>
                  <a:pt x="5947645" y="869577"/>
                </a:cubicBezTo>
                <a:cubicBezTo>
                  <a:pt x="5696248" y="901529"/>
                  <a:pt x="5311500" y="855251"/>
                  <a:pt x="5145715" y="869577"/>
                </a:cubicBezTo>
                <a:cubicBezTo>
                  <a:pt x="4979930" y="883904"/>
                  <a:pt x="4686323" y="865692"/>
                  <a:pt x="4343786" y="869577"/>
                </a:cubicBezTo>
                <a:cubicBezTo>
                  <a:pt x="4001249" y="873462"/>
                  <a:pt x="3849641" y="888455"/>
                  <a:pt x="3541856" y="869577"/>
                </a:cubicBezTo>
                <a:cubicBezTo>
                  <a:pt x="3234071" y="850700"/>
                  <a:pt x="3152229" y="843246"/>
                  <a:pt x="2806754" y="869577"/>
                </a:cubicBezTo>
                <a:cubicBezTo>
                  <a:pt x="2461279" y="895908"/>
                  <a:pt x="2292561" y="840533"/>
                  <a:pt x="2071652" y="869577"/>
                </a:cubicBezTo>
                <a:cubicBezTo>
                  <a:pt x="1850743" y="898621"/>
                  <a:pt x="1765836" y="874346"/>
                  <a:pt x="1603859" y="869577"/>
                </a:cubicBezTo>
                <a:cubicBezTo>
                  <a:pt x="1441882" y="864808"/>
                  <a:pt x="1306884" y="883661"/>
                  <a:pt x="1136067" y="869577"/>
                </a:cubicBezTo>
                <a:cubicBezTo>
                  <a:pt x="965250" y="855493"/>
                  <a:pt x="347521" y="846326"/>
                  <a:pt x="0" y="869577"/>
                </a:cubicBezTo>
                <a:cubicBezTo>
                  <a:pt x="-8581" y="714269"/>
                  <a:pt x="-8912" y="622132"/>
                  <a:pt x="0" y="434789"/>
                </a:cubicBezTo>
                <a:cubicBezTo>
                  <a:pt x="8912" y="247446"/>
                  <a:pt x="-2708" y="105519"/>
                  <a:pt x="0" y="0"/>
                </a:cubicBezTo>
                <a:close/>
              </a:path>
              <a:path w="6682747" h="869577" stroke="0" extrusionOk="0">
                <a:moveTo>
                  <a:pt x="0" y="0"/>
                </a:moveTo>
                <a:cubicBezTo>
                  <a:pt x="232092" y="32788"/>
                  <a:pt x="515367" y="-20572"/>
                  <a:pt x="668275" y="0"/>
                </a:cubicBezTo>
                <a:cubicBezTo>
                  <a:pt x="821183" y="20572"/>
                  <a:pt x="963811" y="23385"/>
                  <a:pt x="1202894" y="0"/>
                </a:cubicBezTo>
                <a:cubicBezTo>
                  <a:pt x="1441977" y="-23385"/>
                  <a:pt x="1523168" y="1769"/>
                  <a:pt x="1737514" y="0"/>
                </a:cubicBezTo>
                <a:cubicBezTo>
                  <a:pt x="1951860" y="-1769"/>
                  <a:pt x="2291026" y="-39182"/>
                  <a:pt x="2539444" y="0"/>
                </a:cubicBezTo>
                <a:cubicBezTo>
                  <a:pt x="2787862" y="39182"/>
                  <a:pt x="3017653" y="20693"/>
                  <a:pt x="3341374" y="0"/>
                </a:cubicBezTo>
                <a:cubicBezTo>
                  <a:pt x="3665095" y="-20693"/>
                  <a:pt x="3797992" y="-22339"/>
                  <a:pt x="4143303" y="0"/>
                </a:cubicBezTo>
                <a:cubicBezTo>
                  <a:pt x="4488614" y="22339"/>
                  <a:pt x="4469646" y="16065"/>
                  <a:pt x="4677923" y="0"/>
                </a:cubicBezTo>
                <a:cubicBezTo>
                  <a:pt x="4886200" y="-16065"/>
                  <a:pt x="5086813" y="2113"/>
                  <a:pt x="5413025" y="0"/>
                </a:cubicBezTo>
                <a:cubicBezTo>
                  <a:pt x="5739237" y="-2113"/>
                  <a:pt x="6266820" y="-3591"/>
                  <a:pt x="6682747" y="0"/>
                </a:cubicBezTo>
                <a:cubicBezTo>
                  <a:pt x="6683423" y="102783"/>
                  <a:pt x="6694433" y="329861"/>
                  <a:pt x="6682747" y="434789"/>
                </a:cubicBezTo>
                <a:cubicBezTo>
                  <a:pt x="6671061" y="539717"/>
                  <a:pt x="6685265" y="730447"/>
                  <a:pt x="6682747" y="869577"/>
                </a:cubicBezTo>
                <a:cubicBezTo>
                  <a:pt x="6353804" y="842958"/>
                  <a:pt x="6180085" y="853629"/>
                  <a:pt x="5947645" y="869577"/>
                </a:cubicBezTo>
                <a:cubicBezTo>
                  <a:pt x="5715205" y="885525"/>
                  <a:pt x="5669960" y="887410"/>
                  <a:pt x="5413025" y="869577"/>
                </a:cubicBezTo>
                <a:cubicBezTo>
                  <a:pt x="5156090" y="851744"/>
                  <a:pt x="4985846" y="898791"/>
                  <a:pt x="4611095" y="869577"/>
                </a:cubicBezTo>
                <a:cubicBezTo>
                  <a:pt x="4236344" y="840364"/>
                  <a:pt x="4128853" y="877417"/>
                  <a:pt x="3875993" y="869577"/>
                </a:cubicBezTo>
                <a:cubicBezTo>
                  <a:pt x="3623133" y="861737"/>
                  <a:pt x="3454381" y="840510"/>
                  <a:pt x="3140891" y="869577"/>
                </a:cubicBezTo>
                <a:cubicBezTo>
                  <a:pt x="2827401" y="898644"/>
                  <a:pt x="2573483" y="900599"/>
                  <a:pt x="2405789" y="869577"/>
                </a:cubicBezTo>
                <a:cubicBezTo>
                  <a:pt x="2238095" y="838555"/>
                  <a:pt x="1894996" y="838901"/>
                  <a:pt x="1603859" y="869577"/>
                </a:cubicBezTo>
                <a:cubicBezTo>
                  <a:pt x="1312722" y="900254"/>
                  <a:pt x="1116075" y="881251"/>
                  <a:pt x="935585" y="869577"/>
                </a:cubicBezTo>
                <a:cubicBezTo>
                  <a:pt x="755095" y="857903"/>
                  <a:pt x="335525" y="884171"/>
                  <a:pt x="0" y="869577"/>
                </a:cubicBezTo>
                <a:cubicBezTo>
                  <a:pt x="10974" y="772757"/>
                  <a:pt x="-21168" y="641016"/>
                  <a:pt x="0" y="417397"/>
                </a:cubicBezTo>
                <a:cubicBezTo>
                  <a:pt x="21168" y="193778"/>
                  <a:pt x="-12273" y="18628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12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월 </a:t>
            </a:r>
            <a:r>
              <a:rPr lang="en-US" altLang="ko-KR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25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</a:t>
            </a:r>
            <a:r>
              <a:rPr lang="en-US" altLang="ko-KR" sz="3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막부는</a:t>
            </a:r>
            <a:r>
              <a:rPr lang="en-US" altLang="ko-KR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</a:t>
            </a: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울릉도와 독도가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일본령이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아님을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공식적으로  확인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425412" y="1290746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지리적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" y="2195598"/>
            <a:ext cx="6264084" cy="3887839"/>
          </a:xfrm>
          <a:prstGeom prst="rect">
            <a:avLst/>
          </a:prstGeom>
        </p:spPr>
      </p:pic>
      <p:sp>
        <p:nvSpPr>
          <p:cNvPr id="16" name="직사각형 4">
            <a:extLst>
              <a:ext uri="{FF2B5EF4-FFF2-40B4-BE49-F238E27FC236}">
                <a16:creationId xmlns:a16="http://schemas.microsoft.com/office/drawing/2014/main" xmlns="" id="{B3C27606-F84C-458A-B2C8-062D36DFB1F0}"/>
              </a:ext>
            </a:extLst>
          </p:cNvPr>
          <p:cNvSpPr/>
          <p:nvPr/>
        </p:nvSpPr>
        <p:spPr>
          <a:xfrm>
            <a:off x="7278121" y="2354236"/>
            <a:ext cx="4000105" cy="3729201"/>
          </a:xfrm>
          <a:custGeom>
            <a:avLst/>
            <a:gdLst>
              <a:gd name="connsiteX0" fmla="*/ 0 w 6682747"/>
              <a:gd name="connsiteY0" fmla="*/ 0 h 869577"/>
              <a:gd name="connsiteX1" fmla="*/ 534620 w 6682747"/>
              <a:gd name="connsiteY1" fmla="*/ 0 h 869577"/>
              <a:gd name="connsiteX2" fmla="*/ 1269722 w 6682747"/>
              <a:gd name="connsiteY2" fmla="*/ 0 h 869577"/>
              <a:gd name="connsiteX3" fmla="*/ 2071652 w 6682747"/>
              <a:gd name="connsiteY3" fmla="*/ 0 h 869577"/>
              <a:gd name="connsiteX4" fmla="*/ 2873581 w 6682747"/>
              <a:gd name="connsiteY4" fmla="*/ 0 h 869577"/>
              <a:gd name="connsiteX5" fmla="*/ 3341374 w 6682747"/>
              <a:gd name="connsiteY5" fmla="*/ 0 h 869577"/>
              <a:gd name="connsiteX6" fmla="*/ 4143303 w 6682747"/>
              <a:gd name="connsiteY6" fmla="*/ 0 h 869577"/>
              <a:gd name="connsiteX7" fmla="*/ 4945233 w 6682747"/>
              <a:gd name="connsiteY7" fmla="*/ 0 h 869577"/>
              <a:gd name="connsiteX8" fmla="*/ 5747162 w 6682747"/>
              <a:gd name="connsiteY8" fmla="*/ 0 h 869577"/>
              <a:gd name="connsiteX9" fmla="*/ 6682747 w 6682747"/>
              <a:gd name="connsiteY9" fmla="*/ 0 h 869577"/>
              <a:gd name="connsiteX10" fmla="*/ 6682747 w 6682747"/>
              <a:gd name="connsiteY10" fmla="*/ 408701 h 869577"/>
              <a:gd name="connsiteX11" fmla="*/ 6682747 w 6682747"/>
              <a:gd name="connsiteY11" fmla="*/ 869577 h 869577"/>
              <a:gd name="connsiteX12" fmla="*/ 5947645 w 6682747"/>
              <a:gd name="connsiteY12" fmla="*/ 869577 h 869577"/>
              <a:gd name="connsiteX13" fmla="*/ 5145715 w 6682747"/>
              <a:gd name="connsiteY13" fmla="*/ 869577 h 869577"/>
              <a:gd name="connsiteX14" fmla="*/ 4343786 w 6682747"/>
              <a:gd name="connsiteY14" fmla="*/ 869577 h 869577"/>
              <a:gd name="connsiteX15" fmla="*/ 3541856 w 6682747"/>
              <a:gd name="connsiteY15" fmla="*/ 869577 h 869577"/>
              <a:gd name="connsiteX16" fmla="*/ 2806754 w 6682747"/>
              <a:gd name="connsiteY16" fmla="*/ 869577 h 869577"/>
              <a:gd name="connsiteX17" fmla="*/ 2071652 w 6682747"/>
              <a:gd name="connsiteY17" fmla="*/ 869577 h 869577"/>
              <a:gd name="connsiteX18" fmla="*/ 1603859 w 6682747"/>
              <a:gd name="connsiteY18" fmla="*/ 869577 h 869577"/>
              <a:gd name="connsiteX19" fmla="*/ 1136067 w 6682747"/>
              <a:gd name="connsiteY19" fmla="*/ 869577 h 869577"/>
              <a:gd name="connsiteX20" fmla="*/ 0 w 6682747"/>
              <a:gd name="connsiteY20" fmla="*/ 869577 h 869577"/>
              <a:gd name="connsiteX21" fmla="*/ 0 w 6682747"/>
              <a:gd name="connsiteY21" fmla="*/ 434789 h 869577"/>
              <a:gd name="connsiteX22" fmla="*/ 0 w 6682747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2747" h="869577" fill="none" extrusionOk="0">
                <a:moveTo>
                  <a:pt x="0" y="0"/>
                </a:moveTo>
                <a:cubicBezTo>
                  <a:pt x="249887" y="-23220"/>
                  <a:pt x="292578" y="-8465"/>
                  <a:pt x="534620" y="0"/>
                </a:cubicBezTo>
                <a:cubicBezTo>
                  <a:pt x="776662" y="8465"/>
                  <a:pt x="977295" y="-30765"/>
                  <a:pt x="1269722" y="0"/>
                </a:cubicBezTo>
                <a:cubicBezTo>
                  <a:pt x="1562149" y="30765"/>
                  <a:pt x="1805678" y="30461"/>
                  <a:pt x="2071652" y="0"/>
                </a:cubicBezTo>
                <a:cubicBezTo>
                  <a:pt x="2337626" y="-30461"/>
                  <a:pt x="2573093" y="-712"/>
                  <a:pt x="2873581" y="0"/>
                </a:cubicBezTo>
                <a:cubicBezTo>
                  <a:pt x="3174069" y="712"/>
                  <a:pt x="3180614" y="9688"/>
                  <a:pt x="3341374" y="0"/>
                </a:cubicBezTo>
                <a:cubicBezTo>
                  <a:pt x="3502134" y="-9688"/>
                  <a:pt x="3812496" y="-1324"/>
                  <a:pt x="4143303" y="0"/>
                </a:cubicBezTo>
                <a:cubicBezTo>
                  <a:pt x="4474110" y="1324"/>
                  <a:pt x="4737956" y="26368"/>
                  <a:pt x="4945233" y="0"/>
                </a:cubicBezTo>
                <a:cubicBezTo>
                  <a:pt x="5152510" y="-26368"/>
                  <a:pt x="5394983" y="-22020"/>
                  <a:pt x="5747162" y="0"/>
                </a:cubicBezTo>
                <a:cubicBezTo>
                  <a:pt x="6099341" y="22020"/>
                  <a:pt x="6249182" y="-7193"/>
                  <a:pt x="6682747" y="0"/>
                </a:cubicBezTo>
                <a:cubicBezTo>
                  <a:pt x="6692674" y="86388"/>
                  <a:pt x="6674795" y="278903"/>
                  <a:pt x="6682747" y="408701"/>
                </a:cubicBezTo>
                <a:cubicBezTo>
                  <a:pt x="6690699" y="538499"/>
                  <a:pt x="6700395" y="743137"/>
                  <a:pt x="6682747" y="869577"/>
                </a:cubicBezTo>
                <a:cubicBezTo>
                  <a:pt x="6484553" y="859997"/>
                  <a:pt x="6199042" y="837625"/>
                  <a:pt x="5947645" y="869577"/>
                </a:cubicBezTo>
                <a:cubicBezTo>
                  <a:pt x="5696248" y="901529"/>
                  <a:pt x="5311500" y="855251"/>
                  <a:pt x="5145715" y="869577"/>
                </a:cubicBezTo>
                <a:cubicBezTo>
                  <a:pt x="4979930" y="883904"/>
                  <a:pt x="4686323" y="865692"/>
                  <a:pt x="4343786" y="869577"/>
                </a:cubicBezTo>
                <a:cubicBezTo>
                  <a:pt x="4001249" y="873462"/>
                  <a:pt x="3849641" y="888455"/>
                  <a:pt x="3541856" y="869577"/>
                </a:cubicBezTo>
                <a:cubicBezTo>
                  <a:pt x="3234071" y="850700"/>
                  <a:pt x="3152229" y="843246"/>
                  <a:pt x="2806754" y="869577"/>
                </a:cubicBezTo>
                <a:cubicBezTo>
                  <a:pt x="2461279" y="895908"/>
                  <a:pt x="2292561" y="840533"/>
                  <a:pt x="2071652" y="869577"/>
                </a:cubicBezTo>
                <a:cubicBezTo>
                  <a:pt x="1850743" y="898621"/>
                  <a:pt x="1765836" y="874346"/>
                  <a:pt x="1603859" y="869577"/>
                </a:cubicBezTo>
                <a:cubicBezTo>
                  <a:pt x="1441882" y="864808"/>
                  <a:pt x="1306884" y="883661"/>
                  <a:pt x="1136067" y="869577"/>
                </a:cubicBezTo>
                <a:cubicBezTo>
                  <a:pt x="965250" y="855493"/>
                  <a:pt x="347521" y="846326"/>
                  <a:pt x="0" y="869577"/>
                </a:cubicBezTo>
                <a:cubicBezTo>
                  <a:pt x="-8581" y="714269"/>
                  <a:pt x="-8912" y="622132"/>
                  <a:pt x="0" y="434789"/>
                </a:cubicBezTo>
                <a:cubicBezTo>
                  <a:pt x="8912" y="247446"/>
                  <a:pt x="-2708" y="105519"/>
                  <a:pt x="0" y="0"/>
                </a:cubicBezTo>
                <a:close/>
              </a:path>
              <a:path w="6682747" h="869577" stroke="0" extrusionOk="0">
                <a:moveTo>
                  <a:pt x="0" y="0"/>
                </a:moveTo>
                <a:cubicBezTo>
                  <a:pt x="232092" y="32788"/>
                  <a:pt x="515367" y="-20572"/>
                  <a:pt x="668275" y="0"/>
                </a:cubicBezTo>
                <a:cubicBezTo>
                  <a:pt x="821183" y="20572"/>
                  <a:pt x="963811" y="23385"/>
                  <a:pt x="1202894" y="0"/>
                </a:cubicBezTo>
                <a:cubicBezTo>
                  <a:pt x="1441977" y="-23385"/>
                  <a:pt x="1523168" y="1769"/>
                  <a:pt x="1737514" y="0"/>
                </a:cubicBezTo>
                <a:cubicBezTo>
                  <a:pt x="1951860" y="-1769"/>
                  <a:pt x="2291026" y="-39182"/>
                  <a:pt x="2539444" y="0"/>
                </a:cubicBezTo>
                <a:cubicBezTo>
                  <a:pt x="2787862" y="39182"/>
                  <a:pt x="3017653" y="20693"/>
                  <a:pt x="3341374" y="0"/>
                </a:cubicBezTo>
                <a:cubicBezTo>
                  <a:pt x="3665095" y="-20693"/>
                  <a:pt x="3797992" y="-22339"/>
                  <a:pt x="4143303" y="0"/>
                </a:cubicBezTo>
                <a:cubicBezTo>
                  <a:pt x="4488614" y="22339"/>
                  <a:pt x="4469646" y="16065"/>
                  <a:pt x="4677923" y="0"/>
                </a:cubicBezTo>
                <a:cubicBezTo>
                  <a:pt x="4886200" y="-16065"/>
                  <a:pt x="5086813" y="2113"/>
                  <a:pt x="5413025" y="0"/>
                </a:cubicBezTo>
                <a:cubicBezTo>
                  <a:pt x="5739237" y="-2113"/>
                  <a:pt x="6266820" y="-3591"/>
                  <a:pt x="6682747" y="0"/>
                </a:cubicBezTo>
                <a:cubicBezTo>
                  <a:pt x="6683423" y="102783"/>
                  <a:pt x="6694433" y="329861"/>
                  <a:pt x="6682747" y="434789"/>
                </a:cubicBezTo>
                <a:cubicBezTo>
                  <a:pt x="6671061" y="539717"/>
                  <a:pt x="6685265" y="730447"/>
                  <a:pt x="6682747" y="869577"/>
                </a:cubicBezTo>
                <a:cubicBezTo>
                  <a:pt x="6353804" y="842958"/>
                  <a:pt x="6180085" y="853629"/>
                  <a:pt x="5947645" y="869577"/>
                </a:cubicBezTo>
                <a:cubicBezTo>
                  <a:pt x="5715205" y="885525"/>
                  <a:pt x="5669960" y="887410"/>
                  <a:pt x="5413025" y="869577"/>
                </a:cubicBezTo>
                <a:cubicBezTo>
                  <a:pt x="5156090" y="851744"/>
                  <a:pt x="4985846" y="898791"/>
                  <a:pt x="4611095" y="869577"/>
                </a:cubicBezTo>
                <a:cubicBezTo>
                  <a:pt x="4236344" y="840364"/>
                  <a:pt x="4128853" y="877417"/>
                  <a:pt x="3875993" y="869577"/>
                </a:cubicBezTo>
                <a:cubicBezTo>
                  <a:pt x="3623133" y="861737"/>
                  <a:pt x="3454381" y="840510"/>
                  <a:pt x="3140891" y="869577"/>
                </a:cubicBezTo>
                <a:cubicBezTo>
                  <a:pt x="2827401" y="898644"/>
                  <a:pt x="2573483" y="900599"/>
                  <a:pt x="2405789" y="869577"/>
                </a:cubicBezTo>
                <a:cubicBezTo>
                  <a:pt x="2238095" y="838555"/>
                  <a:pt x="1894996" y="838901"/>
                  <a:pt x="1603859" y="869577"/>
                </a:cubicBezTo>
                <a:cubicBezTo>
                  <a:pt x="1312722" y="900254"/>
                  <a:pt x="1116075" y="881251"/>
                  <a:pt x="935585" y="869577"/>
                </a:cubicBezTo>
                <a:cubicBezTo>
                  <a:pt x="755095" y="857903"/>
                  <a:pt x="335525" y="884171"/>
                  <a:pt x="0" y="869577"/>
                </a:cubicBezTo>
                <a:cubicBezTo>
                  <a:pt x="10974" y="772757"/>
                  <a:pt x="-21168" y="641016"/>
                  <a:pt x="0" y="417397"/>
                </a:cubicBezTo>
                <a:cubicBezTo>
                  <a:pt x="21168" y="193778"/>
                  <a:pt x="-12273" y="18628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세종실록 </a:t>
            </a:r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지리지에서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울릉도와 독도를 지속적으로 관리했음을 입증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1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611261" y="1141665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지리적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" y="2089962"/>
            <a:ext cx="6172424" cy="4276919"/>
          </a:xfrm>
          <a:prstGeom prst="rect">
            <a:avLst/>
          </a:prstGeom>
        </p:spPr>
      </p:pic>
      <p:sp>
        <p:nvSpPr>
          <p:cNvPr id="16" name="직사각형 4">
            <a:extLst>
              <a:ext uri="{FF2B5EF4-FFF2-40B4-BE49-F238E27FC236}">
                <a16:creationId xmlns:a16="http://schemas.microsoft.com/office/drawing/2014/main" xmlns="" id="{B3C27606-F84C-458A-B2C8-062D36DFB1F0}"/>
              </a:ext>
            </a:extLst>
          </p:cNvPr>
          <p:cNvSpPr/>
          <p:nvPr/>
        </p:nvSpPr>
        <p:spPr>
          <a:xfrm>
            <a:off x="6713254" y="2010245"/>
            <a:ext cx="4496640" cy="4190133"/>
          </a:xfrm>
          <a:custGeom>
            <a:avLst/>
            <a:gdLst>
              <a:gd name="connsiteX0" fmla="*/ 0 w 6682747"/>
              <a:gd name="connsiteY0" fmla="*/ 0 h 869577"/>
              <a:gd name="connsiteX1" fmla="*/ 534620 w 6682747"/>
              <a:gd name="connsiteY1" fmla="*/ 0 h 869577"/>
              <a:gd name="connsiteX2" fmla="*/ 1269722 w 6682747"/>
              <a:gd name="connsiteY2" fmla="*/ 0 h 869577"/>
              <a:gd name="connsiteX3" fmla="*/ 2071652 w 6682747"/>
              <a:gd name="connsiteY3" fmla="*/ 0 h 869577"/>
              <a:gd name="connsiteX4" fmla="*/ 2873581 w 6682747"/>
              <a:gd name="connsiteY4" fmla="*/ 0 h 869577"/>
              <a:gd name="connsiteX5" fmla="*/ 3341374 w 6682747"/>
              <a:gd name="connsiteY5" fmla="*/ 0 h 869577"/>
              <a:gd name="connsiteX6" fmla="*/ 4143303 w 6682747"/>
              <a:gd name="connsiteY6" fmla="*/ 0 h 869577"/>
              <a:gd name="connsiteX7" fmla="*/ 4945233 w 6682747"/>
              <a:gd name="connsiteY7" fmla="*/ 0 h 869577"/>
              <a:gd name="connsiteX8" fmla="*/ 5747162 w 6682747"/>
              <a:gd name="connsiteY8" fmla="*/ 0 h 869577"/>
              <a:gd name="connsiteX9" fmla="*/ 6682747 w 6682747"/>
              <a:gd name="connsiteY9" fmla="*/ 0 h 869577"/>
              <a:gd name="connsiteX10" fmla="*/ 6682747 w 6682747"/>
              <a:gd name="connsiteY10" fmla="*/ 408701 h 869577"/>
              <a:gd name="connsiteX11" fmla="*/ 6682747 w 6682747"/>
              <a:gd name="connsiteY11" fmla="*/ 869577 h 869577"/>
              <a:gd name="connsiteX12" fmla="*/ 5947645 w 6682747"/>
              <a:gd name="connsiteY12" fmla="*/ 869577 h 869577"/>
              <a:gd name="connsiteX13" fmla="*/ 5145715 w 6682747"/>
              <a:gd name="connsiteY13" fmla="*/ 869577 h 869577"/>
              <a:gd name="connsiteX14" fmla="*/ 4343786 w 6682747"/>
              <a:gd name="connsiteY14" fmla="*/ 869577 h 869577"/>
              <a:gd name="connsiteX15" fmla="*/ 3541856 w 6682747"/>
              <a:gd name="connsiteY15" fmla="*/ 869577 h 869577"/>
              <a:gd name="connsiteX16" fmla="*/ 2806754 w 6682747"/>
              <a:gd name="connsiteY16" fmla="*/ 869577 h 869577"/>
              <a:gd name="connsiteX17" fmla="*/ 2071652 w 6682747"/>
              <a:gd name="connsiteY17" fmla="*/ 869577 h 869577"/>
              <a:gd name="connsiteX18" fmla="*/ 1603859 w 6682747"/>
              <a:gd name="connsiteY18" fmla="*/ 869577 h 869577"/>
              <a:gd name="connsiteX19" fmla="*/ 1136067 w 6682747"/>
              <a:gd name="connsiteY19" fmla="*/ 869577 h 869577"/>
              <a:gd name="connsiteX20" fmla="*/ 0 w 6682747"/>
              <a:gd name="connsiteY20" fmla="*/ 869577 h 869577"/>
              <a:gd name="connsiteX21" fmla="*/ 0 w 6682747"/>
              <a:gd name="connsiteY21" fmla="*/ 434789 h 869577"/>
              <a:gd name="connsiteX22" fmla="*/ 0 w 6682747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2747" h="869577" fill="none" extrusionOk="0">
                <a:moveTo>
                  <a:pt x="0" y="0"/>
                </a:moveTo>
                <a:cubicBezTo>
                  <a:pt x="249887" y="-23220"/>
                  <a:pt x="292578" y="-8465"/>
                  <a:pt x="534620" y="0"/>
                </a:cubicBezTo>
                <a:cubicBezTo>
                  <a:pt x="776662" y="8465"/>
                  <a:pt x="977295" y="-30765"/>
                  <a:pt x="1269722" y="0"/>
                </a:cubicBezTo>
                <a:cubicBezTo>
                  <a:pt x="1562149" y="30765"/>
                  <a:pt x="1805678" y="30461"/>
                  <a:pt x="2071652" y="0"/>
                </a:cubicBezTo>
                <a:cubicBezTo>
                  <a:pt x="2337626" y="-30461"/>
                  <a:pt x="2573093" y="-712"/>
                  <a:pt x="2873581" y="0"/>
                </a:cubicBezTo>
                <a:cubicBezTo>
                  <a:pt x="3174069" y="712"/>
                  <a:pt x="3180614" y="9688"/>
                  <a:pt x="3341374" y="0"/>
                </a:cubicBezTo>
                <a:cubicBezTo>
                  <a:pt x="3502134" y="-9688"/>
                  <a:pt x="3812496" y="-1324"/>
                  <a:pt x="4143303" y="0"/>
                </a:cubicBezTo>
                <a:cubicBezTo>
                  <a:pt x="4474110" y="1324"/>
                  <a:pt x="4737956" y="26368"/>
                  <a:pt x="4945233" y="0"/>
                </a:cubicBezTo>
                <a:cubicBezTo>
                  <a:pt x="5152510" y="-26368"/>
                  <a:pt x="5394983" y="-22020"/>
                  <a:pt x="5747162" y="0"/>
                </a:cubicBezTo>
                <a:cubicBezTo>
                  <a:pt x="6099341" y="22020"/>
                  <a:pt x="6249182" y="-7193"/>
                  <a:pt x="6682747" y="0"/>
                </a:cubicBezTo>
                <a:cubicBezTo>
                  <a:pt x="6692674" y="86388"/>
                  <a:pt x="6674795" y="278903"/>
                  <a:pt x="6682747" y="408701"/>
                </a:cubicBezTo>
                <a:cubicBezTo>
                  <a:pt x="6690699" y="538499"/>
                  <a:pt x="6700395" y="743137"/>
                  <a:pt x="6682747" y="869577"/>
                </a:cubicBezTo>
                <a:cubicBezTo>
                  <a:pt x="6484553" y="859997"/>
                  <a:pt x="6199042" y="837625"/>
                  <a:pt x="5947645" y="869577"/>
                </a:cubicBezTo>
                <a:cubicBezTo>
                  <a:pt x="5696248" y="901529"/>
                  <a:pt x="5311500" y="855251"/>
                  <a:pt x="5145715" y="869577"/>
                </a:cubicBezTo>
                <a:cubicBezTo>
                  <a:pt x="4979930" y="883904"/>
                  <a:pt x="4686323" y="865692"/>
                  <a:pt x="4343786" y="869577"/>
                </a:cubicBezTo>
                <a:cubicBezTo>
                  <a:pt x="4001249" y="873462"/>
                  <a:pt x="3849641" y="888455"/>
                  <a:pt x="3541856" y="869577"/>
                </a:cubicBezTo>
                <a:cubicBezTo>
                  <a:pt x="3234071" y="850700"/>
                  <a:pt x="3152229" y="843246"/>
                  <a:pt x="2806754" y="869577"/>
                </a:cubicBezTo>
                <a:cubicBezTo>
                  <a:pt x="2461279" y="895908"/>
                  <a:pt x="2292561" y="840533"/>
                  <a:pt x="2071652" y="869577"/>
                </a:cubicBezTo>
                <a:cubicBezTo>
                  <a:pt x="1850743" y="898621"/>
                  <a:pt x="1765836" y="874346"/>
                  <a:pt x="1603859" y="869577"/>
                </a:cubicBezTo>
                <a:cubicBezTo>
                  <a:pt x="1441882" y="864808"/>
                  <a:pt x="1306884" y="883661"/>
                  <a:pt x="1136067" y="869577"/>
                </a:cubicBezTo>
                <a:cubicBezTo>
                  <a:pt x="965250" y="855493"/>
                  <a:pt x="347521" y="846326"/>
                  <a:pt x="0" y="869577"/>
                </a:cubicBezTo>
                <a:cubicBezTo>
                  <a:pt x="-8581" y="714269"/>
                  <a:pt x="-8912" y="622132"/>
                  <a:pt x="0" y="434789"/>
                </a:cubicBezTo>
                <a:cubicBezTo>
                  <a:pt x="8912" y="247446"/>
                  <a:pt x="-2708" y="105519"/>
                  <a:pt x="0" y="0"/>
                </a:cubicBezTo>
                <a:close/>
              </a:path>
              <a:path w="6682747" h="869577" stroke="0" extrusionOk="0">
                <a:moveTo>
                  <a:pt x="0" y="0"/>
                </a:moveTo>
                <a:cubicBezTo>
                  <a:pt x="232092" y="32788"/>
                  <a:pt x="515367" y="-20572"/>
                  <a:pt x="668275" y="0"/>
                </a:cubicBezTo>
                <a:cubicBezTo>
                  <a:pt x="821183" y="20572"/>
                  <a:pt x="963811" y="23385"/>
                  <a:pt x="1202894" y="0"/>
                </a:cubicBezTo>
                <a:cubicBezTo>
                  <a:pt x="1441977" y="-23385"/>
                  <a:pt x="1523168" y="1769"/>
                  <a:pt x="1737514" y="0"/>
                </a:cubicBezTo>
                <a:cubicBezTo>
                  <a:pt x="1951860" y="-1769"/>
                  <a:pt x="2291026" y="-39182"/>
                  <a:pt x="2539444" y="0"/>
                </a:cubicBezTo>
                <a:cubicBezTo>
                  <a:pt x="2787862" y="39182"/>
                  <a:pt x="3017653" y="20693"/>
                  <a:pt x="3341374" y="0"/>
                </a:cubicBezTo>
                <a:cubicBezTo>
                  <a:pt x="3665095" y="-20693"/>
                  <a:pt x="3797992" y="-22339"/>
                  <a:pt x="4143303" y="0"/>
                </a:cubicBezTo>
                <a:cubicBezTo>
                  <a:pt x="4488614" y="22339"/>
                  <a:pt x="4469646" y="16065"/>
                  <a:pt x="4677923" y="0"/>
                </a:cubicBezTo>
                <a:cubicBezTo>
                  <a:pt x="4886200" y="-16065"/>
                  <a:pt x="5086813" y="2113"/>
                  <a:pt x="5413025" y="0"/>
                </a:cubicBezTo>
                <a:cubicBezTo>
                  <a:pt x="5739237" y="-2113"/>
                  <a:pt x="6266820" y="-3591"/>
                  <a:pt x="6682747" y="0"/>
                </a:cubicBezTo>
                <a:cubicBezTo>
                  <a:pt x="6683423" y="102783"/>
                  <a:pt x="6694433" y="329861"/>
                  <a:pt x="6682747" y="434789"/>
                </a:cubicBezTo>
                <a:cubicBezTo>
                  <a:pt x="6671061" y="539717"/>
                  <a:pt x="6685265" y="730447"/>
                  <a:pt x="6682747" y="869577"/>
                </a:cubicBezTo>
                <a:cubicBezTo>
                  <a:pt x="6353804" y="842958"/>
                  <a:pt x="6180085" y="853629"/>
                  <a:pt x="5947645" y="869577"/>
                </a:cubicBezTo>
                <a:cubicBezTo>
                  <a:pt x="5715205" y="885525"/>
                  <a:pt x="5669960" y="887410"/>
                  <a:pt x="5413025" y="869577"/>
                </a:cubicBezTo>
                <a:cubicBezTo>
                  <a:pt x="5156090" y="851744"/>
                  <a:pt x="4985846" y="898791"/>
                  <a:pt x="4611095" y="869577"/>
                </a:cubicBezTo>
                <a:cubicBezTo>
                  <a:pt x="4236344" y="840364"/>
                  <a:pt x="4128853" y="877417"/>
                  <a:pt x="3875993" y="869577"/>
                </a:cubicBezTo>
                <a:cubicBezTo>
                  <a:pt x="3623133" y="861737"/>
                  <a:pt x="3454381" y="840510"/>
                  <a:pt x="3140891" y="869577"/>
                </a:cubicBezTo>
                <a:cubicBezTo>
                  <a:pt x="2827401" y="898644"/>
                  <a:pt x="2573483" y="900599"/>
                  <a:pt x="2405789" y="869577"/>
                </a:cubicBezTo>
                <a:cubicBezTo>
                  <a:pt x="2238095" y="838555"/>
                  <a:pt x="1894996" y="838901"/>
                  <a:pt x="1603859" y="869577"/>
                </a:cubicBezTo>
                <a:cubicBezTo>
                  <a:pt x="1312722" y="900254"/>
                  <a:pt x="1116075" y="881251"/>
                  <a:pt x="935585" y="869577"/>
                </a:cubicBezTo>
                <a:cubicBezTo>
                  <a:pt x="755095" y="857903"/>
                  <a:pt x="335525" y="884171"/>
                  <a:pt x="0" y="869577"/>
                </a:cubicBezTo>
                <a:cubicBezTo>
                  <a:pt x="10974" y="772757"/>
                  <a:pt x="-21168" y="641016"/>
                  <a:pt x="0" y="417397"/>
                </a:cubicBezTo>
                <a:cubicBezTo>
                  <a:pt x="21168" y="193778"/>
                  <a:pt x="-12273" y="18628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독도와 가장 가까운 일본 영토</a:t>
            </a:r>
            <a:r>
              <a:rPr lang="en-US" altLang="ko-KR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400" dirty="0" err="1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오키섬</a:t>
            </a:r>
            <a:r>
              <a:rPr lang="en-US" altLang="ko-KR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사이의 거리는 </a:t>
            </a:r>
            <a:r>
              <a:rPr lang="en-US" altLang="ko-KR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157.5km</a:t>
            </a:r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 일본에서는 독도를 볼 수 없지만</a:t>
            </a:r>
            <a:r>
              <a:rPr lang="en-US" altLang="ko-KR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endParaRPr lang="en-US" altLang="ko-KR" sz="2400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울릉도와 </a:t>
            </a:r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 사이의 거리는 </a:t>
            </a:r>
            <a:r>
              <a:rPr lang="en-US" altLang="ko-KR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87.4km</a:t>
            </a:r>
            <a:r>
              <a:rPr lang="ko-KR" altLang="en-US" sz="2400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 맑은 날이면 육안으로 독도를 확인할 수 </a:t>
            </a:r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있음</a:t>
            </a:r>
            <a:r>
              <a:rPr lang="en-US" altLang="ko-KR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en-US" altLang="ko-KR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44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365616" y="899640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국제법적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5185993" y="4336569"/>
            <a:ext cx="4294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1870</a:t>
            </a:r>
            <a:r>
              <a:rPr lang="ko-KR" altLang="en-US" sz="2400" b="1" dirty="0" smtClean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년  조선국교제시말내탐서 통해 </a:t>
            </a:r>
            <a:endParaRPr lang="en-US" altLang="ko-KR" sz="2400" b="1" dirty="0" smtClean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  <a:p>
            <a:pPr algn="ctr"/>
            <a:r>
              <a:rPr lang="ko-KR" altLang="en-US" sz="2400" b="1" dirty="0" smtClean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독도가 한국땅임을 알 수 있음</a:t>
            </a:r>
            <a:endParaRPr lang="en-US" altLang="ko-KR" sz="2400" b="1" dirty="0" smtClean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  <a:p>
            <a:pPr algn="ctr"/>
            <a:endParaRPr lang="en-US" altLang="ko-KR" sz="2400" b="1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  <a:p>
            <a:pPr algn="ctr"/>
            <a:endParaRPr lang="ko-KR" altLang="en-US" sz="2400" b="1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59" y="2242594"/>
            <a:ext cx="3139953" cy="403296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26" y="1700435"/>
            <a:ext cx="6134100" cy="1952625"/>
          </a:xfrm>
          <a:prstGeom prst="rect">
            <a:avLst/>
          </a:prstGeom>
        </p:spPr>
      </p:pic>
      <p:sp>
        <p:nvSpPr>
          <p:cNvPr id="17" name="사각형: 둥근 모서리 9">
            <a:extLst>
              <a:ext uri="{FF2B5EF4-FFF2-40B4-BE49-F238E27FC236}">
                <a16:creationId xmlns:a16="http://schemas.microsoft.com/office/drawing/2014/main" xmlns="" id="{890EC89B-164A-47E3-9E03-6FD7F333CFBB}"/>
              </a:ext>
            </a:extLst>
          </p:cNvPr>
          <p:cNvSpPr/>
          <p:nvPr/>
        </p:nvSpPr>
        <p:spPr>
          <a:xfrm>
            <a:off x="4559866" y="1700435"/>
            <a:ext cx="6112833" cy="1928388"/>
          </a:xfrm>
          <a:custGeom>
            <a:avLst/>
            <a:gdLst>
              <a:gd name="connsiteX0" fmla="*/ 0 w 6112833"/>
              <a:gd name="connsiteY0" fmla="*/ 196854 h 1181100"/>
              <a:gd name="connsiteX1" fmla="*/ 196854 w 6112833"/>
              <a:gd name="connsiteY1" fmla="*/ 0 h 1181100"/>
              <a:gd name="connsiteX2" fmla="*/ 946695 w 6112833"/>
              <a:gd name="connsiteY2" fmla="*/ 0 h 1181100"/>
              <a:gd name="connsiteX3" fmla="*/ 1639344 w 6112833"/>
              <a:gd name="connsiteY3" fmla="*/ 0 h 1181100"/>
              <a:gd name="connsiteX4" fmla="*/ 2389185 w 6112833"/>
              <a:gd name="connsiteY4" fmla="*/ 0 h 1181100"/>
              <a:gd name="connsiteX5" fmla="*/ 3139026 w 6112833"/>
              <a:gd name="connsiteY5" fmla="*/ 0 h 1181100"/>
              <a:gd name="connsiteX6" fmla="*/ 3888867 w 6112833"/>
              <a:gd name="connsiteY6" fmla="*/ 0 h 1181100"/>
              <a:gd name="connsiteX7" fmla="*/ 4581516 w 6112833"/>
              <a:gd name="connsiteY7" fmla="*/ 0 h 1181100"/>
              <a:gd name="connsiteX8" fmla="*/ 5102592 w 6112833"/>
              <a:gd name="connsiteY8" fmla="*/ 0 h 1181100"/>
              <a:gd name="connsiteX9" fmla="*/ 5915979 w 6112833"/>
              <a:gd name="connsiteY9" fmla="*/ 0 h 1181100"/>
              <a:gd name="connsiteX10" fmla="*/ 6112833 w 6112833"/>
              <a:gd name="connsiteY10" fmla="*/ 196854 h 1181100"/>
              <a:gd name="connsiteX11" fmla="*/ 6112833 w 6112833"/>
              <a:gd name="connsiteY11" fmla="*/ 574802 h 1181100"/>
              <a:gd name="connsiteX12" fmla="*/ 6112833 w 6112833"/>
              <a:gd name="connsiteY12" fmla="*/ 984246 h 1181100"/>
              <a:gd name="connsiteX13" fmla="*/ 5915979 w 6112833"/>
              <a:gd name="connsiteY13" fmla="*/ 1181100 h 1181100"/>
              <a:gd name="connsiteX14" fmla="*/ 5394903 w 6112833"/>
              <a:gd name="connsiteY14" fmla="*/ 1181100 h 1181100"/>
              <a:gd name="connsiteX15" fmla="*/ 4759445 w 6112833"/>
              <a:gd name="connsiteY15" fmla="*/ 1181100 h 1181100"/>
              <a:gd name="connsiteX16" fmla="*/ 4238369 w 6112833"/>
              <a:gd name="connsiteY16" fmla="*/ 1181100 h 1181100"/>
              <a:gd name="connsiteX17" fmla="*/ 3717293 w 6112833"/>
              <a:gd name="connsiteY17" fmla="*/ 1181100 h 1181100"/>
              <a:gd name="connsiteX18" fmla="*/ 3024644 w 6112833"/>
              <a:gd name="connsiteY18" fmla="*/ 1181100 h 1181100"/>
              <a:gd name="connsiteX19" fmla="*/ 2389185 w 6112833"/>
              <a:gd name="connsiteY19" fmla="*/ 1181100 h 1181100"/>
              <a:gd name="connsiteX20" fmla="*/ 1639344 w 6112833"/>
              <a:gd name="connsiteY20" fmla="*/ 1181100 h 1181100"/>
              <a:gd name="connsiteX21" fmla="*/ 889504 w 6112833"/>
              <a:gd name="connsiteY21" fmla="*/ 1181100 h 1181100"/>
              <a:gd name="connsiteX22" fmla="*/ 196854 w 6112833"/>
              <a:gd name="connsiteY22" fmla="*/ 1181100 h 1181100"/>
              <a:gd name="connsiteX23" fmla="*/ 0 w 6112833"/>
              <a:gd name="connsiteY23" fmla="*/ 984246 h 1181100"/>
              <a:gd name="connsiteX24" fmla="*/ 0 w 6112833"/>
              <a:gd name="connsiteY24" fmla="*/ 614172 h 1181100"/>
              <a:gd name="connsiteX25" fmla="*/ 0 w 6112833"/>
              <a:gd name="connsiteY25" fmla="*/ 19685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2833" h="1181100" fill="none" extrusionOk="0">
                <a:moveTo>
                  <a:pt x="0" y="196854"/>
                </a:moveTo>
                <a:cubicBezTo>
                  <a:pt x="6109" y="96312"/>
                  <a:pt x="85111" y="-11220"/>
                  <a:pt x="196854" y="0"/>
                </a:cubicBezTo>
                <a:cubicBezTo>
                  <a:pt x="370146" y="-18714"/>
                  <a:pt x="680433" y="33557"/>
                  <a:pt x="946695" y="0"/>
                </a:cubicBezTo>
                <a:cubicBezTo>
                  <a:pt x="1212957" y="-33557"/>
                  <a:pt x="1362645" y="27693"/>
                  <a:pt x="1639344" y="0"/>
                </a:cubicBezTo>
                <a:cubicBezTo>
                  <a:pt x="1916043" y="-27693"/>
                  <a:pt x="2157021" y="-31252"/>
                  <a:pt x="2389185" y="0"/>
                </a:cubicBezTo>
                <a:cubicBezTo>
                  <a:pt x="2621349" y="31252"/>
                  <a:pt x="2847426" y="6809"/>
                  <a:pt x="3139026" y="0"/>
                </a:cubicBezTo>
                <a:cubicBezTo>
                  <a:pt x="3430626" y="-6809"/>
                  <a:pt x="3583873" y="-13781"/>
                  <a:pt x="3888867" y="0"/>
                </a:cubicBezTo>
                <a:cubicBezTo>
                  <a:pt x="4193861" y="13781"/>
                  <a:pt x="4243240" y="17762"/>
                  <a:pt x="4581516" y="0"/>
                </a:cubicBezTo>
                <a:cubicBezTo>
                  <a:pt x="4919792" y="-17762"/>
                  <a:pt x="4919454" y="-1509"/>
                  <a:pt x="5102592" y="0"/>
                </a:cubicBezTo>
                <a:cubicBezTo>
                  <a:pt x="5285730" y="1509"/>
                  <a:pt x="5731983" y="23589"/>
                  <a:pt x="5915979" y="0"/>
                </a:cubicBezTo>
                <a:cubicBezTo>
                  <a:pt x="6028839" y="-20052"/>
                  <a:pt x="6105202" y="93825"/>
                  <a:pt x="6112833" y="196854"/>
                </a:cubicBezTo>
                <a:cubicBezTo>
                  <a:pt x="6119010" y="349784"/>
                  <a:pt x="6113598" y="392717"/>
                  <a:pt x="6112833" y="574802"/>
                </a:cubicBezTo>
                <a:cubicBezTo>
                  <a:pt x="6112068" y="756887"/>
                  <a:pt x="6124579" y="807579"/>
                  <a:pt x="6112833" y="984246"/>
                </a:cubicBezTo>
                <a:cubicBezTo>
                  <a:pt x="6107613" y="1098241"/>
                  <a:pt x="6034754" y="1156058"/>
                  <a:pt x="5915979" y="1181100"/>
                </a:cubicBezTo>
                <a:cubicBezTo>
                  <a:pt x="5770183" y="1161032"/>
                  <a:pt x="5550722" y="1156672"/>
                  <a:pt x="5394903" y="1181100"/>
                </a:cubicBezTo>
                <a:cubicBezTo>
                  <a:pt x="5239084" y="1205528"/>
                  <a:pt x="5045205" y="1205379"/>
                  <a:pt x="4759445" y="1181100"/>
                </a:cubicBezTo>
                <a:cubicBezTo>
                  <a:pt x="4473685" y="1156821"/>
                  <a:pt x="4397077" y="1160405"/>
                  <a:pt x="4238369" y="1181100"/>
                </a:cubicBezTo>
                <a:cubicBezTo>
                  <a:pt x="4079661" y="1201795"/>
                  <a:pt x="3857053" y="1171600"/>
                  <a:pt x="3717293" y="1181100"/>
                </a:cubicBezTo>
                <a:cubicBezTo>
                  <a:pt x="3577533" y="1190600"/>
                  <a:pt x="3264323" y="1206649"/>
                  <a:pt x="3024644" y="1181100"/>
                </a:cubicBezTo>
                <a:cubicBezTo>
                  <a:pt x="2784965" y="1155551"/>
                  <a:pt x="2537400" y="1179541"/>
                  <a:pt x="2389185" y="1181100"/>
                </a:cubicBezTo>
                <a:cubicBezTo>
                  <a:pt x="2240970" y="1182659"/>
                  <a:pt x="1999126" y="1198935"/>
                  <a:pt x="1639344" y="1181100"/>
                </a:cubicBezTo>
                <a:cubicBezTo>
                  <a:pt x="1279562" y="1163265"/>
                  <a:pt x="1079905" y="1167618"/>
                  <a:pt x="889504" y="1181100"/>
                </a:cubicBezTo>
                <a:cubicBezTo>
                  <a:pt x="699103" y="1194582"/>
                  <a:pt x="440509" y="1178005"/>
                  <a:pt x="196854" y="1181100"/>
                </a:cubicBezTo>
                <a:cubicBezTo>
                  <a:pt x="109634" y="1178713"/>
                  <a:pt x="14335" y="1098925"/>
                  <a:pt x="0" y="984246"/>
                </a:cubicBezTo>
                <a:cubicBezTo>
                  <a:pt x="-5338" y="875072"/>
                  <a:pt x="-7898" y="693979"/>
                  <a:pt x="0" y="614172"/>
                </a:cubicBezTo>
                <a:cubicBezTo>
                  <a:pt x="7898" y="534365"/>
                  <a:pt x="-10971" y="399677"/>
                  <a:pt x="0" y="196854"/>
                </a:cubicBezTo>
                <a:close/>
              </a:path>
              <a:path w="6112833" h="1181100" stroke="0" extrusionOk="0">
                <a:moveTo>
                  <a:pt x="0" y="196854"/>
                </a:moveTo>
                <a:cubicBezTo>
                  <a:pt x="19179" y="71939"/>
                  <a:pt x="85240" y="6056"/>
                  <a:pt x="196854" y="0"/>
                </a:cubicBezTo>
                <a:cubicBezTo>
                  <a:pt x="452795" y="26061"/>
                  <a:pt x="614526" y="1855"/>
                  <a:pt x="946695" y="0"/>
                </a:cubicBezTo>
                <a:cubicBezTo>
                  <a:pt x="1278864" y="-1855"/>
                  <a:pt x="1250390" y="16863"/>
                  <a:pt x="1410579" y="0"/>
                </a:cubicBezTo>
                <a:cubicBezTo>
                  <a:pt x="1570768" y="-16863"/>
                  <a:pt x="1811410" y="-24469"/>
                  <a:pt x="1988846" y="0"/>
                </a:cubicBezTo>
                <a:cubicBezTo>
                  <a:pt x="2166282" y="24469"/>
                  <a:pt x="2546732" y="-24747"/>
                  <a:pt x="2738687" y="0"/>
                </a:cubicBezTo>
                <a:cubicBezTo>
                  <a:pt x="2930642" y="24747"/>
                  <a:pt x="3117722" y="-22973"/>
                  <a:pt x="3431337" y="0"/>
                </a:cubicBezTo>
                <a:cubicBezTo>
                  <a:pt x="3744952" y="22973"/>
                  <a:pt x="3891514" y="-26403"/>
                  <a:pt x="4123986" y="0"/>
                </a:cubicBezTo>
                <a:cubicBezTo>
                  <a:pt x="4356458" y="26403"/>
                  <a:pt x="4459239" y="12615"/>
                  <a:pt x="4587871" y="0"/>
                </a:cubicBezTo>
                <a:cubicBezTo>
                  <a:pt x="4716503" y="-12615"/>
                  <a:pt x="5000015" y="-3924"/>
                  <a:pt x="5166138" y="0"/>
                </a:cubicBezTo>
                <a:cubicBezTo>
                  <a:pt x="5332261" y="3924"/>
                  <a:pt x="5597792" y="-5251"/>
                  <a:pt x="5915979" y="0"/>
                </a:cubicBezTo>
                <a:cubicBezTo>
                  <a:pt x="6050989" y="-3436"/>
                  <a:pt x="6123923" y="90812"/>
                  <a:pt x="6112833" y="196854"/>
                </a:cubicBezTo>
                <a:cubicBezTo>
                  <a:pt x="6107373" y="339368"/>
                  <a:pt x="6110310" y="468610"/>
                  <a:pt x="6112833" y="574802"/>
                </a:cubicBezTo>
                <a:cubicBezTo>
                  <a:pt x="6115356" y="680994"/>
                  <a:pt x="6129811" y="859778"/>
                  <a:pt x="6112833" y="984246"/>
                </a:cubicBezTo>
                <a:cubicBezTo>
                  <a:pt x="6120068" y="1093015"/>
                  <a:pt x="6023089" y="1172406"/>
                  <a:pt x="5915979" y="1181100"/>
                </a:cubicBezTo>
                <a:cubicBezTo>
                  <a:pt x="5760178" y="1149438"/>
                  <a:pt x="5522560" y="1144917"/>
                  <a:pt x="5166138" y="1181100"/>
                </a:cubicBezTo>
                <a:cubicBezTo>
                  <a:pt x="4809716" y="1217283"/>
                  <a:pt x="4591975" y="1168894"/>
                  <a:pt x="4416297" y="1181100"/>
                </a:cubicBezTo>
                <a:cubicBezTo>
                  <a:pt x="4240619" y="1193306"/>
                  <a:pt x="3963268" y="1159930"/>
                  <a:pt x="3838030" y="1181100"/>
                </a:cubicBezTo>
                <a:cubicBezTo>
                  <a:pt x="3712792" y="1202270"/>
                  <a:pt x="3480046" y="1181557"/>
                  <a:pt x="3374146" y="1181100"/>
                </a:cubicBezTo>
                <a:cubicBezTo>
                  <a:pt x="3268246" y="1180643"/>
                  <a:pt x="3046550" y="1170117"/>
                  <a:pt x="2738687" y="1181100"/>
                </a:cubicBezTo>
                <a:cubicBezTo>
                  <a:pt x="2430824" y="1192083"/>
                  <a:pt x="2247916" y="1180489"/>
                  <a:pt x="1988847" y="1181100"/>
                </a:cubicBezTo>
                <a:cubicBezTo>
                  <a:pt x="1729778" y="1181711"/>
                  <a:pt x="1462864" y="1160603"/>
                  <a:pt x="1296197" y="1181100"/>
                </a:cubicBezTo>
                <a:cubicBezTo>
                  <a:pt x="1129530" y="1201598"/>
                  <a:pt x="644056" y="1231475"/>
                  <a:pt x="196854" y="1181100"/>
                </a:cubicBezTo>
                <a:cubicBezTo>
                  <a:pt x="92278" y="1174843"/>
                  <a:pt x="-6811" y="1101064"/>
                  <a:pt x="0" y="984246"/>
                </a:cubicBezTo>
                <a:cubicBezTo>
                  <a:pt x="10011" y="849772"/>
                  <a:pt x="-6162" y="705794"/>
                  <a:pt x="0" y="574802"/>
                </a:cubicBezTo>
                <a:cubicBezTo>
                  <a:pt x="6162" y="443810"/>
                  <a:pt x="14526" y="380570"/>
                  <a:pt x="0" y="1968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해석  </a:t>
            </a:r>
            <a:r>
              <a:rPr lang="en-US" altLang="ko-KR" sz="1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1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죽도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竹島 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울릉도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)·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송도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松島 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독도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가 조선의 부속이 된 </a:t>
            </a:r>
            <a:r>
              <a:rPr lang="ko-KR" altLang="en-US" sz="1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경위</a:t>
            </a:r>
            <a:endParaRPr lang="ko-KR" altLang="en-US" sz="1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송도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독도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는 죽도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울릉도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옆에 있는 섬이다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송도에 관해서는 지금까지 기록된 바가 없으나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죽도에 관한 기록은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원록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연간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元禄年間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에 주고받은 서한에 있다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원록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연간 이후 한동안 조선이 사람을 파견해 거류하게 했으나 이제는 이전처럼 무인도가 됐다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대나무와 대나무보다 두꺼운 갈대가 자라고 인삼도 저절로 나며 그 외 어획도 어느 정도 된다고 들었다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이상은 조선의 사정을 현지에서 정찰한 내용으로 그 대략적인 것은 서면에 기록한 대로다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일단 귀국해서 사안별로 조사한 서류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그림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도면 등을 첨부해 보고하겠다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이상</a:t>
            </a:r>
            <a:endParaRPr lang="ko-KR" altLang="en-US" sz="1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午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(1870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 4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월 외무성 출사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外務省出仕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 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사다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하쿠보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모리야마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시게루</a:t>
            </a:r>
            <a:r>
              <a:rPr lang="en-US" altLang="ko-KR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사이토</a:t>
            </a:r>
            <a:r>
              <a:rPr lang="ko-KR" altLang="en-US" sz="12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사카에</a:t>
            </a:r>
            <a:endParaRPr lang="ko-KR" altLang="en-US" sz="1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2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6200000" flipV="1">
            <a:off x="5311942" y="3444364"/>
            <a:ext cx="482320" cy="1085796"/>
          </a:xfrm>
          <a:prstGeom prst="upArrow">
            <a:avLst>
              <a:gd name="adj1" fmla="val 0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ㅊ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38227" y="907110"/>
            <a:ext cx="310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 국제법적 근거</a:t>
            </a:r>
            <a:endParaRPr lang="ko-KR" altLang="en-US" sz="3200" b="1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5756453" y="999605"/>
            <a:ext cx="495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1877</a:t>
            </a:r>
            <a:r>
              <a:rPr lang="ko-KR" altLang="en-US" sz="3200" b="1" dirty="0" smtClean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년 태정관 지령</a:t>
            </a:r>
            <a:endParaRPr lang="ko-KR" altLang="en-US" sz="3200" b="1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6" y="2151012"/>
            <a:ext cx="3910675" cy="4154820"/>
          </a:xfrm>
          <a:prstGeom prst="rect">
            <a:avLst/>
          </a:prstGeom>
        </p:spPr>
      </p:pic>
      <p:sp>
        <p:nvSpPr>
          <p:cNvPr id="17" name="사각형: 둥근 모서리 9">
            <a:extLst>
              <a:ext uri="{FF2B5EF4-FFF2-40B4-BE49-F238E27FC236}">
                <a16:creationId xmlns:a16="http://schemas.microsoft.com/office/drawing/2014/main" xmlns="" id="{890EC89B-164A-47E3-9E03-6FD7F333CFBB}"/>
              </a:ext>
            </a:extLst>
          </p:cNvPr>
          <p:cNvSpPr/>
          <p:nvPr/>
        </p:nvSpPr>
        <p:spPr>
          <a:xfrm>
            <a:off x="6310031" y="2073244"/>
            <a:ext cx="3812759" cy="4101218"/>
          </a:xfrm>
          <a:custGeom>
            <a:avLst/>
            <a:gdLst>
              <a:gd name="connsiteX0" fmla="*/ 0 w 6112833"/>
              <a:gd name="connsiteY0" fmla="*/ 196854 h 1181100"/>
              <a:gd name="connsiteX1" fmla="*/ 196854 w 6112833"/>
              <a:gd name="connsiteY1" fmla="*/ 0 h 1181100"/>
              <a:gd name="connsiteX2" fmla="*/ 946695 w 6112833"/>
              <a:gd name="connsiteY2" fmla="*/ 0 h 1181100"/>
              <a:gd name="connsiteX3" fmla="*/ 1639344 w 6112833"/>
              <a:gd name="connsiteY3" fmla="*/ 0 h 1181100"/>
              <a:gd name="connsiteX4" fmla="*/ 2389185 w 6112833"/>
              <a:gd name="connsiteY4" fmla="*/ 0 h 1181100"/>
              <a:gd name="connsiteX5" fmla="*/ 3139026 w 6112833"/>
              <a:gd name="connsiteY5" fmla="*/ 0 h 1181100"/>
              <a:gd name="connsiteX6" fmla="*/ 3888867 w 6112833"/>
              <a:gd name="connsiteY6" fmla="*/ 0 h 1181100"/>
              <a:gd name="connsiteX7" fmla="*/ 4581516 w 6112833"/>
              <a:gd name="connsiteY7" fmla="*/ 0 h 1181100"/>
              <a:gd name="connsiteX8" fmla="*/ 5102592 w 6112833"/>
              <a:gd name="connsiteY8" fmla="*/ 0 h 1181100"/>
              <a:gd name="connsiteX9" fmla="*/ 5915979 w 6112833"/>
              <a:gd name="connsiteY9" fmla="*/ 0 h 1181100"/>
              <a:gd name="connsiteX10" fmla="*/ 6112833 w 6112833"/>
              <a:gd name="connsiteY10" fmla="*/ 196854 h 1181100"/>
              <a:gd name="connsiteX11" fmla="*/ 6112833 w 6112833"/>
              <a:gd name="connsiteY11" fmla="*/ 574802 h 1181100"/>
              <a:gd name="connsiteX12" fmla="*/ 6112833 w 6112833"/>
              <a:gd name="connsiteY12" fmla="*/ 984246 h 1181100"/>
              <a:gd name="connsiteX13" fmla="*/ 5915979 w 6112833"/>
              <a:gd name="connsiteY13" fmla="*/ 1181100 h 1181100"/>
              <a:gd name="connsiteX14" fmla="*/ 5394903 w 6112833"/>
              <a:gd name="connsiteY14" fmla="*/ 1181100 h 1181100"/>
              <a:gd name="connsiteX15" fmla="*/ 4759445 w 6112833"/>
              <a:gd name="connsiteY15" fmla="*/ 1181100 h 1181100"/>
              <a:gd name="connsiteX16" fmla="*/ 4238369 w 6112833"/>
              <a:gd name="connsiteY16" fmla="*/ 1181100 h 1181100"/>
              <a:gd name="connsiteX17" fmla="*/ 3717293 w 6112833"/>
              <a:gd name="connsiteY17" fmla="*/ 1181100 h 1181100"/>
              <a:gd name="connsiteX18" fmla="*/ 3024644 w 6112833"/>
              <a:gd name="connsiteY18" fmla="*/ 1181100 h 1181100"/>
              <a:gd name="connsiteX19" fmla="*/ 2389185 w 6112833"/>
              <a:gd name="connsiteY19" fmla="*/ 1181100 h 1181100"/>
              <a:gd name="connsiteX20" fmla="*/ 1639344 w 6112833"/>
              <a:gd name="connsiteY20" fmla="*/ 1181100 h 1181100"/>
              <a:gd name="connsiteX21" fmla="*/ 889504 w 6112833"/>
              <a:gd name="connsiteY21" fmla="*/ 1181100 h 1181100"/>
              <a:gd name="connsiteX22" fmla="*/ 196854 w 6112833"/>
              <a:gd name="connsiteY22" fmla="*/ 1181100 h 1181100"/>
              <a:gd name="connsiteX23" fmla="*/ 0 w 6112833"/>
              <a:gd name="connsiteY23" fmla="*/ 984246 h 1181100"/>
              <a:gd name="connsiteX24" fmla="*/ 0 w 6112833"/>
              <a:gd name="connsiteY24" fmla="*/ 614172 h 1181100"/>
              <a:gd name="connsiteX25" fmla="*/ 0 w 6112833"/>
              <a:gd name="connsiteY25" fmla="*/ 19685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2833" h="1181100" fill="none" extrusionOk="0">
                <a:moveTo>
                  <a:pt x="0" y="196854"/>
                </a:moveTo>
                <a:cubicBezTo>
                  <a:pt x="6109" y="96312"/>
                  <a:pt x="85111" y="-11220"/>
                  <a:pt x="196854" y="0"/>
                </a:cubicBezTo>
                <a:cubicBezTo>
                  <a:pt x="370146" y="-18714"/>
                  <a:pt x="680433" y="33557"/>
                  <a:pt x="946695" y="0"/>
                </a:cubicBezTo>
                <a:cubicBezTo>
                  <a:pt x="1212957" y="-33557"/>
                  <a:pt x="1362645" y="27693"/>
                  <a:pt x="1639344" y="0"/>
                </a:cubicBezTo>
                <a:cubicBezTo>
                  <a:pt x="1916043" y="-27693"/>
                  <a:pt x="2157021" y="-31252"/>
                  <a:pt x="2389185" y="0"/>
                </a:cubicBezTo>
                <a:cubicBezTo>
                  <a:pt x="2621349" y="31252"/>
                  <a:pt x="2847426" y="6809"/>
                  <a:pt x="3139026" y="0"/>
                </a:cubicBezTo>
                <a:cubicBezTo>
                  <a:pt x="3430626" y="-6809"/>
                  <a:pt x="3583873" y="-13781"/>
                  <a:pt x="3888867" y="0"/>
                </a:cubicBezTo>
                <a:cubicBezTo>
                  <a:pt x="4193861" y="13781"/>
                  <a:pt x="4243240" y="17762"/>
                  <a:pt x="4581516" y="0"/>
                </a:cubicBezTo>
                <a:cubicBezTo>
                  <a:pt x="4919792" y="-17762"/>
                  <a:pt x="4919454" y="-1509"/>
                  <a:pt x="5102592" y="0"/>
                </a:cubicBezTo>
                <a:cubicBezTo>
                  <a:pt x="5285730" y="1509"/>
                  <a:pt x="5731983" y="23589"/>
                  <a:pt x="5915979" y="0"/>
                </a:cubicBezTo>
                <a:cubicBezTo>
                  <a:pt x="6028839" y="-20052"/>
                  <a:pt x="6105202" y="93825"/>
                  <a:pt x="6112833" y="196854"/>
                </a:cubicBezTo>
                <a:cubicBezTo>
                  <a:pt x="6119010" y="349784"/>
                  <a:pt x="6113598" y="392717"/>
                  <a:pt x="6112833" y="574802"/>
                </a:cubicBezTo>
                <a:cubicBezTo>
                  <a:pt x="6112068" y="756887"/>
                  <a:pt x="6124579" y="807579"/>
                  <a:pt x="6112833" y="984246"/>
                </a:cubicBezTo>
                <a:cubicBezTo>
                  <a:pt x="6107613" y="1098241"/>
                  <a:pt x="6034754" y="1156058"/>
                  <a:pt x="5915979" y="1181100"/>
                </a:cubicBezTo>
                <a:cubicBezTo>
                  <a:pt x="5770183" y="1161032"/>
                  <a:pt x="5550722" y="1156672"/>
                  <a:pt x="5394903" y="1181100"/>
                </a:cubicBezTo>
                <a:cubicBezTo>
                  <a:pt x="5239084" y="1205528"/>
                  <a:pt x="5045205" y="1205379"/>
                  <a:pt x="4759445" y="1181100"/>
                </a:cubicBezTo>
                <a:cubicBezTo>
                  <a:pt x="4473685" y="1156821"/>
                  <a:pt x="4397077" y="1160405"/>
                  <a:pt x="4238369" y="1181100"/>
                </a:cubicBezTo>
                <a:cubicBezTo>
                  <a:pt x="4079661" y="1201795"/>
                  <a:pt x="3857053" y="1171600"/>
                  <a:pt x="3717293" y="1181100"/>
                </a:cubicBezTo>
                <a:cubicBezTo>
                  <a:pt x="3577533" y="1190600"/>
                  <a:pt x="3264323" y="1206649"/>
                  <a:pt x="3024644" y="1181100"/>
                </a:cubicBezTo>
                <a:cubicBezTo>
                  <a:pt x="2784965" y="1155551"/>
                  <a:pt x="2537400" y="1179541"/>
                  <a:pt x="2389185" y="1181100"/>
                </a:cubicBezTo>
                <a:cubicBezTo>
                  <a:pt x="2240970" y="1182659"/>
                  <a:pt x="1999126" y="1198935"/>
                  <a:pt x="1639344" y="1181100"/>
                </a:cubicBezTo>
                <a:cubicBezTo>
                  <a:pt x="1279562" y="1163265"/>
                  <a:pt x="1079905" y="1167618"/>
                  <a:pt x="889504" y="1181100"/>
                </a:cubicBezTo>
                <a:cubicBezTo>
                  <a:pt x="699103" y="1194582"/>
                  <a:pt x="440509" y="1178005"/>
                  <a:pt x="196854" y="1181100"/>
                </a:cubicBezTo>
                <a:cubicBezTo>
                  <a:pt x="109634" y="1178713"/>
                  <a:pt x="14335" y="1098925"/>
                  <a:pt x="0" y="984246"/>
                </a:cubicBezTo>
                <a:cubicBezTo>
                  <a:pt x="-5338" y="875072"/>
                  <a:pt x="-7898" y="693979"/>
                  <a:pt x="0" y="614172"/>
                </a:cubicBezTo>
                <a:cubicBezTo>
                  <a:pt x="7898" y="534365"/>
                  <a:pt x="-10971" y="399677"/>
                  <a:pt x="0" y="196854"/>
                </a:cubicBezTo>
                <a:close/>
              </a:path>
              <a:path w="6112833" h="1181100" stroke="0" extrusionOk="0">
                <a:moveTo>
                  <a:pt x="0" y="196854"/>
                </a:moveTo>
                <a:cubicBezTo>
                  <a:pt x="19179" y="71939"/>
                  <a:pt x="85240" y="6056"/>
                  <a:pt x="196854" y="0"/>
                </a:cubicBezTo>
                <a:cubicBezTo>
                  <a:pt x="452795" y="26061"/>
                  <a:pt x="614526" y="1855"/>
                  <a:pt x="946695" y="0"/>
                </a:cubicBezTo>
                <a:cubicBezTo>
                  <a:pt x="1278864" y="-1855"/>
                  <a:pt x="1250390" y="16863"/>
                  <a:pt x="1410579" y="0"/>
                </a:cubicBezTo>
                <a:cubicBezTo>
                  <a:pt x="1570768" y="-16863"/>
                  <a:pt x="1811410" y="-24469"/>
                  <a:pt x="1988846" y="0"/>
                </a:cubicBezTo>
                <a:cubicBezTo>
                  <a:pt x="2166282" y="24469"/>
                  <a:pt x="2546732" y="-24747"/>
                  <a:pt x="2738687" y="0"/>
                </a:cubicBezTo>
                <a:cubicBezTo>
                  <a:pt x="2930642" y="24747"/>
                  <a:pt x="3117722" y="-22973"/>
                  <a:pt x="3431337" y="0"/>
                </a:cubicBezTo>
                <a:cubicBezTo>
                  <a:pt x="3744952" y="22973"/>
                  <a:pt x="3891514" y="-26403"/>
                  <a:pt x="4123986" y="0"/>
                </a:cubicBezTo>
                <a:cubicBezTo>
                  <a:pt x="4356458" y="26403"/>
                  <a:pt x="4459239" y="12615"/>
                  <a:pt x="4587871" y="0"/>
                </a:cubicBezTo>
                <a:cubicBezTo>
                  <a:pt x="4716503" y="-12615"/>
                  <a:pt x="5000015" y="-3924"/>
                  <a:pt x="5166138" y="0"/>
                </a:cubicBezTo>
                <a:cubicBezTo>
                  <a:pt x="5332261" y="3924"/>
                  <a:pt x="5597792" y="-5251"/>
                  <a:pt x="5915979" y="0"/>
                </a:cubicBezTo>
                <a:cubicBezTo>
                  <a:pt x="6050989" y="-3436"/>
                  <a:pt x="6123923" y="90812"/>
                  <a:pt x="6112833" y="196854"/>
                </a:cubicBezTo>
                <a:cubicBezTo>
                  <a:pt x="6107373" y="339368"/>
                  <a:pt x="6110310" y="468610"/>
                  <a:pt x="6112833" y="574802"/>
                </a:cubicBezTo>
                <a:cubicBezTo>
                  <a:pt x="6115356" y="680994"/>
                  <a:pt x="6129811" y="859778"/>
                  <a:pt x="6112833" y="984246"/>
                </a:cubicBezTo>
                <a:cubicBezTo>
                  <a:pt x="6120068" y="1093015"/>
                  <a:pt x="6023089" y="1172406"/>
                  <a:pt x="5915979" y="1181100"/>
                </a:cubicBezTo>
                <a:cubicBezTo>
                  <a:pt x="5760178" y="1149438"/>
                  <a:pt x="5522560" y="1144917"/>
                  <a:pt x="5166138" y="1181100"/>
                </a:cubicBezTo>
                <a:cubicBezTo>
                  <a:pt x="4809716" y="1217283"/>
                  <a:pt x="4591975" y="1168894"/>
                  <a:pt x="4416297" y="1181100"/>
                </a:cubicBezTo>
                <a:cubicBezTo>
                  <a:pt x="4240619" y="1193306"/>
                  <a:pt x="3963268" y="1159930"/>
                  <a:pt x="3838030" y="1181100"/>
                </a:cubicBezTo>
                <a:cubicBezTo>
                  <a:pt x="3712792" y="1202270"/>
                  <a:pt x="3480046" y="1181557"/>
                  <a:pt x="3374146" y="1181100"/>
                </a:cubicBezTo>
                <a:cubicBezTo>
                  <a:pt x="3268246" y="1180643"/>
                  <a:pt x="3046550" y="1170117"/>
                  <a:pt x="2738687" y="1181100"/>
                </a:cubicBezTo>
                <a:cubicBezTo>
                  <a:pt x="2430824" y="1192083"/>
                  <a:pt x="2247916" y="1180489"/>
                  <a:pt x="1988847" y="1181100"/>
                </a:cubicBezTo>
                <a:cubicBezTo>
                  <a:pt x="1729778" y="1181711"/>
                  <a:pt x="1462864" y="1160603"/>
                  <a:pt x="1296197" y="1181100"/>
                </a:cubicBezTo>
                <a:cubicBezTo>
                  <a:pt x="1129530" y="1201598"/>
                  <a:pt x="644056" y="1231475"/>
                  <a:pt x="196854" y="1181100"/>
                </a:cubicBezTo>
                <a:cubicBezTo>
                  <a:pt x="92278" y="1174843"/>
                  <a:pt x="-6811" y="1101064"/>
                  <a:pt x="0" y="984246"/>
                </a:cubicBezTo>
                <a:cubicBezTo>
                  <a:pt x="10011" y="849772"/>
                  <a:pt x="-6162" y="705794"/>
                  <a:pt x="0" y="574802"/>
                </a:cubicBezTo>
                <a:cubicBezTo>
                  <a:pt x="6162" y="443810"/>
                  <a:pt x="14526" y="380570"/>
                  <a:pt x="0" y="1968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번역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"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다케시마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소속 관할의 건에 대하여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시마네현으로부터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별지의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질품이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와서 조사한 바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해당 섬의 건은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겐로쿠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5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(1692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조선인이 입도한 이래 별지 서류에 적시한 바와 같이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겐로쿠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9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(1696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정월 제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호 구정부의 평의 관련 문서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제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2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호 역관에게 준 문서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제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호 해당국에서 온 서신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제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4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호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본방의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회답 및 구상서 등과 같은 바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즉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겐로쿠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12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(1699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에 이르러 각각 왕복이 끝났으며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본방은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관계가 없다고 들었지만</a:t>
            </a:r>
            <a:r>
              <a:rPr lang="en-US" altLang="ko-KR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판도의 취사는 중대한 사건이므로 별지 서류를 첨부하여 이에 품의 하나이다</a:t>
            </a:r>
          </a:p>
        </p:txBody>
      </p:sp>
      <p:sp>
        <p:nvSpPr>
          <p:cNvPr id="19" name="직사각형 4">
            <a:extLst>
              <a:ext uri="{FF2B5EF4-FFF2-40B4-BE49-F238E27FC236}">
                <a16:creationId xmlns:a16="http://schemas.microsoft.com/office/drawing/2014/main" xmlns="" id="{B3C27606-F84C-458A-B2C8-062D36DFB1F0}"/>
              </a:ext>
            </a:extLst>
          </p:cNvPr>
          <p:cNvSpPr/>
          <p:nvPr/>
        </p:nvSpPr>
        <p:spPr>
          <a:xfrm>
            <a:off x="6251760" y="2028786"/>
            <a:ext cx="4496640" cy="4190133"/>
          </a:xfrm>
          <a:custGeom>
            <a:avLst/>
            <a:gdLst>
              <a:gd name="connsiteX0" fmla="*/ 0 w 6682747"/>
              <a:gd name="connsiteY0" fmla="*/ 0 h 869577"/>
              <a:gd name="connsiteX1" fmla="*/ 534620 w 6682747"/>
              <a:gd name="connsiteY1" fmla="*/ 0 h 869577"/>
              <a:gd name="connsiteX2" fmla="*/ 1269722 w 6682747"/>
              <a:gd name="connsiteY2" fmla="*/ 0 h 869577"/>
              <a:gd name="connsiteX3" fmla="*/ 2071652 w 6682747"/>
              <a:gd name="connsiteY3" fmla="*/ 0 h 869577"/>
              <a:gd name="connsiteX4" fmla="*/ 2873581 w 6682747"/>
              <a:gd name="connsiteY4" fmla="*/ 0 h 869577"/>
              <a:gd name="connsiteX5" fmla="*/ 3341374 w 6682747"/>
              <a:gd name="connsiteY5" fmla="*/ 0 h 869577"/>
              <a:gd name="connsiteX6" fmla="*/ 4143303 w 6682747"/>
              <a:gd name="connsiteY6" fmla="*/ 0 h 869577"/>
              <a:gd name="connsiteX7" fmla="*/ 4945233 w 6682747"/>
              <a:gd name="connsiteY7" fmla="*/ 0 h 869577"/>
              <a:gd name="connsiteX8" fmla="*/ 5747162 w 6682747"/>
              <a:gd name="connsiteY8" fmla="*/ 0 h 869577"/>
              <a:gd name="connsiteX9" fmla="*/ 6682747 w 6682747"/>
              <a:gd name="connsiteY9" fmla="*/ 0 h 869577"/>
              <a:gd name="connsiteX10" fmla="*/ 6682747 w 6682747"/>
              <a:gd name="connsiteY10" fmla="*/ 408701 h 869577"/>
              <a:gd name="connsiteX11" fmla="*/ 6682747 w 6682747"/>
              <a:gd name="connsiteY11" fmla="*/ 869577 h 869577"/>
              <a:gd name="connsiteX12" fmla="*/ 5947645 w 6682747"/>
              <a:gd name="connsiteY12" fmla="*/ 869577 h 869577"/>
              <a:gd name="connsiteX13" fmla="*/ 5145715 w 6682747"/>
              <a:gd name="connsiteY13" fmla="*/ 869577 h 869577"/>
              <a:gd name="connsiteX14" fmla="*/ 4343786 w 6682747"/>
              <a:gd name="connsiteY14" fmla="*/ 869577 h 869577"/>
              <a:gd name="connsiteX15" fmla="*/ 3541856 w 6682747"/>
              <a:gd name="connsiteY15" fmla="*/ 869577 h 869577"/>
              <a:gd name="connsiteX16" fmla="*/ 2806754 w 6682747"/>
              <a:gd name="connsiteY16" fmla="*/ 869577 h 869577"/>
              <a:gd name="connsiteX17" fmla="*/ 2071652 w 6682747"/>
              <a:gd name="connsiteY17" fmla="*/ 869577 h 869577"/>
              <a:gd name="connsiteX18" fmla="*/ 1603859 w 6682747"/>
              <a:gd name="connsiteY18" fmla="*/ 869577 h 869577"/>
              <a:gd name="connsiteX19" fmla="*/ 1136067 w 6682747"/>
              <a:gd name="connsiteY19" fmla="*/ 869577 h 869577"/>
              <a:gd name="connsiteX20" fmla="*/ 0 w 6682747"/>
              <a:gd name="connsiteY20" fmla="*/ 869577 h 869577"/>
              <a:gd name="connsiteX21" fmla="*/ 0 w 6682747"/>
              <a:gd name="connsiteY21" fmla="*/ 434789 h 869577"/>
              <a:gd name="connsiteX22" fmla="*/ 0 w 6682747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2747" h="869577" fill="none" extrusionOk="0">
                <a:moveTo>
                  <a:pt x="0" y="0"/>
                </a:moveTo>
                <a:cubicBezTo>
                  <a:pt x="249887" y="-23220"/>
                  <a:pt x="292578" y="-8465"/>
                  <a:pt x="534620" y="0"/>
                </a:cubicBezTo>
                <a:cubicBezTo>
                  <a:pt x="776662" y="8465"/>
                  <a:pt x="977295" y="-30765"/>
                  <a:pt x="1269722" y="0"/>
                </a:cubicBezTo>
                <a:cubicBezTo>
                  <a:pt x="1562149" y="30765"/>
                  <a:pt x="1805678" y="30461"/>
                  <a:pt x="2071652" y="0"/>
                </a:cubicBezTo>
                <a:cubicBezTo>
                  <a:pt x="2337626" y="-30461"/>
                  <a:pt x="2573093" y="-712"/>
                  <a:pt x="2873581" y="0"/>
                </a:cubicBezTo>
                <a:cubicBezTo>
                  <a:pt x="3174069" y="712"/>
                  <a:pt x="3180614" y="9688"/>
                  <a:pt x="3341374" y="0"/>
                </a:cubicBezTo>
                <a:cubicBezTo>
                  <a:pt x="3502134" y="-9688"/>
                  <a:pt x="3812496" y="-1324"/>
                  <a:pt x="4143303" y="0"/>
                </a:cubicBezTo>
                <a:cubicBezTo>
                  <a:pt x="4474110" y="1324"/>
                  <a:pt x="4737956" y="26368"/>
                  <a:pt x="4945233" y="0"/>
                </a:cubicBezTo>
                <a:cubicBezTo>
                  <a:pt x="5152510" y="-26368"/>
                  <a:pt x="5394983" y="-22020"/>
                  <a:pt x="5747162" y="0"/>
                </a:cubicBezTo>
                <a:cubicBezTo>
                  <a:pt x="6099341" y="22020"/>
                  <a:pt x="6249182" y="-7193"/>
                  <a:pt x="6682747" y="0"/>
                </a:cubicBezTo>
                <a:cubicBezTo>
                  <a:pt x="6692674" y="86388"/>
                  <a:pt x="6674795" y="278903"/>
                  <a:pt x="6682747" y="408701"/>
                </a:cubicBezTo>
                <a:cubicBezTo>
                  <a:pt x="6690699" y="538499"/>
                  <a:pt x="6700395" y="743137"/>
                  <a:pt x="6682747" y="869577"/>
                </a:cubicBezTo>
                <a:cubicBezTo>
                  <a:pt x="6484553" y="859997"/>
                  <a:pt x="6199042" y="837625"/>
                  <a:pt x="5947645" y="869577"/>
                </a:cubicBezTo>
                <a:cubicBezTo>
                  <a:pt x="5696248" y="901529"/>
                  <a:pt x="5311500" y="855251"/>
                  <a:pt x="5145715" y="869577"/>
                </a:cubicBezTo>
                <a:cubicBezTo>
                  <a:pt x="4979930" y="883904"/>
                  <a:pt x="4686323" y="865692"/>
                  <a:pt x="4343786" y="869577"/>
                </a:cubicBezTo>
                <a:cubicBezTo>
                  <a:pt x="4001249" y="873462"/>
                  <a:pt x="3849641" y="888455"/>
                  <a:pt x="3541856" y="869577"/>
                </a:cubicBezTo>
                <a:cubicBezTo>
                  <a:pt x="3234071" y="850700"/>
                  <a:pt x="3152229" y="843246"/>
                  <a:pt x="2806754" y="869577"/>
                </a:cubicBezTo>
                <a:cubicBezTo>
                  <a:pt x="2461279" y="895908"/>
                  <a:pt x="2292561" y="840533"/>
                  <a:pt x="2071652" y="869577"/>
                </a:cubicBezTo>
                <a:cubicBezTo>
                  <a:pt x="1850743" y="898621"/>
                  <a:pt x="1765836" y="874346"/>
                  <a:pt x="1603859" y="869577"/>
                </a:cubicBezTo>
                <a:cubicBezTo>
                  <a:pt x="1441882" y="864808"/>
                  <a:pt x="1306884" y="883661"/>
                  <a:pt x="1136067" y="869577"/>
                </a:cubicBezTo>
                <a:cubicBezTo>
                  <a:pt x="965250" y="855493"/>
                  <a:pt x="347521" y="846326"/>
                  <a:pt x="0" y="869577"/>
                </a:cubicBezTo>
                <a:cubicBezTo>
                  <a:pt x="-8581" y="714269"/>
                  <a:pt x="-8912" y="622132"/>
                  <a:pt x="0" y="434789"/>
                </a:cubicBezTo>
                <a:cubicBezTo>
                  <a:pt x="8912" y="247446"/>
                  <a:pt x="-2708" y="105519"/>
                  <a:pt x="0" y="0"/>
                </a:cubicBezTo>
                <a:close/>
              </a:path>
              <a:path w="6682747" h="869577" stroke="0" extrusionOk="0">
                <a:moveTo>
                  <a:pt x="0" y="0"/>
                </a:moveTo>
                <a:cubicBezTo>
                  <a:pt x="232092" y="32788"/>
                  <a:pt x="515367" y="-20572"/>
                  <a:pt x="668275" y="0"/>
                </a:cubicBezTo>
                <a:cubicBezTo>
                  <a:pt x="821183" y="20572"/>
                  <a:pt x="963811" y="23385"/>
                  <a:pt x="1202894" y="0"/>
                </a:cubicBezTo>
                <a:cubicBezTo>
                  <a:pt x="1441977" y="-23385"/>
                  <a:pt x="1523168" y="1769"/>
                  <a:pt x="1737514" y="0"/>
                </a:cubicBezTo>
                <a:cubicBezTo>
                  <a:pt x="1951860" y="-1769"/>
                  <a:pt x="2291026" y="-39182"/>
                  <a:pt x="2539444" y="0"/>
                </a:cubicBezTo>
                <a:cubicBezTo>
                  <a:pt x="2787862" y="39182"/>
                  <a:pt x="3017653" y="20693"/>
                  <a:pt x="3341374" y="0"/>
                </a:cubicBezTo>
                <a:cubicBezTo>
                  <a:pt x="3665095" y="-20693"/>
                  <a:pt x="3797992" y="-22339"/>
                  <a:pt x="4143303" y="0"/>
                </a:cubicBezTo>
                <a:cubicBezTo>
                  <a:pt x="4488614" y="22339"/>
                  <a:pt x="4469646" y="16065"/>
                  <a:pt x="4677923" y="0"/>
                </a:cubicBezTo>
                <a:cubicBezTo>
                  <a:pt x="4886200" y="-16065"/>
                  <a:pt x="5086813" y="2113"/>
                  <a:pt x="5413025" y="0"/>
                </a:cubicBezTo>
                <a:cubicBezTo>
                  <a:pt x="5739237" y="-2113"/>
                  <a:pt x="6266820" y="-3591"/>
                  <a:pt x="6682747" y="0"/>
                </a:cubicBezTo>
                <a:cubicBezTo>
                  <a:pt x="6683423" y="102783"/>
                  <a:pt x="6694433" y="329861"/>
                  <a:pt x="6682747" y="434789"/>
                </a:cubicBezTo>
                <a:cubicBezTo>
                  <a:pt x="6671061" y="539717"/>
                  <a:pt x="6685265" y="730447"/>
                  <a:pt x="6682747" y="869577"/>
                </a:cubicBezTo>
                <a:cubicBezTo>
                  <a:pt x="6353804" y="842958"/>
                  <a:pt x="6180085" y="853629"/>
                  <a:pt x="5947645" y="869577"/>
                </a:cubicBezTo>
                <a:cubicBezTo>
                  <a:pt x="5715205" y="885525"/>
                  <a:pt x="5669960" y="887410"/>
                  <a:pt x="5413025" y="869577"/>
                </a:cubicBezTo>
                <a:cubicBezTo>
                  <a:pt x="5156090" y="851744"/>
                  <a:pt x="4985846" y="898791"/>
                  <a:pt x="4611095" y="869577"/>
                </a:cubicBezTo>
                <a:cubicBezTo>
                  <a:pt x="4236344" y="840364"/>
                  <a:pt x="4128853" y="877417"/>
                  <a:pt x="3875993" y="869577"/>
                </a:cubicBezTo>
                <a:cubicBezTo>
                  <a:pt x="3623133" y="861737"/>
                  <a:pt x="3454381" y="840510"/>
                  <a:pt x="3140891" y="869577"/>
                </a:cubicBezTo>
                <a:cubicBezTo>
                  <a:pt x="2827401" y="898644"/>
                  <a:pt x="2573483" y="900599"/>
                  <a:pt x="2405789" y="869577"/>
                </a:cubicBezTo>
                <a:cubicBezTo>
                  <a:pt x="2238095" y="838555"/>
                  <a:pt x="1894996" y="838901"/>
                  <a:pt x="1603859" y="869577"/>
                </a:cubicBezTo>
                <a:cubicBezTo>
                  <a:pt x="1312722" y="900254"/>
                  <a:pt x="1116075" y="881251"/>
                  <a:pt x="935585" y="869577"/>
                </a:cubicBezTo>
                <a:cubicBezTo>
                  <a:pt x="755095" y="857903"/>
                  <a:pt x="335525" y="884171"/>
                  <a:pt x="0" y="869577"/>
                </a:cubicBezTo>
                <a:cubicBezTo>
                  <a:pt x="10974" y="772757"/>
                  <a:pt x="-21168" y="641016"/>
                  <a:pt x="0" y="417397"/>
                </a:cubicBezTo>
                <a:cubicBezTo>
                  <a:pt x="21168" y="193778"/>
                  <a:pt x="-12273" y="18628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일본최고행정기구인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태정관이 내무성에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울릉도와 독도가 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일본령이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아니라고 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내린 지령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9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3639109" y="1957032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국제법적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2549362" y="2555722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endParaRPr lang="ko-KR" altLang="en-US" sz="1600" b="1" dirty="0">
              <a:solidFill>
                <a:schemeClr val="accent4"/>
              </a:solidFill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126" y="1147993"/>
            <a:ext cx="673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1946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년 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월 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29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 연합국 최고사령관 각서 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( SCAPIN) 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제 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677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호 에서 일본 통치 행정범위에 독도를 제외 시킴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90" y="2245259"/>
            <a:ext cx="5048603" cy="37967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59" y="2317698"/>
            <a:ext cx="45815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041600" y="1445307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국제 법적 지위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" y="2089962"/>
            <a:ext cx="4779038" cy="42769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87" y="2089962"/>
            <a:ext cx="5690074" cy="4276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5717" y="1247295"/>
            <a:ext cx="740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독도경비대를 배치해 직접 독도를 수호하고 관리함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49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425412" y="1129260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국제 법적 지위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6" y="2209283"/>
            <a:ext cx="4406408" cy="403827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87" y="2209283"/>
            <a:ext cx="5334000" cy="3981450"/>
          </a:xfrm>
          <a:prstGeom prst="rect">
            <a:avLst/>
          </a:prstGeom>
        </p:spPr>
      </p:pic>
      <p:sp>
        <p:nvSpPr>
          <p:cNvPr id="17" name="사각형: 둥근 모서리 9">
            <a:extLst>
              <a:ext uri="{FF2B5EF4-FFF2-40B4-BE49-F238E27FC236}">
                <a16:creationId xmlns:a16="http://schemas.microsoft.com/office/drawing/2014/main" xmlns="" id="{890EC89B-164A-47E3-9E03-6FD7F333CFBB}"/>
              </a:ext>
            </a:extLst>
          </p:cNvPr>
          <p:cNvSpPr/>
          <p:nvPr/>
        </p:nvSpPr>
        <p:spPr>
          <a:xfrm>
            <a:off x="5100371" y="1064387"/>
            <a:ext cx="6055310" cy="2079945"/>
          </a:xfrm>
          <a:custGeom>
            <a:avLst/>
            <a:gdLst>
              <a:gd name="connsiteX0" fmla="*/ 0 w 6112833"/>
              <a:gd name="connsiteY0" fmla="*/ 196854 h 1181100"/>
              <a:gd name="connsiteX1" fmla="*/ 196854 w 6112833"/>
              <a:gd name="connsiteY1" fmla="*/ 0 h 1181100"/>
              <a:gd name="connsiteX2" fmla="*/ 946695 w 6112833"/>
              <a:gd name="connsiteY2" fmla="*/ 0 h 1181100"/>
              <a:gd name="connsiteX3" fmla="*/ 1639344 w 6112833"/>
              <a:gd name="connsiteY3" fmla="*/ 0 h 1181100"/>
              <a:gd name="connsiteX4" fmla="*/ 2389185 w 6112833"/>
              <a:gd name="connsiteY4" fmla="*/ 0 h 1181100"/>
              <a:gd name="connsiteX5" fmla="*/ 3139026 w 6112833"/>
              <a:gd name="connsiteY5" fmla="*/ 0 h 1181100"/>
              <a:gd name="connsiteX6" fmla="*/ 3888867 w 6112833"/>
              <a:gd name="connsiteY6" fmla="*/ 0 h 1181100"/>
              <a:gd name="connsiteX7" fmla="*/ 4581516 w 6112833"/>
              <a:gd name="connsiteY7" fmla="*/ 0 h 1181100"/>
              <a:gd name="connsiteX8" fmla="*/ 5102592 w 6112833"/>
              <a:gd name="connsiteY8" fmla="*/ 0 h 1181100"/>
              <a:gd name="connsiteX9" fmla="*/ 5915979 w 6112833"/>
              <a:gd name="connsiteY9" fmla="*/ 0 h 1181100"/>
              <a:gd name="connsiteX10" fmla="*/ 6112833 w 6112833"/>
              <a:gd name="connsiteY10" fmla="*/ 196854 h 1181100"/>
              <a:gd name="connsiteX11" fmla="*/ 6112833 w 6112833"/>
              <a:gd name="connsiteY11" fmla="*/ 574802 h 1181100"/>
              <a:gd name="connsiteX12" fmla="*/ 6112833 w 6112833"/>
              <a:gd name="connsiteY12" fmla="*/ 984246 h 1181100"/>
              <a:gd name="connsiteX13" fmla="*/ 5915979 w 6112833"/>
              <a:gd name="connsiteY13" fmla="*/ 1181100 h 1181100"/>
              <a:gd name="connsiteX14" fmla="*/ 5394903 w 6112833"/>
              <a:gd name="connsiteY14" fmla="*/ 1181100 h 1181100"/>
              <a:gd name="connsiteX15" fmla="*/ 4759445 w 6112833"/>
              <a:gd name="connsiteY15" fmla="*/ 1181100 h 1181100"/>
              <a:gd name="connsiteX16" fmla="*/ 4238369 w 6112833"/>
              <a:gd name="connsiteY16" fmla="*/ 1181100 h 1181100"/>
              <a:gd name="connsiteX17" fmla="*/ 3717293 w 6112833"/>
              <a:gd name="connsiteY17" fmla="*/ 1181100 h 1181100"/>
              <a:gd name="connsiteX18" fmla="*/ 3024644 w 6112833"/>
              <a:gd name="connsiteY18" fmla="*/ 1181100 h 1181100"/>
              <a:gd name="connsiteX19" fmla="*/ 2389185 w 6112833"/>
              <a:gd name="connsiteY19" fmla="*/ 1181100 h 1181100"/>
              <a:gd name="connsiteX20" fmla="*/ 1639344 w 6112833"/>
              <a:gd name="connsiteY20" fmla="*/ 1181100 h 1181100"/>
              <a:gd name="connsiteX21" fmla="*/ 889504 w 6112833"/>
              <a:gd name="connsiteY21" fmla="*/ 1181100 h 1181100"/>
              <a:gd name="connsiteX22" fmla="*/ 196854 w 6112833"/>
              <a:gd name="connsiteY22" fmla="*/ 1181100 h 1181100"/>
              <a:gd name="connsiteX23" fmla="*/ 0 w 6112833"/>
              <a:gd name="connsiteY23" fmla="*/ 984246 h 1181100"/>
              <a:gd name="connsiteX24" fmla="*/ 0 w 6112833"/>
              <a:gd name="connsiteY24" fmla="*/ 614172 h 1181100"/>
              <a:gd name="connsiteX25" fmla="*/ 0 w 6112833"/>
              <a:gd name="connsiteY25" fmla="*/ 19685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2833" h="1181100" fill="none" extrusionOk="0">
                <a:moveTo>
                  <a:pt x="0" y="196854"/>
                </a:moveTo>
                <a:cubicBezTo>
                  <a:pt x="6109" y="96312"/>
                  <a:pt x="85111" y="-11220"/>
                  <a:pt x="196854" y="0"/>
                </a:cubicBezTo>
                <a:cubicBezTo>
                  <a:pt x="370146" y="-18714"/>
                  <a:pt x="680433" y="33557"/>
                  <a:pt x="946695" y="0"/>
                </a:cubicBezTo>
                <a:cubicBezTo>
                  <a:pt x="1212957" y="-33557"/>
                  <a:pt x="1362645" y="27693"/>
                  <a:pt x="1639344" y="0"/>
                </a:cubicBezTo>
                <a:cubicBezTo>
                  <a:pt x="1916043" y="-27693"/>
                  <a:pt x="2157021" y="-31252"/>
                  <a:pt x="2389185" y="0"/>
                </a:cubicBezTo>
                <a:cubicBezTo>
                  <a:pt x="2621349" y="31252"/>
                  <a:pt x="2847426" y="6809"/>
                  <a:pt x="3139026" y="0"/>
                </a:cubicBezTo>
                <a:cubicBezTo>
                  <a:pt x="3430626" y="-6809"/>
                  <a:pt x="3583873" y="-13781"/>
                  <a:pt x="3888867" y="0"/>
                </a:cubicBezTo>
                <a:cubicBezTo>
                  <a:pt x="4193861" y="13781"/>
                  <a:pt x="4243240" y="17762"/>
                  <a:pt x="4581516" y="0"/>
                </a:cubicBezTo>
                <a:cubicBezTo>
                  <a:pt x="4919792" y="-17762"/>
                  <a:pt x="4919454" y="-1509"/>
                  <a:pt x="5102592" y="0"/>
                </a:cubicBezTo>
                <a:cubicBezTo>
                  <a:pt x="5285730" y="1509"/>
                  <a:pt x="5731983" y="23589"/>
                  <a:pt x="5915979" y="0"/>
                </a:cubicBezTo>
                <a:cubicBezTo>
                  <a:pt x="6028839" y="-20052"/>
                  <a:pt x="6105202" y="93825"/>
                  <a:pt x="6112833" y="196854"/>
                </a:cubicBezTo>
                <a:cubicBezTo>
                  <a:pt x="6119010" y="349784"/>
                  <a:pt x="6113598" y="392717"/>
                  <a:pt x="6112833" y="574802"/>
                </a:cubicBezTo>
                <a:cubicBezTo>
                  <a:pt x="6112068" y="756887"/>
                  <a:pt x="6124579" y="807579"/>
                  <a:pt x="6112833" y="984246"/>
                </a:cubicBezTo>
                <a:cubicBezTo>
                  <a:pt x="6107613" y="1098241"/>
                  <a:pt x="6034754" y="1156058"/>
                  <a:pt x="5915979" y="1181100"/>
                </a:cubicBezTo>
                <a:cubicBezTo>
                  <a:pt x="5770183" y="1161032"/>
                  <a:pt x="5550722" y="1156672"/>
                  <a:pt x="5394903" y="1181100"/>
                </a:cubicBezTo>
                <a:cubicBezTo>
                  <a:pt x="5239084" y="1205528"/>
                  <a:pt x="5045205" y="1205379"/>
                  <a:pt x="4759445" y="1181100"/>
                </a:cubicBezTo>
                <a:cubicBezTo>
                  <a:pt x="4473685" y="1156821"/>
                  <a:pt x="4397077" y="1160405"/>
                  <a:pt x="4238369" y="1181100"/>
                </a:cubicBezTo>
                <a:cubicBezTo>
                  <a:pt x="4079661" y="1201795"/>
                  <a:pt x="3857053" y="1171600"/>
                  <a:pt x="3717293" y="1181100"/>
                </a:cubicBezTo>
                <a:cubicBezTo>
                  <a:pt x="3577533" y="1190600"/>
                  <a:pt x="3264323" y="1206649"/>
                  <a:pt x="3024644" y="1181100"/>
                </a:cubicBezTo>
                <a:cubicBezTo>
                  <a:pt x="2784965" y="1155551"/>
                  <a:pt x="2537400" y="1179541"/>
                  <a:pt x="2389185" y="1181100"/>
                </a:cubicBezTo>
                <a:cubicBezTo>
                  <a:pt x="2240970" y="1182659"/>
                  <a:pt x="1999126" y="1198935"/>
                  <a:pt x="1639344" y="1181100"/>
                </a:cubicBezTo>
                <a:cubicBezTo>
                  <a:pt x="1279562" y="1163265"/>
                  <a:pt x="1079905" y="1167618"/>
                  <a:pt x="889504" y="1181100"/>
                </a:cubicBezTo>
                <a:cubicBezTo>
                  <a:pt x="699103" y="1194582"/>
                  <a:pt x="440509" y="1178005"/>
                  <a:pt x="196854" y="1181100"/>
                </a:cubicBezTo>
                <a:cubicBezTo>
                  <a:pt x="109634" y="1178713"/>
                  <a:pt x="14335" y="1098925"/>
                  <a:pt x="0" y="984246"/>
                </a:cubicBezTo>
                <a:cubicBezTo>
                  <a:pt x="-5338" y="875072"/>
                  <a:pt x="-7898" y="693979"/>
                  <a:pt x="0" y="614172"/>
                </a:cubicBezTo>
                <a:cubicBezTo>
                  <a:pt x="7898" y="534365"/>
                  <a:pt x="-10971" y="399677"/>
                  <a:pt x="0" y="196854"/>
                </a:cubicBezTo>
                <a:close/>
              </a:path>
              <a:path w="6112833" h="1181100" stroke="0" extrusionOk="0">
                <a:moveTo>
                  <a:pt x="0" y="196854"/>
                </a:moveTo>
                <a:cubicBezTo>
                  <a:pt x="19179" y="71939"/>
                  <a:pt x="85240" y="6056"/>
                  <a:pt x="196854" y="0"/>
                </a:cubicBezTo>
                <a:cubicBezTo>
                  <a:pt x="452795" y="26061"/>
                  <a:pt x="614526" y="1855"/>
                  <a:pt x="946695" y="0"/>
                </a:cubicBezTo>
                <a:cubicBezTo>
                  <a:pt x="1278864" y="-1855"/>
                  <a:pt x="1250390" y="16863"/>
                  <a:pt x="1410579" y="0"/>
                </a:cubicBezTo>
                <a:cubicBezTo>
                  <a:pt x="1570768" y="-16863"/>
                  <a:pt x="1811410" y="-24469"/>
                  <a:pt x="1988846" y="0"/>
                </a:cubicBezTo>
                <a:cubicBezTo>
                  <a:pt x="2166282" y="24469"/>
                  <a:pt x="2546732" y="-24747"/>
                  <a:pt x="2738687" y="0"/>
                </a:cubicBezTo>
                <a:cubicBezTo>
                  <a:pt x="2930642" y="24747"/>
                  <a:pt x="3117722" y="-22973"/>
                  <a:pt x="3431337" y="0"/>
                </a:cubicBezTo>
                <a:cubicBezTo>
                  <a:pt x="3744952" y="22973"/>
                  <a:pt x="3891514" y="-26403"/>
                  <a:pt x="4123986" y="0"/>
                </a:cubicBezTo>
                <a:cubicBezTo>
                  <a:pt x="4356458" y="26403"/>
                  <a:pt x="4459239" y="12615"/>
                  <a:pt x="4587871" y="0"/>
                </a:cubicBezTo>
                <a:cubicBezTo>
                  <a:pt x="4716503" y="-12615"/>
                  <a:pt x="5000015" y="-3924"/>
                  <a:pt x="5166138" y="0"/>
                </a:cubicBezTo>
                <a:cubicBezTo>
                  <a:pt x="5332261" y="3924"/>
                  <a:pt x="5597792" y="-5251"/>
                  <a:pt x="5915979" y="0"/>
                </a:cubicBezTo>
                <a:cubicBezTo>
                  <a:pt x="6050989" y="-3436"/>
                  <a:pt x="6123923" y="90812"/>
                  <a:pt x="6112833" y="196854"/>
                </a:cubicBezTo>
                <a:cubicBezTo>
                  <a:pt x="6107373" y="339368"/>
                  <a:pt x="6110310" y="468610"/>
                  <a:pt x="6112833" y="574802"/>
                </a:cubicBezTo>
                <a:cubicBezTo>
                  <a:pt x="6115356" y="680994"/>
                  <a:pt x="6129811" y="859778"/>
                  <a:pt x="6112833" y="984246"/>
                </a:cubicBezTo>
                <a:cubicBezTo>
                  <a:pt x="6120068" y="1093015"/>
                  <a:pt x="6023089" y="1172406"/>
                  <a:pt x="5915979" y="1181100"/>
                </a:cubicBezTo>
                <a:cubicBezTo>
                  <a:pt x="5760178" y="1149438"/>
                  <a:pt x="5522560" y="1144917"/>
                  <a:pt x="5166138" y="1181100"/>
                </a:cubicBezTo>
                <a:cubicBezTo>
                  <a:pt x="4809716" y="1217283"/>
                  <a:pt x="4591975" y="1168894"/>
                  <a:pt x="4416297" y="1181100"/>
                </a:cubicBezTo>
                <a:cubicBezTo>
                  <a:pt x="4240619" y="1193306"/>
                  <a:pt x="3963268" y="1159930"/>
                  <a:pt x="3838030" y="1181100"/>
                </a:cubicBezTo>
                <a:cubicBezTo>
                  <a:pt x="3712792" y="1202270"/>
                  <a:pt x="3480046" y="1181557"/>
                  <a:pt x="3374146" y="1181100"/>
                </a:cubicBezTo>
                <a:cubicBezTo>
                  <a:pt x="3268246" y="1180643"/>
                  <a:pt x="3046550" y="1170117"/>
                  <a:pt x="2738687" y="1181100"/>
                </a:cubicBezTo>
                <a:cubicBezTo>
                  <a:pt x="2430824" y="1192083"/>
                  <a:pt x="2247916" y="1180489"/>
                  <a:pt x="1988847" y="1181100"/>
                </a:cubicBezTo>
                <a:cubicBezTo>
                  <a:pt x="1729778" y="1181711"/>
                  <a:pt x="1462864" y="1160603"/>
                  <a:pt x="1296197" y="1181100"/>
                </a:cubicBezTo>
                <a:cubicBezTo>
                  <a:pt x="1129530" y="1201598"/>
                  <a:pt x="644056" y="1231475"/>
                  <a:pt x="196854" y="1181100"/>
                </a:cubicBezTo>
                <a:cubicBezTo>
                  <a:pt x="92278" y="1174843"/>
                  <a:pt x="-6811" y="1101064"/>
                  <a:pt x="0" y="984246"/>
                </a:cubicBezTo>
                <a:cubicBezTo>
                  <a:pt x="10011" y="849772"/>
                  <a:pt x="-6162" y="705794"/>
                  <a:pt x="0" y="574802"/>
                </a:cubicBezTo>
                <a:cubicBezTo>
                  <a:pt x="6162" y="443810"/>
                  <a:pt x="14526" y="380570"/>
                  <a:pt x="0" y="1968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김성도</a:t>
            </a:r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김신열씨</a:t>
            </a:r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부부가</a:t>
            </a:r>
            <a:endParaRPr lang="en-US" altLang="ko-KR" sz="2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독도주민숙소에서 어로활동 종사</a:t>
            </a:r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독도사랑카페 운영하여 </a:t>
            </a:r>
            <a:endParaRPr lang="en-US" altLang="ko-KR" sz="2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독도주민 최초 국세 납부해 </a:t>
            </a:r>
            <a:endParaRPr lang="en-US" altLang="ko-KR" sz="2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독도의 국제법적 지위 공고</a:t>
            </a:r>
            <a:endParaRPr lang="ko-KR" altLang="en-US" sz="2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53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58286" y="1129509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독도를 지키기 위한 방안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41" y="2127316"/>
            <a:ext cx="3479622" cy="403034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8" y="2127316"/>
            <a:ext cx="3068497" cy="40891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24" y="2127317"/>
            <a:ext cx="3384318" cy="4030343"/>
          </a:xfrm>
          <a:prstGeom prst="rect">
            <a:avLst/>
          </a:prstGeom>
        </p:spPr>
      </p:pic>
      <p:sp>
        <p:nvSpPr>
          <p:cNvPr id="18" name="사각형: 둥근 모서리 9">
            <a:extLst>
              <a:ext uri="{FF2B5EF4-FFF2-40B4-BE49-F238E27FC236}">
                <a16:creationId xmlns:a16="http://schemas.microsoft.com/office/drawing/2014/main" xmlns="" id="{890EC89B-164A-47E3-9E03-6FD7F333CFBB}"/>
              </a:ext>
            </a:extLst>
          </p:cNvPr>
          <p:cNvSpPr/>
          <p:nvPr/>
        </p:nvSpPr>
        <p:spPr>
          <a:xfrm>
            <a:off x="2970854" y="3306361"/>
            <a:ext cx="6055310" cy="2079945"/>
          </a:xfrm>
          <a:custGeom>
            <a:avLst/>
            <a:gdLst>
              <a:gd name="connsiteX0" fmla="*/ 0 w 6112833"/>
              <a:gd name="connsiteY0" fmla="*/ 196854 h 1181100"/>
              <a:gd name="connsiteX1" fmla="*/ 196854 w 6112833"/>
              <a:gd name="connsiteY1" fmla="*/ 0 h 1181100"/>
              <a:gd name="connsiteX2" fmla="*/ 946695 w 6112833"/>
              <a:gd name="connsiteY2" fmla="*/ 0 h 1181100"/>
              <a:gd name="connsiteX3" fmla="*/ 1639344 w 6112833"/>
              <a:gd name="connsiteY3" fmla="*/ 0 h 1181100"/>
              <a:gd name="connsiteX4" fmla="*/ 2389185 w 6112833"/>
              <a:gd name="connsiteY4" fmla="*/ 0 h 1181100"/>
              <a:gd name="connsiteX5" fmla="*/ 3139026 w 6112833"/>
              <a:gd name="connsiteY5" fmla="*/ 0 h 1181100"/>
              <a:gd name="connsiteX6" fmla="*/ 3888867 w 6112833"/>
              <a:gd name="connsiteY6" fmla="*/ 0 h 1181100"/>
              <a:gd name="connsiteX7" fmla="*/ 4581516 w 6112833"/>
              <a:gd name="connsiteY7" fmla="*/ 0 h 1181100"/>
              <a:gd name="connsiteX8" fmla="*/ 5102592 w 6112833"/>
              <a:gd name="connsiteY8" fmla="*/ 0 h 1181100"/>
              <a:gd name="connsiteX9" fmla="*/ 5915979 w 6112833"/>
              <a:gd name="connsiteY9" fmla="*/ 0 h 1181100"/>
              <a:gd name="connsiteX10" fmla="*/ 6112833 w 6112833"/>
              <a:gd name="connsiteY10" fmla="*/ 196854 h 1181100"/>
              <a:gd name="connsiteX11" fmla="*/ 6112833 w 6112833"/>
              <a:gd name="connsiteY11" fmla="*/ 574802 h 1181100"/>
              <a:gd name="connsiteX12" fmla="*/ 6112833 w 6112833"/>
              <a:gd name="connsiteY12" fmla="*/ 984246 h 1181100"/>
              <a:gd name="connsiteX13" fmla="*/ 5915979 w 6112833"/>
              <a:gd name="connsiteY13" fmla="*/ 1181100 h 1181100"/>
              <a:gd name="connsiteX14" fmla="*/ 5394903 w 6112833"/>
              <a:gd name="connsiteY14" fmla="*/ 1181100 h 1181100"/>
              <a:gd name="connsiteX15" fmla="*/ 4759445 w 6112833"/>
              <a:gd name="connsiteY15" fmla="*/ 1181100 h 1181100"/>
              <a:gd name="connsiteX16" fmla="*/ 4238369 w 6112833"/>
              <a:gd name="connsiteY16" fmla="*/ 1181100 h 1181100"/>
              <a:gd name="connsiteX17" fmla="*/ 3717293 w 6112833"/>
              <a:gd name="connsiteY17" fmla="*/ 1181100 h 1181100"/>
              <a:gd name="connsiteX18" fmla="*/ 3024644 w 6112833"/>
              <a:gd name="connsiteY18" fmla="*/ 1181100 h 1181100"/>
              <a:gd name="connsiteX19" fmla="*/ 2389185 w 6112833"/>
              <a:gd name="connsiteY19" fmla="*/ 1181100 h 1181100"/>
              <a:gd name="connsiteX20" fmla="*/ 1639344 w 6112833"/>
              <a:gd name="connsiteY20" fmla="*/ 1181100 h 1181100"/>
              <a:gd name="connsiteX21" fmla="*/ 889504 w 6112833"/>
              <a:gd name="connsiteY21" fmla="*/ 1181100 h 1181100"/>
              <a:gd name="connsiteX22" fmla="*/ 196854 w 6112833"/>
              <a:gd name="connsiteY22" fmla="*/ 1181100 h 1181100"/>
              <a:gd name="connsiteX23" fmla="*/ 0 w 6112833"/>
              <a:gd name="connsiteY23" fmla="*/ 984246 h 1181100"/>
              <a:gd name="connsiteX24" fmla="*/ 0 w 6112833"/>
              <a:gd name="connsiteY24" fmla="*/ 614172 h 1181100"/>
              <a:gd name="connsiteX25" fmla="*/ 0 w 6112833"/>
              <a:gd name="connsiteY25" fmla="*/ 19685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2833" h="1181100" fill="none" extrusionOk="0">
                <a:moveTo>
                  <a:pt x="0" y="196854"/>
                </a:moveTo>
                <a:cubicBezTo>
                  <a:pt x="6109" y="96312"/>
                  <a:pt x="85111" y="-11220"/>
                  <a:pt x="196854" y="0"/>
                </a:cubicBezTo>
                <a:cubicBezTo>
                  <a:pt x="370146" y="-18714"/>
                  <a:pt x="680433" y="33557"/>
                  <a:pt x="946695" y="0"/>
                </a:cubicBezTo>
                <a:cubicBezTo>
                  <a:pt x="1212957" y="-33557"/>
                  <a:pt x="1362645" y="27693"/>
                  <a:pt x="1639344" y="0"/>
                </a:cubicBezTo>
                <a:cubicBezTo>
                  <a:pt x="1916043" y="-27693"/>
                  <a:pt x="2157021" y="-31252"/>
                  <a:pt x="2389185" y="0"/>
                </a:cubicBezTo>
                <a:cubicBezTo>
                  <a:pt x="2621349" y="31252"/>
                  <a:pt x="2847426" y="6809"/>
                  <a:pt x="3139026" y="0"/>
                </a:cubicBezTo>
                <a:cubicBezTo>
                  <a:pt x="3430626" y="-6809"/>
                  <a:pt x="3583873" y="-13781"/>
                  <a:pt x="3888867" y="0"/>
                </a:cubicBezTo>
                <a:cubicBezTo>
                  <a:pt x="4193861" y="13781"/>
                  <a:pt x="4243240" y="17762"/>
                  <a:pt x="4581516" y="0"/>
                </a:cubicBezTo>
                <a:cubicBezTo>
                  <a:pt x="4919792" y="-17762"/>
                  <a:pt x="4919454" y="-1509"/>
                  <a:pt x="5102592" y="0"/>
                </a:cubicBezTo>
                <a:cubicBezTo>
                  <a:pt x="5285730" y="1509"/>
                  <a:pt x="5731983" y="23589"/>
                  <a:pt x="5915979" y="0"/>
                </a:cubicBezTo>
                <a:cubicBezTo>
                  <a:pt x="6028839" y="-20052"/>
                  <a:pt x="6105202" y="93825"/>
                  <a:pt x="6112833" y="196854"/>
                </a:cubicBezTo>
                <a:cubicBezTo>
                  <a:pt x="6119010" y="349784"/>
                  <a:pt x="6113598" y="392717"/>
                  <a:pt x="6112833" y="574802"/>
                </a:cubicBezTo>
                <a:cubicBezTo>
                  <a:pt x="6112068" y="756887"/>
                  <a:pt x="6124579" y="807579"/>
                  <a:pt x="6112833" y="984246"/>
                </a:cubicBezTo>
                <a:cubicBezTo>
                  <a:pt x="6107613" y="1098241"/>
                  <a:pt x="6034754" y="1156058"/>
                  <a:pt x="5915979" y="1181100"/>
                </a:cubicBezTo>
                <a:cubicBezTo>
                  <a:pt x="5770183" y="1161032"/>
                  <a:pt x="5550722" y="1156672"/>
                  <a:pt x="5394903" y="1181100"/>
                </a:cubicBezTo>
                <a:cubicBezTo>
                  <a:pt x="5239084" y="1205528"/>
                  <a:pt x="5045205" y="1205379"/>
                  <a:pt x="4759445" y="1181100"/>
                </a:cubicBezTo>
                <a:cubicBezTo>
                  <a:pt x="4473685" y="1156821"/>
                  <a:pt x="4397077" y="1160405"/>
                  <a:pt x="4238369" y="1181100"/>
                </a:cubicBezTo>
                <a:cubicBezTo>
                  <a:pt x="4079661" y="1201795"/>
                  <a:pt x="3857053" y="1171600"/>
                  <a:pt x="3717293" y="1181100"/>
                </a:cubicBezTo>
                <a:cubicBezTo>
                  <a:pt x="3577533" y="1190600"/>
                  <a:pt x="3264323" y="1206649"/>
                  <a:pt x="3024644" y="1181100"/>
                </a:cubicBezTo>
                <a:cubicBezTo>
                  <a:pt x="2784965" y="1155551"/>
                  <a:pt x="2537400" y="1179541"/>
                  <a:pt x="2389185" y="1181100"/>
                </a:cubicBezTo>
                <a:cubicBezTo>
                  <a:pt x="2240970" y="1182659"/>
                  <a:pt x="1999126" y="1198935"/>
                  <a:pt x="1639344" y="1181100"/>
                </a:cubicBezTo>
                <a:cubicBezTo>
                  <a:pt x="1279562" y="1163265"/>
                  <a:pt x="1079905" y="1167618"/>
                  <a:pt x="889504" y="1181100"/>
                </a:cubicBezTo>
                <a:cubicBezTo>
                  <a:pt x="699103" y="1194582"/>
                  <a:pt x="440509" y="1178005"/>
                  <a:pt x="196854" y="1181100"/>
                </a:cubicBezTo>
                <a:cubicBezTo>
                  <a:pt x="109634" y="1178713"/>
                  <a:pt x="14335" y="1098925"/>
                  <a:pt x="0" y="984246"/>
                </a:cubicBezTo>
                <a:cubicBezTo>
                  <a:pt x="-5338" y="875072"/>
                  <a:pt x="-7898" y="693979"/>
                  <a:pt x="0" y="614172"/>
                </a:cubicBezTo>
                <a:cubicBezTo>
                  <a:pt x="7898" y="534365"/>
                  <a:pt x="-10971" y="399677"/>
                  <a:pt x="0" y="196854"/>
                </a:cubicBezTo>
                <a:close/>
              </a:path>
              <a:path w="6112833" h="1181100" stroke="0" extrusionOk="0">
                <a:moveTo>
                  <a:pt x="0" y="196854"/>
                </a:moveTo>
                <a:cubicBezTo>
                  <a:pt x="19179" y="71939"/>
                  <a:pt x="85240" y="6056"/>
                  <a:pt x="196854" y="0"/>
                </a:cubicBezTo>
                <a:cubicBezTo>
                  <a:pt x="452795" y="26061"/>
                  <a:pt x="614526" y="1855"/>
                  <a:pt x="946695" y="0"/>
                </a:cubicBezTo>
                <a:cubicBezTo>
                  <a:pt x="1278864" y="-1855"/>
                  <a:pt x="1250390" y="16863"/>
                  <a:pt x="1410579" y="0"/>
                </a:cubicBezTo>
                <a:cubicBezTo>
                  <a:pt x="1570768" y="-16863"/>
                  <a:pt x="1811410" y="-24469"/>
                  <a:pt x="1988846" y="0"/>
                </a:cubicBezTo>
                <a:cubicBezTo>
                  <a:pt x="2166282" y="24469"/>
                  <a:pt x="2546732" y="-24747"/>
                  <a:pt x="2738687" y="0"/>
                </a:cubicBezTo>
                <a:cubicBezTo>
                  <a:pt x="2930642" y="24747"/>
                  <a:pt x="3117722" y="-22973"/>
                  <a:pt x="3431337" y="0"/>
                </a:cubicBezTo>
                <a:cubicBezTo>
                  <a:pt x="3744952" y="22973"/>
                  <a:pt x="3891514" y="-26403"/>
                  <a:pt x="4123986" y="0"/>
                </a:cubicBezTo>
                <a:cubicBezTo>
                  <a:pt x="4356458" y="26403"/>
                  <a:pt x="4459239" y="12615"/>
                  <a:pt x="4587871" y="0"/>
                </a:cubicBezTo>
                <a:cubicBezTo>
                  <a:pt x="4716503" y="-12615"/>
                  <a:pt x="5000015" y="-3924"/>
                  <a:pt x="5166138" y="0"/>
                </a:cubicBezTo>
                <a:cubicBezTo>
                  <a:pt x="5332261" y="3924"/>
                  <a:pt x="5597792" y="-5251"/>
                  <a:pt x="5915979" y="0"/>
                </a:cubicBezTo>
                <a:cubicBezTo>
                  <a:pt x="6050989" y="-3436"/>
                  <a:pt x="6123923" y="90812"/>
                  <a:pt x="6112833" y="196854"/>
                </a:cubicBezTo>
                <a:cubicBezTo>
                  <a:pt x="6107373" y="339368"/>
                  <a:pt x="6110310" y="468610"/>
                  <a:pt x="6112833" y="574802"/>
                </a:cubicBezTo>
                <a:cubicBezTo>
                  <a:pt x="6115356" y="680994"/>
                  <a:pt x="6129811" y="859778"/>
                  <a:pt x="6112833" y="984246"/>
                </a:cubicBezTo>
                <a:cubicBezTo>
                  <a:pt x="6120068" y="1093015"/>
                  <a:pt x="6023089" y="1172406"/>
                  <a:pt x="5915979" y="1181100"/>
                </a:cubicBezTo>
                <a:cubicBezTo>
                  <a:pt x="5760178" y="1149438"/>
                  <a:pt x="5522560" y="1144917"/>
                  <a:pt x="5166138" y="1181100"/>
                </a:cubicBezTo>
                <a:cubicBezTo>
                  <a:pt x="4809716" y="1217283"/>
                  <a:pt x="4591975" y="1168894"/>
                  <a:pt x="4416297" y="1181100"/>
                </a:cubicBezTo>
                <a:cubicBezTo>
                  <a:pt x="4240619" y="1193306"/>
                  <a:pt x="3963268" y="1159930"/>
                  <a:pt x="3838030" y="1181100"/>
                </a:cubicBezTo>
                <a:cubicBezTo>
                  <a:pt x="3712792" y="1202270"/>
                  <a:pt x="3480046" y="1181557"/>
                  <a:pt x="3374146" y="1181100"/>
                </a:cubicBezTo>
                <a:cubicBezTo>
                  <a:pt x="3268246" y="1180643"/>
                  <a:pt x="3046550" y="1170117"/>
                  <a:pt x="2738687" y="1181100"/>
                </a:cubicBezTo>
                <a:cubicBezTo>
                  <a:pt x="2430824" y="1192083"/>
                  <a:pt x="2247916" y="1180489"/>
                  <a:pt x="1988847" y="1181100"/>
                </a:cubicBezTo>
                <a:cubicBezTo>
                  <a:pt x="1729778" y="1181711"/>
                  <a:pt x="1462864" y="1160603"/>
                  <a:pt x="1296197" y="1181100"/>
                </a:cubicBezTo>
                <a:cubicBezTo>
                  <a:pt x="1129530" y="1201598"/>
                  <a:pt x="644056" y="1231475"/>
                  <a:pt x="196854" y="1181100"/>
                </a:cubicBezTo>
                <a:cubicBezTo>
                  <a:pt x="92278" y="1174843"/>
                  <a:pt x="-6811" y="1101064"/>
                  <a:pt x="0" y="984246"/>
                </a:cubicBezTo>
                <a:cubicBezTo>
                  <a:pt x="10011" y="849772"/>
                  <a:pt x="-6162" y="705794"/>
                  <a:pt x="0" y="574802"/>
                </a:cubicBezTo>
                <a:cubicBezTo>
                  <a:pt x="6162" y="443810"/>
                  <a:pt x="14526" y="380570"/>
                  <a:pt x="0" y="1968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지속적으로 독도에 관심을 가지고</a:t>
            </a:r>
            <a:endParaRPr lang="en-US" altLang="ko-KR" sz="2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en-US" altLang="ko-KR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Sns</a:t>
            </a:r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같은 </a:t>
            </a:r>
            <a:r>
              <a:rPr lang="ko-KR" altLang="en-US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소셜</a:t>
            </a:r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미디어를 이용하여</a:t>
            </a:r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지속적으로 홍보활동을 하는 것이 </a:t>
            </a:r>
            <a:endParaRPr lang="en-US" altLang="ko-KR" sz="2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중요하다고 생각함</a:t>
            </a:r>
            <a:endParaRPr lang="ko-KR" altLang="en-US" sz="2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8878117" y="2555723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endParaRPr lang="ko-KR" altLang="en-US" sz="1600" b="1" dirty="0">
              <a:solidFill>
                <a:schemeClr val="accent4"/>
              </a:solidFill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341753" y="1198264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2252805" y="1151851"/>
            <a:ext cx="1124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출처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679463" y="2263528"/>
            <a:ext cx="1086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4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3"/>
              </a:rPr>
              <a:t>https://ja.m.wikipedia.org/wiki/%E3%83%A1%E3%82%A4%E3%83%B3%E3%83%9A%E3%83%BC%E3%82%B8</a:t>
            </a:r>
            <a:endParaRPr lang="ko-KR" altLang="en-US" sz="1600" b="1" dirty="0">
              <a:solidFill>
                <a:schemeClr val="accent4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397" y="2638913"/>
            <a:ext cx="771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https://dokdo.mofa.go.kr/kor/</a:t>
            </a:r>
            <a:endParaRPr lang="ko-KR" altLang="en-US" dirty="0"/>
          </a:p>
        </p:txBody>
      </p:sp>
      <p:sp>
        <p:nvSpPr>
          <p:cNvPr id="4" name="TextBox 3">
            <a:hlinkClick r:id="rId5"/>
          </p:cNvPr>
          <p:cNvSpPr txBox="1"/>
          <p:nvPr/>
        </p:nvSpPr>
        <p:spPr>
          <a:xfrm>
            <a:off x="760397" y="3126045"/>
            <a:ext cx="663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5"/>
              </a:rPr>
              <a:t>https://m.terms.naver.com/entry.naver?docId=3344515&amp;cid=47334&amp;categoryId=47334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340" y="3922653"/>
            <a:ext cx="45431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네이버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유투브</a:t>
            </a:r>
            <a:r>
              <a:rPr lang="ko-KR" altLang="en-US" dirty="0" smtClean="0"/>
              <a:t> 참조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0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ED9DB93E-70BE-41DF-9BDE-70D3A17F5AC5}"/>
              </a:ext>
            </a:extLst>
          </p:cNvPr>
          <p:cNvGrpSpPr/>
          <p:nvPr/>
        </p:nvGrpSpPr>
        <p:grpSpPr>
          <a:xfrm>
            <a:off x="5258924" y="245929"/>
            <a:ext cx="1674151" cy="121023"/>
            <a:chOff x="5103163" y="245929"/>
            <a:chExt cx="1674151" cy="121023"/>
          </a:xfrm>
        </p:grpSpPr>
        <p:sp>
          <p:nvSpPr>
            <p:cNvPr id="10" name="타원 9">
              <a:extLst>
                <a:ext uri="{FF2B5EF4-FFF2-40B4-BE49-F238E27FC236}">
                  <a16:creationId xmlns="" xmlns:a16="http://schemas.microsoft.com/office/drawing/2014/main" id="{4FD26801-4D51-4531-BE17-AC967CEC1155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="" xmlns:a16="http://schemas.microsoft.com/office/drawing/2014/main" id="{6DC6230F-D6EC-4F13-B9D7-3E0327DDC58D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="" xmlns:a16="http://schemas.microsoft.com/office/drawing/2014/main" id="{D6EEA81A-907A-49CA-A567-86AE30B719DD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="" xmlns:a16="http://schemas.microsoft.com/office/drawing/2014/main" id="{986D8DE8-1741-4DEE-968C-4477F6B24E02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="" xmlns:a16="http://schemas.microsoft.com/office/drawing/2014/main" id="{E165322D-C31A-4D1A-8F04-E1DDB2F5F5D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B67D9BEF-7225-4376-B958-AA33E75DC825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4EAAC0D-9D28-4DC8-AF23-80CDB767893A}"/>
              </a:ext>
            </a:extLst>
          </p:cNvPr>
          <p:cNvSpPr txBox="1"/>
          <p:nvPr/>
        </p:nvSpPr>
        <p:spPr>
          <a:xfrm>
            <a:off x="2196923" y="9356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FFC000"/>
                </a:solidFill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목</a:t>
            </a:r>
            <a:r>
              <a:rPr lang="ko-KR" altLang="en-US" sz="2000" b="1" dirty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차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366311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3920605" y="1217081"/>
            <a:ext cx="175491" cy="237312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99E9021E-26D7-4D9A-A76F-98AC42DFBAFD}"/>
              </a:ext>
            </a:extLst>
          </p:cNvPr>
          <p:cNvCxnSpPr/>
          <p:nvPr/>
        </p:nvCxnSpPr>
        <p:spPr>
          <a:xfrm>
            <a:off x="1335741" y="5065059"/>
            <a:ext cx="9529483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51D00E1F-0C3C-4A03-89F1-D9776921BF54}"/>
              </a:ext>
            </a:extLst>
          </p:cNvPr>
          <p:cNvGrpSpPr/>
          <p:nvPr/>
        </p:nvGrpSpPr>
        <p:grpSpPr>
          <a:xfrm>
            <a:off x="2080382" y="3294529"/>
            <a:ext cx="116540" cy="1828800"/>
            <a:chOff x="2080382" y="3294529"/>
            <a:chExt cx="116540" cy="1828800"/>
          </a:xfrm>
        </p:grpSpPr>
        <p:sp>
          <p:nvSpPr>
            <p:cNvPr id="6" name="타원 5">
              <a:extLst>
                <a:ext uri="{FF2B5EF4-FFF2-40B4-BE49-F238E27FC236}">
                  <a16:creationId xmlns="" xmlns:a16="http://schemas.microsoft.com/office/drawing/2014/main" id="{42700405-80D2-4A37-9651-B0BFB0466C86}"/>
                </a:ext>
              </a:extLst>
            </p:cNvPr>
            <p:cNvSpPr/>
            <p:nvPr/>
          </p:nvSpPr>
          <p:spPr>
            <a:xfrm>
              <a:off x="2080382" y="5006789"/>
              <a:ext cx="116540" cy="116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="" xmlns:a16="http://schemas.microsoft.com/office/drawing/2014/main" id="{02428982-9E85-458D-A885-C909A8C34AC6}"/>
                </a:ext>
              </a:extLst>
            </p:cNvPr>
            <p:cNvCxnSpPr/>
            <p:nvPr/>
          </p:nvCxnSpPr>
          <p:spPr>
            <a:xfrm>
              <a:off x="2138652" y="3294529"/>
              <a:ext cx="0" cy="18288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D6E547F-A638-42FE-8AFD-6DC6AC552230}"/>
              </a:ext>
            </a:extLst>
          </p:cNvPr>
          <p:cNvSpPr txBox="1"/>
          <p:nvPr/>
        </p:nvSpPr>
        <p:spPr>
          <a:xfrm>
            <a:off x="1319052" y="2679179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돋움" panose="020B0600000101010101" pitchFamily="50" charset="-127"/>
                <a:ea typeface="돋움" panose="020B0600000101010101" pitchFamily="50" charset="-127"/>
              </a:rPr>
              <a:t>1. </a:t>
            </a:r>
            <a:r>
              <a:rPr lang="ko-KR" altLang="en-US" sz="32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32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독도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B91C190B-48C9-40E4-804D-A979173ABE1F}"/>
              </a:ext>
            </a:extLst>
          </p:cNvPr>
          <p:cNvGrpSpPr/>
          <p:nvPr/>
        </p:nvGrpSpPr>
        <p:grpSpPr>
          <a:xfrm>
            <a:off x="4058846" y="4267786"/>
            <a:ext cx="116540" cy="847164"/>
            <a:chOff x="3750186" y="4276165"/>
            <a:chExt cx="116540" cy="847164"/>
          </a:xfrm>
        </p:grpSpPr>
        <p:sp>
          <p:nvSpPr>
            <p:cNvPr id="26" name="타원 25">
              <a:extLst>
                <a:ext uri="{FF2B5EF4-FFF2-40B4-BE49-F238E27FC236}">
                  <a16:creationId xmlns="" xmlns:a16="http://schemas.microsoft.com/office/drawing/2014/main" id="{EC51E71B-8E35-42B0-8ED1-63796477AAA3}"/>
                </a:ext>
              </a:extLst>
            </p:cNvPr>
            <p:cNvSpPr/>
            <p:nvPr/>
          </p:nvSpPr>
          <p:spPr>
            <a:xfrm>
              <a:off x="3750186" y="5006789"/>
              <a:ext cx="116540" cy="116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="" xmlns:a16="http://schemas.microsoft.com/office/drawing/2014/main" id="{B0A5A090-DAFA-4DBB-9B91-BE960DC7E236}"/>
                </a:ext>
              </a:extLst>
            </p:cNvPr>
            <p:cNvCxnSpPr>
              <a:cxnSpLocks/>
            </p:cNvCxnSpPr>
            <p:nvPr/>
          </p:nvCxnSpPr>
          <p:spPr>
            <a:xfrm>
              <a:off x="3813508" y="4276165"/>
              <a:ext cx="0" cy="84716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445DD69E-82B7-47D1-8C8D-7E3B996F95C8}"/>
              </a:ext>
            </a:extLst>
          </p:cNvPr>
          <p:cNvGrpSpPr/>
          <p:nvPr/>
        </p:nvGrpSpPr>
        <p:grpSpPr>
          <a:xfrm>
            <a:off x="6037640" y="3263954"/>
            <a:ext cx="116540" cy="1828800"/>
            <a:chOff x="2080382" y="3294529"/>
            <a:chExt cx="116540" cy="1828800"/>
          </a:xfrm>
        </p:grpSpPr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798E4572-8049-42DA-B009-4D1CD662BA55}"/>
                </a:ext>
              </a:extLst>
            </p:cNvPr>
            <p:cNvSpPr/>
            <p:nvPr/>
          </p:nvSpPr>
          <p:spPr>
            <a:xfrm>
              <a:off x="2080382" y="5006789"/>
              <a:ext cx="116540" cy="116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="" xmlns:a16="http://schemas.microsoft.com/office/drawing/2014/main" id="{BB1A614A-9823-412E-93FB-511581085266}"/>
                </a:ext>
              </a:extLst>
            </p:cNvPr>
            <p:cNvCxnSpPr/>
            <p:nvPr/>
          </p:nvCxnSpPr>
          <p:spPr>
            <a:xfrm>
              <a:off x="2138652" y="3294529"/>
              <a:ext cx="0" cy="18288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50E246C5-A2EE-49AF-B507-128139C6B7B6}"/>
              </a:ext>
            </a:extLst>
          </p:cNvPr>
          <p:cNvGrpSpPr/>
          <p:nvPr/>
        </p:nvGrpSpPr>
        <p:grpSpPr>
          <a:xfrm>
            <a:off x="7802693" y="4245590"/>
            <a:ext cx="116540" cy="847164"/>
            <a:chOff x="3750186" y="4276165"/>
            <a:chExt cx="116540" cy="847164"/>
          </a:xfrm>
        </p:grpSpPr>
        <p:sp>
          <p:nvSpPr>
            <p:cNvPr id="37" name="타원 36">
              <a:extLst>
                <a:ext uri="{FF2B5EF4-FFF2-40B4-BE49-F238E27FC236}">
                  <a16:creationId xmlns="" xmlns:a16="http://schemas.microsoft.com/office/drawing/2014/main" id="{AE208B74-C844-48F2-BC48-3FF84162D0A3}"/>
                </a:ext>
              </a:extLst>
            </p:cNvPr>
            <p:cNvSpPr/>
            <p:nvPr/>
          </p:nvSpPr>
          <p:spPr>
            <a:xfrm>
              <a:off x="3750186" y="5006789"/>
              <a:ext cx="116540" cy="116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="" xmlns:a16="http://schemas.microsoft.com/office/drawing/2014/main" id="{29B35434-2493-4920-8F97-3EB7D2C89613}"/>
                </a:ext>
              </a:extLst>
            </p:cNvPr>
            <p:cNvCxnSpPr>
              <a:cxnSpLocks/>
            </p:cNvCxnSpPr>
            <p:nvPr/>
          </p:nvCxnSpPr>
          <p:spPr>
            <a:xfrm>
              <a:off x="3813508" y="4276165"/>
              <a:ext cx="0" cy="84716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9CBD1C-3E82-478F-A27A-66BDD9FE6BC1}"/>
              </a:ext>
            </a:extLst>
          </p:cNvPr>
          <p:cNvSpPr txBox="1"/>
          <p:nvPr/>
        </p:nvSpPr>
        <p:spPr>
          <a:xfrm>
            <a:off x="3001214" y="3806121"/>
            <a:ext cx="2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2. 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역사적 근거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3EA3507-41D4-483E-944A-F020B15E4ADC}"/>
              </a:ext>
            </a:extLst>
          </p:cNvPr>
          <p:cNvSpPr txBox="1"/>
          <p:nvPr/>
        </p:nvSpPr>
        <p:spPr>
          <a:xfrm>
            <a:off x="6517956" y="3760883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4. 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국제 법적 근거 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&amp; 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지위</a:t>
            </a:r>
            <a:endParaRPr lang="ko-KR" altLang="en-US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DFD0EDF-C7A1-4DFF-8853-D45D0E462595}"/>
              </a:ext>
            </a:extLst>
          </p:cNvPr>
          <p:cNvSpPr txBox="1"/>
          <p:nvPr/>
        </p:nvSpPr>
        <p:spPr>
          <a:xfrm>
            <a:off x="5069026" y="278492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3. </a:t>
            </a:r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지리적 근거</a:t>
            </a:r>
            <a:endParaRPr lang="ko-KR" altLang="en-US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445DD69E-82B7-47D1-8C8D-7E3B996F95C8}"/>
              </a:ext>
            </a:extLst>
          </p:cNvPr>
          <p:cNvGrpSpPr/>
          <p:nvPr/>
        </p:nvGrpSpPr>
        <p:grpSpPr>
          <a:xfrm>
            <a:off x="9994897" y="3246593"/>
            <a:ext cx="116540" cy="1828800"/>
            <a:chOff x="2080382" y="3294529"/>
            <a:chExt cx="116540" cy="1828800"/>
          </a:xfrm>
        </p:grpSpPr>
        <p:sp>
          <p:nvSpPr>
            <p:cNvPr id="32" name="타원 31">
              <a:extLst>
                <a:ext uri="{FF2B5EF4-FFF2-40B4-BE49-F238E27FC236}">
                  <a16:creationId xmlns="" xmlns:a16="http://schemas.microsoft.com/office/drawing/2014/main" id="{798E4572-8049-42DA-B009-4D1CD662BA55}"/>
                </a:ext>
              </a:extLst>
            </p:cNvPr>
            <p:cNvSpPr/>
            <p:nvPr/>
          </p:nvSpPr>
          <p:spPr>
            <a:xfrm>
              <a:off x="2080382" y="5006789"/>
              <a:ext cx="116540" cy="116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8" name="직선 연결선 37">
              <a:extLst>
                <a:ext uri="{FF2B5EF4-FFF2-40B4-BE49-F238E27FC236}">
                  <a16:creationId xmlns="" xmlns:a16="http://schemas.microsoft.com/office/drawing/2014/main" id="{BB1A614A-9823-412E-93FB-511581085266}"/>
                </a:ext>
              </a:extLst>
            </p:cNvPr>
            <p:cNvCxnSpPr/>
            <p:nvPr/>
          </p:nvCxnSpPr>
          <p:spPr>
            <a:xfrm>
              <a:off x="2138652" y="3294529"/>
              <a:ext cx="0" cy="18288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796552" y="2837301"/>
            <a:ext cx="23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5. 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독도 보전 </a:t>
            </a:r>
            <a:r>
              <a:rPr lang="en-US" altLang="ko-KR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&amp;</a:t>
            </a:r>
            <a:r>
              <a:rPr lang="ko-KR" altLang="en-US" sz="20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방안</a:t>
            </a:r>
            <a:endParaRPr lang="ko-KR" altLang="en-US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25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  <p:bldP spid="4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1ACCB6F7-D065-4B25-8AB2-DA3A9A4B1438}"/>
              </a:ext>
            </a:extLst>
          </p:cNvPr>
          <p:cNvGrpSpPr/>
          <p:nvPr/>
        </p:nvGrpSpPr>
        <p:grpSpPr>
          <a:xfrm>
            <a:off x="5258924" y="245929"/>
            <a:ext cx="1674151" cy="121023"/>
            <a:chOff x="5103163" y="245929"/>
            <a:chExt cx="1674151" cy="121023"/>
          </a:xfrm>
        </p:grpSpPr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59A4F7F9-3835-418B-84AF-66527E143C46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167DBE03-F989-4BDD-907D-8A133B99569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F662F9C1-95BD-429C-A82F-A95D6E14FB6B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="" xmlns:a16="http://schemas.microsoft.com/office/drawing/2014/main" id="{B25E0671-2CF4-475B-8E22-987ED8D0A154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5BB40023-F98E-47B0-A88D-057CC7D8C52C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="" xmlns:a16="http://schemas.microsoft.com/office/drawing/2014/main" id="{CF873726-2586-4E7C-8829-E4334F5D9D52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="" xmlns:a16="http://schemas.microsoft.com/office/drawing/2014/main" id="{0CF20040-96BA-4282-9C4A-8FFE75FCDB3C}"/>
              </a:ext>
            </a:extLst>
          </p:cNvPr>
          <p:cNvCxnSpPr/>
          <p:nvPr/>
        </p:nvCxnSpPr>
        <p:spPr>
          <a:xfrm>
            <a:off x="3948952" y="2907832"/>
            <a:ext cx="416858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="" xmlns:a16="http://schemas.microsoft.com/office/drawing/2014/main" id="{BCEFB5A1-F749-4186-9E9E-EEDF723337E5}"/>
              </a:ext>
            </a:extLst>
          </p:cNvPr>
          <p:cNvCxnSpPr/>
          <p:nvPr/>
        </p:nvCxnSpPr>
        <p:spPr>
          <a:xfrm>
            <a:off x="3948952" y="3651905"/>
            <a:ext cx="416858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17A643F-1EE4-41FD-9A57-3B9684E97FF3}"/>
              </a:ext>
            </a:extLst>
          </p:cNvPr>
          <p:cNvSpPr txBox="1"/>
          <p:nvPr/>
        </p:nvSpPr>
        <p:spPr>
          <a:xfrm>
            <a:off x="5094765" y="3037401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FFC000"/>
                </a:solidFill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감</a:t>
            </a:r>
            <a:r>
              <a:rPr lang="ko-KR" altLang="en-US" sz="2800" b="1" dirty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사합니다</a:t>
            </a:r>
            <a:r>
              <a:rPr lang="en-US" altLang="ko-KR" sz="2800" b="1" dirty="0">
                <a:latin typeface="타이포_팩토리 EB" panose="02020503020101020101" pitchFamily="18" charset="-127"/>
                <a:ea typeface="타이포_팩토리 EB" panose="02020503020101020101" pitchFamily="18" charset="-127"/>
              </a:rPr>
              <a:t>.</a:t>
            </a:r>
            <a:endParaRPr lang="ko-KR" altLang="en-US" sz="2800" b="1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sp>
        <p:nvSpPr>
          <p:cNvPr id="25" name="화살표: 위쪽 24">
            <a:extLst>
              <a:ext uri="{FF2B5EF4-FFF2-40B4-BE49-F238E27FC236}">
                <a16:creationId xmlns="" xmlns:a16="http://schemas.microsoft.com/office/drawing/2014/main" id="{FB10EA10-1D81-454F-8516-5BFC9CEA6282}"/>
              </a:ext>
            </a:extLst>
          </p:cNvPr>
          <p:cNvSpPr/>
          <p:nvPr/>
        </p:nvSpPr>
        <p:spPr>
          <a:xfrm rot="19368611">
            <a:off x="8009963" y="3506433"/>
            <a:ext cx="215152" cy="290944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17F736-45D7-4557-BEC5-BEC09893763B}"/>
              </a:ext>
            </a:extLst>
          </p:cNvPr>
          <p:cNvSpPr txBox="1"/>
          <p:nvPr/>
        </p:nvSpPr>
        <p:spPr>
          <a:xfrm>
            <a:off x="5607192" y="6148828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Made by. </a:t>
            </a:r>
            <a:r>
              <a:rPr lang="en-US" altLang="ko-K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YumYum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581196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067001" y="1220640"/>
            <a:ext cx="175491" cy="237312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1999752" y="935627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</a:t>
            </a:r>
            <a:endParaRPr lang="ko-KR" altLang="en-US" sz="36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A53C3AAA-DD67-436D-9772-734B24348058}"/>
              </a:ext>
            </a:extLst>
          </p:cNvPr>
          <p:cNvGrpSpPr/>
          <p:nvPr/>
        </p:nvGrpSpPr>
        <p:grpSpPr>
          <a:xfrm>
            <a:off x="7542441" y="2830665"/>
            <a:ext cx="1188948" cy="327214"/>
            <a:chOff x="6933075" y="2550457"/>
            <a:chExt cx="1188948" cy="327214"/>
          </a:xfrm>
        </p:grpSpPr>
        <p:cxnSp>
          <p:nvCxnSpPr>
            <p:cNvPr id="11" name="직선 연결선 10">
              <a:extLst>
                <a:ext uri="{FF2B5EF4-FFF2-40B4-BE49-F238E27FC236}">
                  <a16:creationId xmlns="" xmlns:a16="http://schemas.microsoft.com/office/drawing/2014/main" id="{7F21B637-5D97-49AF-B086-5483FBBBBB5A}"/>
                </a:ext>
              </a:extLst>
            </p:cNvPr>
            <p:cNvCxnSpPr/>
            <p:nvPr/>
          </p:nvCxnSpPr>
          <p:spPr>
            <a:xfrm flipV="1">
              <a:off x="6933075" y="2550457"/>
              <a:ext cx="327214" cy="32721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="" xmlns:a16="http://schemas.microsoft.com/office/drawing/2014/main" id="{CEE1EE17-93CC-4C6A-9D60-FB15BD4DCC4B}"/>
                </a:ext>
              </a:extLst>
            </p:cNvPr>
            <p:cNvCxnSpPr/>
            <p:nvPr/>
          </p:nvCxnSpPr>
          <p:spPr>
            <a:xfrm>
              <a:off x="7250203" y="2550457"/>
              <a:ext cx="87182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D433A6-93EE-49DB-BF35-6882657E3C1F}"/>
              </a:ext>
            </a:extLst>
          </p:cNvPr>
          <p:cNvSpPr txBox="1"/>
          <p:nvPr/>
        </p:nvSpPr>
        <p:spPr>
          <a:xfrm>
            <a:off x="8718338" y="2519340"/>
            <a:ext cx="98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accent4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</a:t>
            </a:r>
            <a:endParaRPr lang="ko-KR" altLang="en-US" sz="3200" b="1" dirty="0">
              <a:solidFill>
                <a:schemeClr val="accent4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93E8B7C-F559-4076-9CBD-9B9DAB9694D9}"/>
              </a:ext>
            </a:extLst>
          </p:cNvPr>
          <p:cNvSpPr txBox="1"/>
          <p:nvPr/>
        </p:nvSpPr>
        <p:spPr>
          <a:xfrm>
            <a:off x="7880600" y="3104115"/>
            <a:ext cx="35631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대한민국 동쪽 끝에 동도</a:t>
            </a:r>
            <a:r>
              <a:rPr lang="en-US" altLang="ko-KR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서도와 흩어져 있는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89</a:t>
            </a:r>
            <a:r>
              <a:rPr lang="ko-KR" altLang="en-US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개의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바위섬으로</a:t>
            </a:r>
            <a:r>
              <a:rPr lang="en-US" altLang="ko-KR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이루어진</a:t>
            </a:r>
            <a:r>
              <a:rPr lang="en-US" altLang="ko-KR" sz="28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화산섬</a:t>
            </a:r>
            <a:endParaRPr lang="en-US" altLang="ko-KR" sz="2800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ko-KR" altLang="en-US" sz="1200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6" y="1698131"/>
            <a:ext cx="6427158" cy="45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25282" y="709883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4EAAC0D-9D28-4DC8-AF23-80CDB767893A}"/>
              </a:ext>
            </a:extLst>
          </p:cNvPr>
          <p:cNvSpPr txBox="1"/>
          <p:nvPr/>
        </p:nvSpPr>
        <p:spPr>
          <a:xfrm>
            <a:off x="2025215" y="793424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366311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3920605" y="1217081"/>
            <a:ext cx="175491" cy="237312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EBA1B095-465A-479C-999A-380AEE66B16E}"/>
              </a:ext>
            </a:extLst>
          </p:cNvPr>
          <p:cNvGrpSpPr/>
          <p:nvPr/>
        </p:nvGrpSpPr>
        <p:grpSpPr>
          <a:xfrm>
            <a:off x="5258924" y="246530"/>
            <a:ext cx="1674151" cy="121023"/>
            <a:chOff x="5103163" y="245929"/>
            <a:chExt cx="1674151" cy="121023"/>
          </a:xfrm>
        </p:grpSpPr>
        <p:sp>
          <p:nvSpPr>
            <p:cNvPr id="26" name="타원 25">
              <a:extLst>
                <a:ext uri="{FF2B5EF4-FFF2-40B4-BE49-F238E27FC236}">
                  <a16:creationId xmlns="" xmlns:a16="http://schemas.microsoft.com/office/drawing/2014/main" id="{EA8B2BAC-9982-480C-9157-E83371B38E43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8366067B-AB88-4227-A34C-77F846FF894C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68098CB0-0F85-440A-914C-0D2B80B8DF59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AEA2895C-6D86-426B-9924-A9BD885699F7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="" xmlns:a16="http://schemas.microsoft.com/office/drawing/2014/main" id="{03E96322-41A8-494C-A4D6-129CB03C870B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0557D152-F4D3-4FF1-8893-AF3E1E0D8C8C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1544451"/>
            <a:ext cx="3504516" cy="389448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10" y="1544451"/>
            <a:ext cx="3519556" cy="389448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01" y="1556338"/>
            <a:ext cx="3503740" cy="3882594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8431FBCA-5E94-4293-BFEA-89527BC8634D}"/>
              </a:ext>
            </a:extLst>
          </p:cNvPr>
          <p:cNvSpPr/>
          <p:nvPr/>
        </p:nvSpPr>
        <p:spPr>
          <a:xfrm>
            <a:off x="4149975" y="5580643"/>
            <a:ext cx="3892825" cy="750162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천연기념물 </a:t>
            </a:r>
            <a:r>
              <a:rPr lang="en-US" altLang="ko-KR" sz="3200" dirty="0" smtClean="0">
                <a:solidFill>
                  <a:schemeClr val="tx1"/>
                </a:solidFill>
              </a:rPr>
              <a:t>336</a:t>
            </a:r>
            <a:r>
              <a:rPr lang="ko-KR" altLang="en-US" sz="3200" dirty="0" smtClean="0">
                <a:solidFill>
                  <a:schemeClr val="tx1"/>
                </a:solidFill>
              </a:rPr>
              <a:t>호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978097" y="1148509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1181081" y="907110"/>
            <a:ext cx="261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독도의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가치</a:t>
            </a:r>
            <a:r>
              <a:rPr lang="en-US" altLang="ko-KR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&amp; </a:t>
            </a:r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중요성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81" y="2121462"/>
            <a:ext cx="4324349" cy="42784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8878118" y="264298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endParaRPr lang="ko-KR" altLang="en-US" sz="1600" b="1" dirty="0">
              <a:solidFill>
                <a:schemeClr val="accent4"/>
              </a:solidFill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sp>
        <p:nvSpPr>
          <p:cNvPr id="22" name="사각형: 둥근 모서리 7">
            <a:extLst>
              <a:ext uri="{FF2B5EF4-FFF2-40B4-BE49-F238E27FC236}">
                <a16:creationId xmlns:a16="http://schemas.microsoft.com/office/drawing/2014/main" xmlns="" id="{DFAFD128-E174-4C4C-B84E-F659FFCBFB92}"/>
              </a:ext>
            </a:extLst>
          </p:cNvPr>
          <p:cNvSpPr/>
          <p:nvPr/>
        </p:nvSpPr>
        <p:spPr>
          <a:xfrm>
            <a:off x="6096000" y="3265259"/>
            <a:ext cx="4414787" cy="1325991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우리나라 주변 바다에 대해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영유권 주장 할 수 있다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82" y="2290813"/>
            <a:ext cx="4480108" cy="4051531"/>
          </a:xfrm>
          <a:prstGeom prst="rect">
            <a:avLst/>
          </a:prstGeom>
        </p:spPr>
      </p:pic>
      <p:sp>
        <p:nvSpPr>
          <p:cNvPr id="25" name="사각형: 둥근 모서리 7">
            <a:extLst>
              <a:ext uri="{FF2B5EF4-FFF2-40B4-BE49-F238E27FC236}">
                <a16:creationId xmlns:a16="http://schemas.microsoft.com/office/drawing/2014/main" xmlns="" id="{DFAFD128-E174-4C4C-B84E-F659FFCBFB92}"/>
              </a:ext>
            </a:extLst>
          </p:cNvPr>
          <p:cNvSpPr/>
          <p:nvPr/>
        </p:nvSpPr>
        <p:spPr>
          <a:xfrm>
            <a:off x="6125753" y="3265259"/>
            <a:ext cx="4355280" cy="1434164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한류와 난류가 </a:t>
            </a:r>
            <a:r>
              <a:rPr lang="ko-KR" altLang="en-US" dirty="0">
                <a:solidFill>
                  <a:schemeClr val="tx1"/>
                </a:solidFill>
              </a:rPr>
              <a:t>교</a:t>
            </a:r>
            <a:r>
              <a:rPr lang="ko-KR" altLang="en-US" dirty="0" smtClean="0">
                <a:solidFill>
                  <a:schemeClr val="tx1"/>
                </a:solidFill>
              </a:rPr>
              <a:t>차하는 조경 수역으로 플랑크톤과 수산 자원이 풍부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3639109" y="1957032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역사적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7872360" y="2271059"/>
            <a:ext cx="3504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삼국사기 </a:t>
            </a:r>
            <a:endParaRPr lang="en-US" altLang="ko-KR" sz="24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en-US" altLang="ko-KR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:  </a:t>
            </a:r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신라 시대에 이사부가 </a:t>
            </a:r>
            <a:endParaRPr lang="en-US" altLang="ko-KR" sz="24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울릉도를</a:t>
            </a: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정복한 뒤</a:t>
            </a:r>
            <a:endParaRPr lang="en-US" altLang="ko-KR" sz="24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지금까지 줄곧 우리땅</a:t>
            </a:r>
            <a:endParaRPr lang="ko-KR" altLang="en-US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2" y="907110"/>
            <a:ext cx="2719436" cy="52501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7" y="2271059"/>
            <a:ext cx="3943803" cy="39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1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5534447" y="3629615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역사적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149187" y="3061546"/>
            <a:ext cx="728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4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/>
              </a:rPr>
              <a:t> https://youtu.be/sWDFdLBKBp8</a:t>
            </a:r>
            <a:endParaRPr lang="ko-KR" altLang="en-US" sz="1600" b="1" dirty="0">
              <a:solidFill>
                <a:schemeClr val="accent4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858" y="2377935"/>
            <a:ext cx="659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신라장군 이사부의 우산국 정벌 영상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84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396187" y="1192693"/>
            <a:ext cx="319351" cy="554004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895055" y="872845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역사적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7225739" y="3134118"/>
            <a:ext cx="45384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동국문헌비고</a:t>
            </a:r>
            <a:r>
              <a:rPr lang="en-US" altLang="ko-KR" sz="28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자료에 의해  </a:t>
            </a:r>
            <a:endParaRPr lang="en-US" altLang="ko-KR" sz="28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일본이 칭하던</a:t>
            </a:r>
            <a:endParaRPr lang="en-US" altLang="ko-KR" sz="28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송도가 우산도임을 </a:t>
            </a:r>
            <a:endParaRPr lang="en-US" altLang="ko-KR" sz="28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8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확증해 줌</a:t>
            </a:r>
            <a:endParaRPr lang="en-US" altLang="ko-KR" sz="28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8" y="2252836"/>
            <a:ext cx="2459235" cy="39511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7" y="2131056"/>
            <a:ext cx="5878307" cy="4194732"/>
          </a:xfrm>
          <a:prstGeom prst="rect">
            <a:avLst/>
          </a:prstGeom>
        </p:spPr>
      </p:pic>
      <p:sp>
        <p:nvSpPr>
          <p:cNvPr id="25" name="사각형: 둥근 모서리 9">
            <a:extLst>
              <a:ext uri="{FF2B5EF4-FFF2-40B4-BE49-F238E27FC236}">
                <a16:creationId xmlns:a16="http://schemas.microsoft.com/office/drawing/2014/main" xmlns="" id="{890EC89B-164A-47E3-9E03-6FD7F333CFBB}"/>
              </a:ext>
            </a:extLst>
          </p:cNvPr>
          <p:cNvSpPr/>
          <p:nvPr/>
        </p:nvSpPr>
        <p:spPr>
          <a:xfrm>
            <a:off x="1153647" y="2627698"/>
            <a:ext cx="5373531" cy="3576309"/>
          </a:xfrm>
          <a:custGeom>
            <a:avLst/>
            <a:gdLst>
              <a:gd name="connsiteX0" fmla="*/ 0 w 6112833"/>
              <a:gd name="connsiteY0" fmla="*/ 196854 h 1181100"/>
              <a:gd name="connsiteX1" fmla="*/ 196854 w 6112833"/>
              <a:gd name="connsiteY1" fmla="*/ 0 h 1181100"/>
              <a:gd name="connsiteX2" fmla="*/ 946695 w 6112833"/>
              <a:gd name="connsiteY2" fmla="*/ 0 h 1181100"/>
              <a:gd name="connsiteX3" fmla="*/ 1639344 w 6112833"/>
              <a:gd name="connsiteY3" fmla="*/ 0 h 1181100"/>
              <a:gd name="connsiteX4" fmla="*/ 2389185 w 6112833"/>
              <a:gd name="connsiteY4" fmla="*/ 0 h 1181100"/>
              <a:gd name="connsiteX5" fmla="*/ 3139026 w 6112833"/>
              <a:gd name="connsiteY5" fmla="*/ 0 h 1181100"/>
              <a:gd name="connsiteX6" fmla="*/ 3888867 w 6112833"/>
              <a:gd name="connsiteY6" fmla="*/ 0 h 1181100"/>
              <a:gd name="connsiteX7" fmla="*/ 4581516 w 6112833"/>
              <a:gd name="connsiteY7" fmla="*/ 0 h 1181100"/>
              <a:gd name="connsiteX8" fmla="*/ 5102592 w 6112833"/>
              <a:gd name="connsiteY8" fmla="*/ 0 h 1181100"/>
              <a:gd name="connsiteX9" fmla="*/ 5915979 w 6112833"/>
              <a:gd name="connsiteY9" fmla="*/ 0 h 1181100"/>
              <a:gd name="connsiteX10" fmla="*/ 6112833 w 6112833"/>
              <a:gd name="connsiteY10" fmla="*/ 196854 h 1181100"/>
              <a:gd name="connsiteX11" fmla="*/ 6112833 w 6112833"/>
              <a:gd name="connsiteY11" fmla="*/ 574802 h 1181100"/>
              <a:gd name="connsiteX12" fmla="*/ 6112833 w 6112833"/>
              <a:gd name="connsiteY12" fmla="*/ 984246 h 1181100"/>
              <a:gd name="connsiteX13" fmla="*/ 5915979 w 6112833"/>
              <a:gd name="connsiteY13" fmla="*/ 1181100 h 1181100"/>
              <a:gd name="connsiteX14" fmla="*/ 5394903 w 6112833"/>
              <a:gd name="connsiteY14" fmla="*/ 1181100 h 1181100"/>
              <a:gd name="connsiteX15" fmla="*/ 4759445 w 6112833"/>
              <a:gd name="connsiteY15" fmla="*/ 1181100 h 1181100"/>
              <a:gd name="connsiteX16" fmla="*/ 4238369 w 6112833"/>
              <a:gd name="connsiteY16" fmla="*/ 1181100 h 1181100"/>
              <a:gd name="connsiteX17" fmla="*/ 3717293 w 6112833"/>
              <a:gd name="connsiteY17" fmla="*/ 1181100 h 1181100"/>
              <a:gd name="connsiteX18" fmla="*/ 3024644 w 6112833"/>
              <a:gd name="connsiteY18" fmla="*/ 1181100 h 1181100"/>
              <a:gd name="connsiteX19" fmla="*/ 2389185 w 6112833"/>
              <a:gd name="connsiteY19" fmla="*/ 1181100 h 1181100"/>
              <a:gd name="connsiteX20" fmla="*/ 1639344 w 6112833"/>
              <a:gd name="connsiteY20" fmla="*/ 1181100 h 1181100"/>
              <a:gd name="connsiteX21" fmla="*/ 889504 w 6112833"/>
              <a:gd name="connsiteY21" fmla="*/ 1181100 h 1181100"/>
              <a:gd name="connsiteX22" fmla="*/ 196854 w 6112833"/>
              <a:gd name="connsiteY22" fmla="*/ 1181100 h 1181100"/>
              <a:gd name="connsiteX23" fmla="*/ 0 w 6112833"/>
              <a:gd name="connsiteY23" fmla="*/ 984246 h 1181100"/>
              <a:gd name="connsiteX24" fmla="*/ 0 w 6112833"/>
              <a:gd name="connsiteY24" fmla="*/ 614172 h 1181100"/>
              <a:gd name="connsiteX25" fmla="*/ 0 w 6112833"/>
              <a:gd name="connsiteY25" fmla="*/ 19685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2833" h="1181100" fill="none" extrusionOk="0">
                <a:moveTo>
                  <a:pt x="0" y="196854"/>
                </a:moveTo>
                <a:cubicBezTo>
                  <a:pt x="6109" y="96312"/>
                  <a:pt x="85111" y="-11220"/>
                  <a:pt x="196854" y="0"/>
                </a:cubicBezTo>
                <a:cubicBezTo>
                  <a:pt x="370146" y="-18714"/>
                  <a:pt x="680433" y="33557"/>
                  <a:pt x="946695" y="0"/>
                </a:cubicBezTo>
                <a:cubicBezTo>
                  <a:pt x="1212957" y="-33557"/>
                  <a:pt x="1362645" y="27693"/>
                  <a:pt x="1639344" y="0"/>
                </a:cubicBezTo>
                <a:cubicBezTo>
                  <a:pt x="1916043" y="-27693"/>
                  <a:pt x="2157021" y="-31252"/>
                  <a:pt x="2389185" y="0"/>
                </a:cubicBezTo>
                <a:cubicBezTo>
                  <a:pt x="2621349" y="31252"/>
                  <a:pt x="2847426" y="6809"/>
                  <a:pt x="3139026" y="0"/>
                </a:cubicBezTo>
                <a:cubicBezTo>
                  <a:pt x="3430626" y="-6809"/>
                  <a:pt x="3583873" y="-13781"/>
                  <a:pt x="3888867" y="0"/>
                </a:cubicBezTo>
                <a:cubicBezTo>
                  <a:pt x="4193861" y="13781"/>
                  <a:pt x="4243240" y="17762"/>
                  <a:pt x="4581516" y="0"/>
                </a:cubicBezTo>
                <a:cubicBezTo>
                  <a:pt x="4919792" y="-17762"/>
                  <a:pt x="4919454" y="-1509"/>
                  <a:pt x="5102592" y="0"/>
                </a:cubicBezTo>
                <a:cubicBezTo>
                  <a:pt x="5285730" y="1509"/>
                  <a:pt x="5731983" y="23589"/>
                  <a:pt x="5915979" y="0"/>
                </a:cubicBezTo>
                <a:cubicBezTo>
                  <a:pt x="6028839" y="-20052"/>
                  <a:pt x="6105202" y="93825"/>
                  <a:pt x="6112833" y="196854"/>
                </a:cubicBezTo>
                <a:cubicBezTo>
                  <a:pt x="6119010" y="349784"/>
                  <a:pt x="6113598" y="392717"/>
                  <a:pt x="6112833" y="574802"/>
                </a:cubicBezTo>
                <a:cubicBezTo>
                  <a:pt x="6112068" y="756887"/>
                  <a:pt x="6124579" y="807579"/>
                  <a:pt x="6112833" y="984246"/>
                </a:cubicBezTo>
                <a:cubicBezTo>
                  <a:pt x="6107613" y="1098241"/>
                  <a:pt x="6034754" y="1156058"/>
                  <a:pt x="5915979" y="1181100"/>
                </a:cubicBezTo>
                <a:cubicBezTo>
                  <a:pt x="5770183" y="1161032"/>
                  <a:pt x="5550722" y="1156672"/>
                  <a:pt x="5394903" y="1181100"/>
                </a:cubicBezTo>
                <a:cubicBezTo>
                  <a:pt x="5239084" y="1205528"/>
                  <a:pt x="5045205" y="1205379"/>
                  <a:pt x="4759445" y="1181100"/>
                </a:cubicBezTo>
                <a:cubicBezTo>
                  <a:pt x="4473685" y="1156821"/>
                  <a:pt x="4397077" y="1160405"/>
                  <a:pt x="4238369" y="1181100"/>
                </a:cubicBezTo>
                <a:cubicBezTo>
                  <a:pt x="4079661" y="1201795"/>
                  <a:pt x="3857053" y="1171600"/>
                  <a:pt x="3717293" y="1181100"/>
                </a:cubicBezTo>
                <a:cubicBezTo>
                  <a:pt x="3577533" y="1190600"/>
                  <a:pt x="3264323" y="1206649"/>
                  <a:pt x="3024644" y="1181100"/>
                </a:cubicBezTo>
                <a:cubicBezTo>
                  <a:pt x="2784965" y="1155551"/>
                  <a:pt x="2537400" y="1179541"/>
                  <a:pt x="2389185" y="1181100"/>
                </a:cubicBezTo>
                <a:cubicBezTo>
                  <a:pt x="2240970" y="1182659"/>
                  <a:pt x="1999126" y="1198935"/>
                  <a:pt x="1639344" y="1181100"/>
                </a:cubicBezTo>
                <a:cubicBezTo>
                  <a:pt x="1279562" y="1163265"/>
                  <a:pt x="1079905" y="1167618"/>
                  <a:pt x="889504" y="1181100"/>
                </a:cubicBezTo>
                <a:cubicBezTo>
                  <a:pt x="699103" y="1194582"/>
                  <a:pt x="440509" y="1178005"/>
                  <a:pt x="196854" y="1181100"/>
                </a:cubicBezTo>
                <a:cubicBezTo>
                  <a:pt x="109634" y="1178713"/>
                  <a:pt x="14335" y="1098925"/>
                  <a:pt x="0" y="984246"/>
                </a:cubicBezTo>
                <a:cubicBezTo>
                  <a:pt x="-5338" y="875072"/>
                  <a:pt x="-7898" y="693979"/>
                  <a:pt x="0" y="614172"/>
                </a:cubicBezTo>
                <a:cubicBezTo>
                  <a:pt x="7898" y="534365"/>
                  <a:pt x="-10971" y="399677"/>
                  <a:pt x="0" y="196854"/>
                </a:cubicBezTo>
                <a:close/>
              </a:path>
              <a:path w="6112833" h="1181100" stroke="0" extrusionOk="0">
                <a:moveTo>
                  <a:pt x="0" y="196854"/>
                </a:moveTo>
                <a:cubicBezTo>
                  <a:pt x="19179" y="71939"/>
                  <a:pt x="85240" y="6056"/>
                  <a:pt x="196854" y="0"/>
                </a:cubicBezTo>
                <a:cubicBezTo>
                  <a:pt x="452795" y="26061"/>
                  <a:pt x="614526" y="1855"/>
                  <a:pt x="946695" y="0"/>
                </a:cubicBezTo>
                <a:cubicBezTo>
                  <a:pt x="1278864" y="-1855"/>
                  <a:pt x="1250390" y="16863"/>
                  <a:pt x="1410579" y="0"/>
                </a:cubicBezTo>
                <a:cubicBezTo>
                  <a:pt x="1570768" y="-16863"/>
                  <a:pt x="1811410" y="-24469"/>
                  <a:pt x="1988846" y="0"/>
                </a:cubicBezTo>
                <a:cubicBezTo>
                  <a:pt x="2166282" y="24469"/>
                  <a:pt x="2546732" y="-24747"/>
                  <a:pt x="2738687" y="0"/>
                </a:cubicBezTo>
                <a:cubicBezTo>
                  <a:pt x="2930642" y="24747"/>
                  <a:pt x="3117722" y="-22973"/>
                  <a:pt x="3431337" y="0"/>
                </a:cubicBezTo>
                <a:cubicBezTo>
                  <a:pt x="3744952" y="22973"/>
                  <a:pt x="3891514" y="-26403"/>
                  <a:pt x="4123986" y="0"/>
                </a:cubicBezTo>
                <a:cubicBezTo>
                  <a:pt x="4356458" y="26403"/>
                  <a:pt x="4459239" y="12615"/>
                  <a:pt x="4587871" y="0"/>
                </a:cubicBezTo>
                <a:cubicBezTo>
                  <a:pt x="4716503" y="-12615"/>
                  <a:pt x="5000015" y="-3924"/>
                  <a:pt x="5166138" y="0"/>
                </a:cubicBezTo>
                <a:cubicBezTo>
                  <a:pt x="5332261" y="3924"/>
                  <a:pt x="5597792" y="-5251"/>
                  <a:pt x="5915979" y="0"/>
                </a:cubicBezTo>
                <a:cubicBezTo>
                  <a:pt x="6050989" y="-3436"/>
                  <a:pt x="6123923" y="90812"/>
                  <a:pt x="6112833" y="196854"/>
                </a:cubicBezTo>
                <a:cubicBezTo>
                  <a:pt x="6107373" y="339368"/>
                  <a:pt x="6110310" y="468610"/>
                  <a:pt x="6112833" y="574802"/>
                </a:cubicBezTo>
                <a:cubicBezTo>
                  <a:pt x="6115356" y="680994"/>
                  <a:pt x="6129811" y="859778"/>
                  <a:pt x="6112833" y="984246"/>
                </a:cubicBezTo>
                <a:cubicBezTo>
                  <a:pt x="6120068" y="1093015"/>
                  <a:pt x="6023089" y="1172406"/>
                  <a:pt x="5915979" y="1181100"/>
                </a:cubicBezTo>
                <a:cubicBezTo>
                  <a:pt x="5760178" y="1149438"/>
                  <a:pt x="5522560" y="1144917"/>
                  <a:pt x="5166138" y="1181100"/>
                </a:cubicBezTo>
                <a:cubicBezTo>
                  <a:pt x="4809716" y="1217283"/>
                  <a:pt x="4591975" y="1168894"/>
                  <a:pt x="4416297" y="1181100"/>
                </a:cubicBezTo>
                <a:cubicBezTo>
                  <a:pt x="4240619" y="1193306"/>
                  <a:pt x="3963268" y="1159930"/>
                  <a:pt x="3838030" y="1181100"/>
                </a:cubicBezTo>
                <a:cubicBezTo>
                  <a:pt x="3712792" y="1202270"/>
                  <a:pt x="3480046" y="1181557"/>
                  <a:pt x="3374146" y="1181100"/>
                </a:cubicBezTo>
                <a:cubicBezTo>
                  <a:pt x="3268246" y="1180643"/>
                  <a:pt x="3046550" y="1170117"/>
                  <a:pt x="2738687" y="1181100"/>
                </a:cubicBezTo>
                <a:cubicBezTo>
                  <a:pt x="2430824" y="1192083"/>
                  <a:pt x="2247916" y="1180489"/>
                  <a:pt x="1988847" y="1181100"/>
                </a:cubicBezTo>
                <a:cubicBezTo>
                  <a:pt x="1729778" y="1181711"/>
                  <a:pt x="1462864" y="1160603"/>
                  <a:pt x="1296197" y="1181100"/>
                </a:cubicBezTo>
                <a:cubicBezTo>
                  <a:pt x="1129530" y="1201598"/>
                  <a:pt x="644056" y="1231475"/>
                  <a:pt x="196854" y="1181100"/>
                </a:cubicBezTo>
                <a:cubicBezTo>
                  <a:pt x="92278" y="1174843"/>
                  <a:pt x="-6811" y="1101064"/>
                  <a:pt x="0" y="984246"/>
                </a:cubicBezTo>
                <a:cubicBezTo>
                  <a:pt x="10011" y="849772"/>
                  <a:pt x="-6162" y="705794"/>
                  <a:pt x="0" y="574802"/>
                </a:cubicBezTo>
                <a:cubicBezTo>
                  <a:pt x="6162" y="443810"/>
                  <a:pt x="14526" y="380570"/>
                  <a:pt x="0" y="1968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번역문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우산도∙울릉도</a:t>
            </a: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두 섬으로 하나가 바로 우산이다</a:t>
            </a:r>
            <a:r>
              <a:rPr lang="en-US" altLang="ko-KR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여지지에</a:t>
            </a:r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이르기를</a:t>
            </a:r>
            <a:r>
              <a:rPr lang="en-US" altLang="ko-KR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울릉과 우산은 모두 우산국의 땅인데</a:t>
            </a:r>
            <a:r>
              <a:rPr lang="en-US" altLang="ko-KR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우산은 일본이 말하는 송도</a:t>
            </a:r>
            <a:r>
              <a:rPr lang="en-US" altLang="ko-KR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松島</a:t>
            </a:r>
            <a:r>
              <a:rPr lang="en-US" altLang="ko-KR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라고 하였다</a:t>
            </a:r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원문</a:t>
            </a: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于山島 鬱陵島</a:t>
            </a:r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..</a:t>
            </a:r>
          </a:p>
          <a:p>
            <a:pPr algn="ctr"/>
            <a:r>
              <a:rPr lang="ko-KR" altLang="en-US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二島一卽于山</a:t>
            </a:r>
            <a:r>
              <a:rPr lang="en-US" altLang="ko-KR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..</a:t>
            </a:r>
          </a:p>
          <a:p>
            <a:pPr algn="ctr"/>
            <a:r>
              <a:rPr lang="ko-KR" altLang="en-US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輿地志云</a:t>
            </a:r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鬱陵∙</a:t>
            </a:r>
            <a:r>
              <a:rPr lang="ko-KR" altLang="en-US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于山皆于山國地</a:t>
            </a:r>
            <a:r>
              <a:rPr lang="ko-KR" altLang="en-US" sz="2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于山則倭所謂松島也</a:t>
            </a:r>
            <a:endParaRPr lang="ko-KR" altLang="en-US" sz="2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9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6200000" flipV="1">
            <a:off x="6923291" y="3364407"/>
            <a:ext cx="482320" cy="1085796"/>
          </a:xfrm>
          <a:prstGeom prst="upArrow">
            <a:avLst>
              <a:gd name="adj1" fmla="val 0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ㅊ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2549362" y="2555722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endParaRPr lang="ko-KR" altLang="en-US" sz="1600" b="1" dirty="0">
              <a:solidFill>
                <a:schemeClr val="accent4"/>
              </a:solidFill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80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A47375E4-8C89-430D-B3B5-6527B95A0660}"/>
              </a:ext>
            </a:extLst>
          </p:cNvPr>
          <p:cNvSpPr/>
          <p:nvPr/>
        </p:nvSpPr>
        <p:spPr>
          <a:xfrm>
            <a:off x="645459" y="573740"/>
            <a:ext cx="10901082" cy="5898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FE25477E-31DF-43CD-BD83-4E10D4A1BFDF}"/>
              </a:ext>
            </a:extLst>
          </p:cNvPr>
          <p:cNvCxnSpPr>
            <a:cxnSpLocks/>
          </p:cNvCxnSpPr>
          <p:nvPr/>
        </p:nvCxnSpPr>
        <p:spPr>
          <a:xfrm>
            <a:off x="1051116" y="872845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="" xmlns:a16="http://schemas.microsoft.com/office/drawing/2014/main" id="{36272677-7B2F-48DA-9236-EA59AA63F4B5}"/>
              </a:ext>
            </a:extLst>
          </p:cNvPr>
          <p:cNvCxnSpPr>
            <a:cxnSpLocks/>
          </p:cNvCxnSpPr>
          <p:nvPr/>
        </p:nvCxnSpPr>
        <p:spPr>
          <a:xfrm>
            <a:off x="1051116" y="1984328"/>
            <a:ext cx="298924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rot="19368611">
            <a:off x="4425412" y="1321763"/>
            <a:ext cx="305082" cy="407993"/>
          </a:xfrm>
          <a:prstGeom prst="upArrow">
            <a:avLst>
              <a:gd name="adj1" fmla="val 23437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="" xmlns:a16="http://schemas.microsoft.com/office/drawing/2014/main" id="{8AB0DC24-9697-4AC8-8F04-4ABBAF42C1D6}"/>
              </a:ext>
            </a:extLst>
          </p:cNvPr>
          <p:cNvGrpSpPr/>
          <p:nvPr/>
        </p:nvGrpSpPr>
        <p:grpSpPr>
          <a:xfrm>
            <a:off x="5258924" y="241447"/>
            <a:ext cx="1674151" cy="121023"/>
            <a:chOff x="5103163" y="245929"/>
            <a:chExt cx="1674151" cy="121023"/>
          </a:xfrm>
        </p:grpSpPr>
        <p:sp>
          <p:nvSpPr>
            <p:cNvPr id="27" name="타원 26">
              <a:extLst>
                <a:ext uri="{FF2B5EF4-FFF2-40B4-BE49-F238E27FC236}">
                  <a16:creationId xmlns="" xmlns:a16="http://schemas.microsoft.com/office/drawing/2014/main" id="{551DBFB4-A7C7-4405-8A03-2F55204B1FAF}"/>
                </a:ext>
              </a:extLst>
            </p:cNvPr>
            <p:cNvSpPr/>
            <p:nvPr/>
          </p:nvSpPr>
          <p:spPr>
            <a:xfrm>
              <a:off x="5726207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="" xmlns:a16="http://schemas.microsoft.com/office/drawing/2014/main" id="{66448730-6DAD-43F1-94B9-E2621FB3F1F2}"/>
                </a:ext>
              </a:extLst>
            </p:cNvPr>
            <p:cNvSpPr/>
            <p:nvPr/>
          </p:nvSpPr>
          <p:spPr>
            <a:xfrm>
              <a:off x="5103163" y="250411"/>
              <a:ext cx="116541" cy="116541"/>
            </a:xfrm>
            <a:prstGeom prst="ellipse">
              <a:avLst/>
            </a:pr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52762B6E-8CB5-48AE-B29E-376F9141331C}"/>
                </a:ext>
              </a:extLst>
            </p:cNvPr>
            <p:cNvSpPr/>
            <p:nvPr/>
          </p:nvSpPr>
          <p:spPr>
            <a:xfrm>
              <a:off x="5414685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D4B67ADF-855A-47F8-BF35-24078EDF7E56}"/>
                </a:ext>
              </a:extLst>
            </p:cNvPr>
            <p:cNvSpPr/>
            <p:nvPr/>
          </p:nvSpPr>
          <p:spPr>
            <a:xfrm>
              <a:off x="6037729" y="250411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BCA8DDD1-11D4-469F-B62E-03B4717360F1}"/>
                </a:ext>
              </a:extLst>
            </p:cNvPr>
            <p:cNvSpPr/>
            <p:nvPr/>
          </p:nvSpPr>
          <p:spPr>
            <a:xfrm>
              <a:off x="6349251" y="250411"/>
              <a:ext cx="116541" cy="1165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AED8D704-8AC5-4149-B92A-D80F6A261503}"/>
                </a:ext>
              </a:extLst>
            </p:cNvPr>
            <p:cNvSpPr/>
            <p:nvPr/>
          </p:nvSpPr>
          <p:spPr>
            <a:xfrm>
              <a:off x="6660773" y="245929"/>
              <a:ext cx="116541" cy="11654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17460F-D001-4CD8-B609-9050B5FCD184}"/>
              </a:ext>
            </a:extLst>
          </p:cNvPr>
          <p:cNvSpPr txBox="1"/>
          <p:nvPr/>
        </p:nvSpPr>
        <p:spPr>
          <a:xfrm>
            <a:off x="921395" y="907110"/>
            <a:ext cx="3135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독도가 한국땅인</a:t>
            </a:r>
            <a:endParaRPr lang="en-US" altLang="ko-KR" sz="3200" b="1" dirty="0" smtClean="0">
              <a:solidFill>
                <a:srgbClr val="FFC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3200" b="1" dirty="0" smtClean="0">
                <a:solidFill>
                  <a:srgbClr val="FFC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역사적 근거</a:t>
            </a:r>
            <a:endParaRPr lang="ko-KR" altLang="en-US" sz="32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5FDFF77-47C1-4E16-8C4A-B24EF67857F5}"/>
              </a:ext>
            </a:extLst>
          </p:cNvPr>
          <p:cNvSpPr txBox="1"/>
          <p:nvPr/>
        </p:nvSpPr>
        <p:spPr>
          <a:xfrm>
            <a:off x="1842914" y="2068916"/>
            <a:ext cx="3207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b="1" dirty="0" smtClean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  <a:p>
            <a:pPr algn="ctr"/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안영복의 일본 납치</a:t>
            </a:r>
            <a:endParaRPr lang="en-US" altLang="ko-KR" sz="24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endParaRPr lang="ko-KR" altLang="en-US" sz="1600" b="1" dirty="0">
              <a:latin typeface="타이포_팩토리 EB" panose="02020503020101020101" pitchFamily="18" charset="-127"/>
              <a:ea typeface="타이포_팩토리 EB" panose="02020503020101020101" pitchFamily="18" charset="-127"/>
            </a:endParaRPr>
          </a:p>
        </p:txBody>
      </p:sp>
      <p:pic>
        <p:nvPicPr>
          <p:cNvPr id="3" name="그림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52" y="834669"/>
            <a:ext cx="3382650" cy="5045469"/>
          </a:xfrm>
          <a:prstGeom prst="rect">
            <a:avLst/>
          </a:prstGeom>
        </p:spPr>
      </p:pic>
      <p:sp>
        <p:nvSpPr>
          <p:cNvPr id="16" name="화살표: 위쪽 23">
            <a:extLst>
              <a:ext uri="{FF2B5EF4-FFF2-40B4-BE49-F238E27FC236}">
                <a16:creationId xmlns="" xmlns:a16="http://schemas.microsoft.com/office/drawing/2014/main" id="{22BA09A6-9171-4B16-90F7-0DC987DAD8A2}"/>
              </a:ext>
            </a:extLst>
          </p:cNvPr>
          <p:cNvSpPr/>
          <p:nvPr/>
        </p:nvSpPr>
        <p:spPr>
          <a:xfrm flipV="1">
            <a:off x="3205568" y="2975178"/>
            <a:ext cx="482320" cy="764452"/>
          </a:xfrm>
          <a:prstGeom prst="upArrow">
            <a:avLst>
              <a:gd name="adj1" fmla="val 0"/>
              <a:gd name="adj2" fmla="val 108213"/>
            </a:avLst>
          </a:prstGeom>
          <a:solidFill>
            <a:srgbClr val="FBFBFB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ㅊ</a:t>
            </a:r>
            <a:endParaRPr lang="ko-KR" alt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1405288" y="3742039"/>
            <a:ext cx="428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이 사건으로 인해 조선과 일본 간의 울릉도</a:t>
            </a: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영유권에 대한</a:t>
            </a:r>
            <a:endParaRPr lang="en-US" alt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분쟁 발생</a:t>
            </a:r>
            <a:endParaRPr lang="ko-KR" altLang="en-US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288" y="5544152"/>
            <a:ext cx="478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https://youtu.be/3wg4h9g43Ik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7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6" grpId="0" animBg="1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672</Words>
  <Application>Microsoft Office PowerPoint</Application>
  <PresentationFormat>와이드스크린</PresentationFormat>
  <Paragraphs>117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HY엽서L</vt:lpstr>
      <vt:lpstr>돋움</vt:lpstr>
      <vt:lpstr>맑은 고딕</vt:lpstr>
      <vt:lpstr>타이포_팩토리 EB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윤서</dc:creator>
  <cp:lastModifiedBy>서 보연</cp:lastModifiedBy>
  <cp:revision>24</cp:revision>
  <dcterms:created xsi:type="dcterms:W3CDTF">2020-05-26T13:54:54Z</dcterms:created>
  <dcterms:modified xsi:type="dcterms:W3CDTF">2021-03-31T04:11:39Z</dcterms:modified>
</cp:coreProperties>
</file>