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8" r:id="rId2"/>
    <p:sldId id="305" r:id="rId3"/>
    <p:sldId id="263" r:id="rId4"/>
    <p:sldId id="284" r:id="rId5"/>
    <p:sldId id="264" r:id="rId6"/>
    <p:sldId id="285" r:id="rId7"/>
    <p:sldId id="265" r:id="rId8"/>
    <p:sldId id="306" r:id="rId9"/>
    <p:sldId id="309" r:id="rId10"/>
    <p:sldId id="308" r:id="rId11"/>
    <p:sldId id="307" r:id="rId12"/>
    <p:sldId id="310" r:id="rId13"/>
    <p:sldId id="311" r:id="rId14"/>
    <p:sldId id="312" r:id="rId15"/>
    <p:sldId id="259" r:id="rId16"/>
    <p:sldId id="267" r:id="rId17"/>
    <p:sldId id="288" r:id="rId18"/>
    <p:sldId id="268" r:id="rId19"/>
    <p:sldId id="289" r:id="rId20"/>
    <p:sldId id="269" r:id="rId21"/>
    <p:sldId id="290" r:id="rId22"/>
    <p:sldId id="270" r:id="rId23"/>
    <p:sldId id="291" r:id="rId24"/>
    <p:sldId id="304" r:id="rId25"/>
    <p:sldId id="260" r:id="rId26"/>
    <p:sldId id="331" r:id="rId27"/>
    <p:sldId id="271" r:id="rId28"/>
    <p:sldId id="326" r:id="rId29"/>
    <p:sldId id="325" r:id="rId30"/>
    <p:sldId id="324" r:id="rId31"/>
    <p:sldId id="323" r:id="rId32"/>
    <p:sldId id="322" r:id="rId33"/>
    <p:sldId id="327" r:id="rId34"/>
    <p:sldId id="261" r:id="rId35"/>
    <p:sldId id="279" r:id="rId36"/>
    <p:sldId id="321" r:id="rId37"/>
    <p:sldId id="320" r:id="rId38"/>
    <p:sldId id="319" r:id="rId39"/>
    <p:sldId id="318" r:id="rId40"/>
    <p:sldId id="317" r:id="rId41"/>
    <p:sldId id="316" r:id="rId42"/>
    <p:sldId id="315" r:id="rId43"/>
    <p:sldId id="283" r:id="rId4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E90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5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84" y="-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DC78C-A845-4D97-B7CC-0E09341D1A67}" type="datetimeFigureOut">
              <a:rPr lang="ko-KR" altLang="en-US" smtClean="0"/>
              <a:pPr/>
              <a:t>2015-09-30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6BAB5-9FDB-4F56-A3FE-BB48A8F7AAE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5482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6BAB5-9FDB-4F56-A3FE-BB48A8F7AAE5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659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D7D8-9836-4E6F-B013-B63F80783179}" type="datetimeFigureOut">
              <a:rPr lang="ko-KR" altLang="en-US" smtClean="0"/>
              <a:pPr/>
              <a:t>2015-09-30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BD52-0ADA-4ED4-94E1-EDE2CFC406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4093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D7D8-9836-4E6F-B013-B63F80783179}" type="datetimeFigureOut">
              <a:rPr lang="ko-KR" altLang="en-US" smtClean="0"/>
              <a:pPr/>
              <a:t>2015-09-30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BD52-0ADA-4ED4-94E1-EDE2CFC406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635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D7D8-9836-4E6F-B013-B63F80783179}" type="datetimeFigureOut">
              <a:rPr lang="ko-KR" altLang="en-US" smtClean="0"/>
              <a:pPr/>
              <a:t>2015-09-30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BD52-0ADA-4ED4-94E1-EDE2CFC406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297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D7D8-9836-4E6F-B013-B63F80783179}" type="datetimeFigureOut">
              <a:rPr lang="ko-KR" altLang="en-US" smtClean="0"/>
              <a:pPr/>
              <a:t>2015-09-30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BD52-0ADA-4ED4-94E1-EDE2CFC406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8991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D7D8-9836-4E6F-B013-B63F80783179}" type="datetimeFigureOut">
              <a:rPr lang="ko-KR" altLang="en-US" smtClean="0"/>
              <a:pPr/>
              <a:t>2015-09-30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BD52-0ADA-4ED4-94E1-EDE2CFC406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0457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D7D8-9836-4E6F-B013-B63F80783179}" type="datetimeFigureOut">
              <a:rPr lang="ko-KR" altLang="en-US" smtClean="0"/>
              <a:pPr/>
              <a:t>2015-09-30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BD52-0ADA-4ED4-94E1-EDE2CFC406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275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D7D8-9836-4E6F-B013-B63F80783179}" type="datetimeFigureOut">
              <a:rPr lang="ko-KR" altLang="en-US" smtClean="0"/>
              <a:pPr/>
              <a:t>2015-09-30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BD52-0ADA-4ED4-94E1-EDE2CFC406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2786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D7D8-9836-4E6F-B013-B63F80783179}" type="datetimeFigureOut">
              <a:rPr lang="ko-KR" altLang="en-US" smtClean="0"/>
              <a:pPr/>
              <a:t>2015-09-30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BD52-0ADA-4ED4-94E1-EDE2CFC406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661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D7D8-9836-4E6F-B013-B63F80783179}" type="datetimeFigureOut">
              <a:rPr lang="ko-KR" altLang="en-US" smtClean="0"/>
              <a:pPr/>
              <a:t>2015-09-30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BD52-0ADA-4ED4-94E1-EDE2CFC406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2545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D7D8-9836-4E6F-B013-B63F80783179}" type="datetimeFigureOut">
              <a:rPr lang="ko-KR" altLang="en-US" smtClean="0"/>
              <a:pPr/>
              <a:t>2015-09-30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BD52-0ADA-4ED4-94E1-EDE2CFC406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4771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D7D8-9836-4E6F-B013-B63F80783179}" type="datetimeFigureOut">
              <a:rPr lang="ko-KR" altLang="en-US" smtClean="0"/>
              <a:pPr/>
              <a:t>2015-09-30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BD52-0ADA-4ED4-94E1-EDE2CFC406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8010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1D7D8-9836-4E6F-B013-B63F80783179}" type="datetimeFigureOut">
              <a:rPr lang="ko-KR" altLang="en-US" smtClean="0"/>
              <a:pPr/>
              <a:t>2015-09-30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4BD52-0ADA-4ED4-94E1-EDE2CFC406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3112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namu.wiki/w/%EB%8C%80%EB%82%98%EB%AC%B4" TargetMode="External"/><Relationship Id="rId2" Type="http://schemas.openxmlformats.org/officeDocument/2006/relationships/hyperlink" Target="https://namu.wiki/w/%ED%83%80%EC%BC%80%EC%8B%9C%EB%A7%88%20%EC%B8%A0%ED%83%80%EC%BD%9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amu.wiki/w/%EC%84%AC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06143" y="2180854"/>
            <a:ext cx="2363131" cy="861774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ko-KR" altLang="en-US" sz="2500" spc="-150" dirty="0" err="1" smtClean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독도영토학</a:t>
            </a:r>
            <a:endParaRPr lang="en-US" altLang="ko-KR" sz="2500" spc="-150" dirty="0" smtClean="0">
              <a:solidFill>
                <a:schemeClr val="bg2">
                  <a:lumMod val="25000"/>
                </a:schemeClr>
              </a:solidFill>
              <a:latin typeface="THE정고딕140" panose="02020603020101020101" pitchFamily="18" charset="-127"/>
              <a:ea typeface="THE정고딕140" panose="02020603020101020101" pitchFamily="18" charset="-127"/>
            </a:endParaRPr>
          </a:p>
          <a:p>
            <a:pPr algn="ctr">
              <a:lnSpc>
                <a:spcPts val="1950"/>
              </a:lnSpc>
            </a:pPr>
            <a:endParaRPr lang="en-US" altLang="ko-KR" sz="2500" spc="-150" dirty="0" smtClean="0">
              <a:solidFill>
                <a:schemeClr val="bg2">
                  <a:lumMod val="25000"/>
                </a:schemeClr>
              </a:solidFill>
              <a:latin typeface="THE정고딕140" panose="02020603020101020101" pitchFamily="18" charset="-127"/>
              <a:ea typeface="THE정고딕140" panose="02020603020101020101" pitchFamily="18" charset="-127"/>
            </a:endParaRPr>
          </a:p>
          <a:p>
            <a:pPr algn="ctr">
              <a:lnSpc>
                <a:spcPts val="1950"/>
              </a:lnSpc>
            </a:pPr>
            <a:r>
              <a:rPr lang="en-US" altLang="ko-KR" sz="2500" spc="-150" dirty="0" smtClean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2</a:t>
            </a:r>
            <a:r>
              <a:rPr lang="ko-KR" altLang="en-US" sz="2500" spc="-150" dirty="0" smtClean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조</a:t>
            </a:r>
            <a:endParaRPr lang="en-US" altLang="ko-KR" sz="2500" spc="-150" dirty="0" smtClean="0">
              <a:solidFill>
                <a:schemeClr val="bg2">
                  <a:lumMod val="25000"/>
                </a:schemeClr>
              </a:solidFill>
              <a:latin typeface="THE정고딕140" panose="02020603020101020101" pitchFamily="18" charset="-127"/>
              <a:ea typeface="THE정고딕140" panose="02020603020101020101" pitchFamily="18" charset="-127"/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0" y="4811149"/>
            <a:ext cx="12192000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0" y="1390356"/>
            <a:ext cx="12192000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16954" y="3567737"/>
            <a:ext cx="5009208" cy="348813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ko-KR" altLang="en-US" sz="2600" spc="-150" dirty="0" smtClean="0">
                <a:latin typeface="THE정고딕140" panose="02020603020101020101" pitchFamily="18" charset="-127"/>
                <a:ea typeface="THE정고딕140" panose="02020603020101020101" pitchFamily="18" charset="-127"/>
              </a:rPr>
              <a:t>독도가 일본영토라는 일본 측 주장</a:t>
            </a:r>
            <a:endParaRPr lang="en-US" altLang="ko-KR" sz="2600" spc="-150" dirty="0" smtClean="0">
              <a:latin typeface="THE정고딕140" panose="02020603020101020101" pitchFamily="18" charset="-127"/>
              <a:ea typeface="THE정고딕140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4288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0" y="-1"/>
            <a:ext cx="12192000" cy="942535"/>
            <a:chOff x="0" y="-1"/>
            <a:chExt cx="12192000" cy="942535"/>
          </a:xfrm>
        </p:grpSpPr>
        <p:sp>
          <p:nvSpPr>
            <p:cNvPr id="5" name="직사각형 4"/>
            <p:cNvSpPr/>
            <p:nvPr/>
          </p:nvSpPr>
          <p:spPr>
            <a:xfrm>
              <a:off x="0" y="-1"/>
              <a:ext cx="12192000" cy="94253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6" name="직선 연결선 5"/>
            <p:cNvCxnSpPr/>
            <p:nvPr/>
          </p:nvCxnSpPr>
          <p:spPr>
            <a:xfrm>
              <a:off x="0" y="747880"/>
              <a:ext cx="970671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직사각형 8"/>
            <p:cNvSpPr/>
            <p:nvPr/>
          </p:nvSpPr>
          <p:spPr>
            <a:xfrm>
              <a:off x="1772279" y="541605"/>
              <a:ext cx="45719" cy="9847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1698428" y="583732"/>
              <a:ext cx="45719" cy="5634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-94811" y="223269"/>
            <a:ext cx="2096599" cy="348813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en-US" altLang="ko-KR" spc="-150" dirty="0" smtClean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‘</a:t>
            </a:r>
            <a:r>
              <a:rPr lang="ko-KR" altLang="en-US" spc="-150" dirty="0" err="1" smtClean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다케시마</a:t>
            </a:r>
            <a:r>
              <a:rPr lang="en-US" altLang="ko-KR" spc="-150" dirty="0" smtClean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’ </a:t>
            </a:r>
            <a:r>
              <a:rPr lang="ko-KR" altLang="en-US" spc="-150" dirty="0" smtClean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이름 유래</a:t>
            </a:r>
            <a:endParaRPr lang="en-US" altLang="ko-KR" spc="-150" dirty="0" smtClean="0">
              <a:solidFill>
                <a:schemeClr val="bg2">
                  <a:lumMod val="25000"/>
                </a:schemeClr>
              </a:solidFill>
              <a:latin typeface="THE정고딕140" panose="02020603020101020101" pitchFamily="18" charset="-127"/>
              <a:ea typeface="THE정고딕140" panose="02020603020101020101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048000" y="2413338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dirty="0"/>
              <a:t>표기법은 竹島가 아닐 수도 있다</a:t>
            </a:r>
            <a:r>
              <a:rPr lang="en-US" altLang="ko-KR" dirty="0"/>
              <a:t>. </a:t>
            </a:r>
            <a:r>
              <a:rPr lang="ko-KR" altLang="en-US" dirty="0" err="1">
                <a:hlinkClick r:id="rId2" tooltip="타케시마 츠타코"/>
              </a:rPr>
              <a:t>타케시마</a:t>
            </a:r>
            <a:r>
              <a:rPr lang="ko-KR" altLang="en-US" dirty="0">
                <a:hlinkClick r:id="rId2" tooltip="타케시마 츠타코"/>
              </a:rPr>
              <a:t> </a:t>
            </a:r>
            <a:r>
              <a:rPr lang="ko-KR" altLang="en-US" dirty="0" err="1">
                <a:hlinkClick r:id="rId2" tooltip="타케시마 츠타코"/>
              </a:rPr>
              <a:t>츠타코</a:t>
            </a:r>
            <a:r>
              <a:rPr lang="ko-KR" altLang="en-US" dirty="0" err="1"/>
              <a:t>라든가</a:t>
            </a:r>
            <a:r>
              <a:rPr lang="en-US" altLang="ko-KR" dirty="0"/>
              <a:t>, </a:t>
            </a:r>
            <a:r>
              <a:rPr lang="ko-KR" altLang="en-US" dirty="0"/>
              <a:t>진짜로 한자로 쓰면 竹島 즉 </a:t>
            </a:r>
            <a:r>
              <a:rPr lang="ko-KR" altLang="en-US" dirty="0" err="1"/>
              <a:t>다케시마라는</a:t>
            </a:r>
            <a:r>
              <a:rPr lang="ko-KR" altLang="en-US" dirty="0"/>
              <a:t> 성씨가 있는데 </a:t>
            </a:r>
            <a:r>
              <a:rPr lang="en-US" altLang="ko-KR" dirty="0"/>
              <a:t>1</a:t>
            </a:r>
            <a:r>
              <a:rPr lang="ko-KR" altLang="en-US" dirty="0"/>
              <a:t>번 항목과는 관련 없고 일본의 성씨는 대부분 지리적 특성</a:t>
            </a:r>
            <a:r>
              <a:rPr lang="en-US" altLang="ko-KR" dirty="0"/>
              <a:t>, </a:t>
            </a:r>
            <a:r>
              <a:rPr lang="ko-KR" altLang="en-US" dirty="0" err="1"/>
              <a:t>직업명</a:t>
            </a:r>
            <a:r>
              <a:rPr lang="en-US" altLang="ko-KR" dirty="0"/>
              <a:t>, </a:t>
            </a:r>
            <a:r>
              <a:rPr lang="ko-KR" altLang="en-US" dirty="0"/>
              <a:t>가게에 따라 성씨를 만들었기 때문에 이런 성씨가 있다</a:t>
            </a:r>
            <a:r>
              <a:rPr lang="en-US" altLang="ko-KR" dirty="0"/>
              <a:t>. 2</a:t>
            </a:r>
            <a:r>
              <a:rPr lang="ko-KR" altLang="en-US" dirty="0"/>
              <a:t>번 항목의 </a:t>
            </a:r>
            <a:r>
              <a:rPr lang="ko-KR" altLang="en-US" dirty="0" err="1"/>
              <a:t>다케시마만</a:t>
            </a:r>
            <a:r>
              <a:rPr lang="ko-KR" altLang="en-US" dirty="0"/>
              <a:t> 해도 꽤 많고 대나무가 많이 자란 섬이 꼭 </a:t>
            </a:r>
            <a:r>
              <a:rPr lang="ko-KR" altLang="en-US" dirty="0" err="1"/>
              <a:t>다케시마란</a:t>
            </a:r>
            <a:r>
              <a:rPr lang="ko-KR" altLang="en-US" dirty="0"/>
              <a:t> 지명인 것도 아니다</a:t>
            </a:r>
            <a:r>
              <a:rPr lang="en-US" altLang="ko-KR" dirty="0"/>
              <a:t>. </a:t>
            </a:r>
            <a:r>
              <a:rPr lang="ko-KR" altLang="en-US" dirty="0"/>
              <a:t>말 그대로 </a:t>
            </a:r>
            <a:r>
              <a:rPr lang="ko-KR" altLang="en-US" dirty="0">
                <a:hlinkClick r:id="rId3" tooltip="대나무"/>
              </a:rPr>
              <a:t>대나무</a:t>
            </a:r>
            <a:r>
              <a:rPr lang="ko-KR" altLang="en-US" dirty="0"/>
              <a:t> </a:t>
            </a:r>
            <a:r>
              <a:rPr lang="ko-KR" altLang="en-US" dirty="0">
                <a:hlinkClick r:id="rId4" tooltip="섬"/>
              </a:rPr>
              <a:t>섬</a:t>
            </a:r>
            <a:r>
              <a:rPr lang="ko-KR" altLang="en-US" dirty="0"/>
              <a:t>에서 따온 성씨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581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0" y="-1"/>
            <a:ext cx="12192000" cy="942535"/>
            <a:chOff x="0" y="-1"/>
            <a:chExt cx="12192000" cy="942535"/>
          </a:xfrm>
        </p:grpSpPr>
        <p:sp>
          <p:nvSpPr>
            <p:cNvPr id="5" name="직사각형 4"/>
            <p:cNvSpPr/>
            <p:nvPr/>
          </p:nvSpPr>
          <p:spPr>
            <a:xfrm>
              <a:off x="0" y="-1"/>
              <a:ext cx="12192000" cy="94253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6" name="직선 연결선 5"/>
            <p:cNvCxnSpPr/>
            <p:nvPr/>
          </p:nvCxnSpPr>
          <p:spPr>
            <a:xfrm>
              <a:off x="0" y="747880"/>
              <a:ext cx="970671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직사각형 8"/>
            <p:cNvSpPr/>
            <p:nvPr/>
          </p:nvSpPr>
          <p:spPr>
            <a:xfrm>
              <a:off x="1772279" y="541605"/>
              <a:ext cx="45719" cy="9847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1698428" y="583732"/>
              <a:ext cx="45719" cy="5634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-94811" y="223269"/>
            <a:ext cx="2096599" cy="348813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en-US" altLang="ko-KR" spc="-150" dirty="0" smtClean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‘</a:t>
            </a:r>
            <a:r>
              <a:rPr lang="ko-KR" altLang="en-US" spc="-150" dirty="0" err="1" smtClean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다케시마</a:t>
            </a:r>
            <a:r>
              <a:rPr lang="en-US" altLang="ko-KR" spc="-150" dirty="0" smtClean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’ </a:t>
            </a:r>
            <a:r>
              <a:rPr lang="ko-KR" altLang="en-US" spc="-150" dirty="0" smtClean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이름 유래</a:t>
            </a:r>
            <a:endParaRPr lang="en-US" altLang="ko-KR" spc="-150" dirty="0" smtClean="0">
              <a:solidFill>
                <a:schemeClr val="bg2">
                  <a:lumMod val="25000"/>
                </a:schemeClr>
              </a:solidFill>
              <a:latin typeface="THE정고딕140" panose="02020603020101020101" pitchFamily="18" charset="-127"/>
              <a:ea typeface="THE정고딕140" panose="02020603020101020101" pitchFamily="18" charset="-127"/>
            </a:endParaRPr>
          </a:p>
        </p:txBody>
      </p:sp>
      <p:pic>
        <p:nvPicPr>
          <p:cNvPr id="8" name="Picture 2" descr="C:\Users\lgpc\Desktop\map2-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3299" y="1158571"/>
            <a:ext cx="6995577" cy="4824536"/>
          </a:xfrm>
          <a:prstGeom prst="rect">
            <a:avLst/>
          </a:prstGeom>
          <a:noFill/>
        </p:spPr>
      </p:pic>
      <p:sp>
        <p:nvSpPr>
          <p:cNvPr id="2" name="직사각형 1"/>
          <p:cNvSpPr/>
          <p:nvPr/>
        </p:nvSpPr>
        <p:spPr>
          <a:xfrm>
            <a:off x="2965622" y="608793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dirty="0"/>
              <a:t>일본측의 지도를 보면 우리나라보다 일본이 </a:t>
            </a:r>
            <a:r>
              <a:rPr lang="ko-KR" altLang="en-US" dirty="0" err="1"/>
              <a:t>더가깝다는</a:t>
            </a:r>
            <a:r>
              <a:rPr lang="ko-KR" altLang="en-US" dirty="0"/>
              <a:t> 사진이다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581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0" y="-1"/>
            <a:ext cx="12192000" cy="942535"/>
            <a:chOff x="0" y="-1"/>
            <a:chExt cx="12192000" cy="942535"/>
          </a:xfrm>
        </p:grpSpPr>
        <p:sp>
          <p:nvSpPr>
            <p:cNvPr id="5" name="직사각형 4"/>
            <p:cNvSpPr/>
            <p:nvPr/>
          </p:nvSpPr>
          <p:spPr>
            <a:xfrm>
              <a:off x="0" y="-1"/>
              <a:ext cx="12192000" cy="94253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6" name="직선 연결선 5"/>
            <p:cNvCxnSpPr/>
            <p:nvPr/>
          </p:nvCxnSpPr>
          <p:spPr>
            <a:xfrm>
              <a:off x="0" y="747880"/>
              <a:ext cx="970671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직사각형 8"/>
            <p:cNvSpPr/>
            <p:nvPr/>
          </p:nvSpPr>
          <p:spPr>
            <a:xfrm>
              <a:off x="1772279" y="541605"/>
              <a:ext cx="45719" cy="9847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1698428" y="583732"/>
              <a:ext cx="45719" cy="5634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-94811" y="223269"/>
            <a:ext cx="2096599" cy="348813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en-US" altLang="ko-KR" spc="-150" dirty="0" smtClean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‘</a:t>
            </a:r>
            <a:r>
              <a:rPr lang="ko-KR" altLang="en-US" spc="-150" dirty="0" err="1" smtClean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다케시마</a:t>
            </a:r>
            <a:r>
              <a:rPr lang="en-US" altLang="ko-KR" spc="-150" dirty="0" smtClean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’ </a:t>
            </a:r>
            <a:r>
              <a:rPr lang="ko-KR" altLang="en-US" spc="-150" dirty="0" smtClean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이름 유래</a:t>
            </a:r>
            <a:endParaRPr lang="en-US" altLang="ko-KR" spc="-150" dirty="0" smtClean="0">
              <a:solidFill>
                <a:schemeClr val="bg2">
                  <a:lumMod val="25000"/>
                </a:schemeClr>
              </a:solidFill>
              <a:latin typeface="THE정고딕140" panose="02020603020101020101" pitchFamily="18" charset="-127"/>
              <a:ea typeface="THE정고딕140" panose="02020603020101020101" pitchFamily="18" charset="-127"/>
            </a:endParaRPr>
          </a:p>
        </p:txBody>
      </p:sp>
      <p:pic>
        <p:nvPicPr>
          <p:cNvPr id="11" name="Picture 2" descr="C:\Users\lgpc\Desktop\map1-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5846" y="1304721"/>
            <a:ext cx="4075925" cy="4320480"/>
          </a:xfrm>
          <a:prstGeom prst="rect">
            <a:avLst/>
          </a:prstGeom>
          <a:noFill/>
        </p:spPr>
      </p:pic>
      <p:sp>
        <p:nvSpPr>
          <p:cNvPr id="13" name="부제목 2"/>
          <p:cNvSpPr txBox="1">
            <a:spLocks/>
          </p:cNvSpPr>
          <p:nvPr/>
        </p:nvSpPr>
        <p:spPr>
          <a:xfrm>
            <a:off x="2905436" y="5787533"/>
            <a:ext cx="6696744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mtClean="0"/>
              <a:t>일본의 자기 고유영토라고 주장한다</a:t>
            </a:r>
            <a:r>
              <a:rPr lang="en-US" altLang="ko-KR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8904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0" y="-1"/>
            <a:ext cx="12192000" cy="942535"/>
            <a:chOff x="0" y="-1"/>
            <a:chExt cx="12192000" cy="942535"/>
          </a:xfrm>
        </p:grpSpPr>
        <p:sp>
          <p:nvSpPr>
            <p:cNvPr id="5" name="직사각형 4"/>
            <p:cNvSpPr/>
            <p:nvPr/>
          </p:nvSpPr>
          <p:spPr>
            <a:xfrm>
              <a:off x="0" y="-1"/>
              <a:ext cx="12192000" cy="94253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6" name="직선 연결선 5"/>
            <p:cNvCxnSpPr/>
            <p:nvPr/>
          </p:nvCxnSpPr>
          <p:spPr>
            <a:xfrm>
              <a:off x="0" y="747880"/>
              <a:ext cx="970671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직사각형 8"/>
            <p:cNvSpPr/>
            <p:nvPr/>
          </p:nvSpPr>
          <p:spPr>
            <a:xfrm>
              <a:off x="1772279" y="541605"/>
              <a:ext cx="45719" cy="9847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1698428" y="583732"/>
              <a:ext cx="45719" cy="5634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-94811" y="223269"/>
            <a:ext cx="2096599" cy="348813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en-US" altLang="ko-KR" spc="-150" dirty="0" smtClean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‘</a:t>
            </a:r>
            <a:r>
              <a:rPr lang="ko-KR" altLang="en-US" spc="-150" dirty="0" err="1" smtClean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다케시마</a:t>
            </a:r>
            <a:r>
              <a:rPr lang="en-US" altLang="ko-KR" spc="-150" dirty="0" smtClean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’ </a:t>
            </a:r>
            <a:r>
              <a:rPr lang="ko-KR" altLang="en-US" spc="-150" dirty="0" smtClean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이름 유래</a:t>
            </a:r>
            <a:endParaRPr lang="en-US" altLang="ko-KR" spc="-150" dirty="0" smtClean="0">
              <a:solidFill>
                <a:schemeClr val="bg2">
                  <a:lumMod val="25000"/>
                </a:schemeClr>
              </a:solidFill>
              <a:latin typeface="THE정고딕140" panose="02020603020101020101" pitchFamily="18" charset="-127"/>
              <a:ea typeface="THE정고딕140" panose="02020603020101020101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3048000" y="282883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ko-KR" altLang="en-US" dirty="0"/>
              <a:t>일본의 </a:t>
            </a:r>
            <a:r>
              <a:rPr lang="ko-KR" altLang="en-US" dirty="0" err="1"/>
              <a:t>삼국통람여지도정전도에</a:t>
            </a:r>
            <a:r>
              <a:rPr lang="ko-KR" altLang="en-US" dirty="0"/>
              <a:t> 그려져 있는 죽도</a:t>
            </a:r>
            <a:r>
              <a:rPr lang="en-US" altLang="ko-KR" dirty="0"/>
              <a:t>(</a:t>
            </a:r>
            <a:r>
              <a:rPr lang="ko-KR" altLang="en-US" dirty="0"/>
              <a:t>울릉도</a:t>
            </a:r>
            <a:r>
              <a:rPr lang="en-US" altLang="ko-KR" dirty="0"/>
              <a:t>)</a:t>
            </a:r>
            <a:r>
              <a:rPr lang="ko-KR" altLang="en-US" dirty="0"/>
              <a:t>의 북동쪽에 남북으로 긴 작은 부속도가 있지만</a:t>
            </a:r>
            <a:r>
              <a:rPr lang="en-US" altLang="ko-KR" dirty="0"/>
              <a:t>, </a:t>
            </a:r>
            <a:r>
              <a:rPr lang="ko-KR" altLang="en-US" dirty="0"/>
              <a:t>섬의 크기나 형태</a:t>
            </a:r>
            <a:r>
              <a:rPr lang="en-US" altLang="ko-KR" dirty="0"/>
              <a:t>, </a:t>
            </a:r>
            <a:r>
              <a:rPr lang="ko-KR" altLang="en-US" dirty="0"/>
              <a:t>위치관계로 보듯이</a:t>
            </a:r>
            <a:r>
              <a:rPr lang="en-US" altLang="ko-KR" dirty="0"/>
              <a:t>, </a:t>
            </a:r>
            <a:r>
              <a:rPr lang="ko-KR" altLang="en-US" dirty="0"/>
              <a:t>이것은 현재의 </a:t>
            </a:r>
            <a:r>
              <a:rPr lang="ko-KR" altLang="en-US" dirty="0" err="1"/>
              <a:t>죽서도에</a:t>
            </a:r>
            <a:r>
              <a:rPr lang="ko-KR" altLang="en-US" dirty="0"/>
              <a:t> 해상한다</a:t>
            </a:r>
            <a:r>
              <a:rPr lang="en-US" altLang="ko-KR" dirty="0"/>
              <a:t>. </a:t>
            </a:r>
            <a:r>
              <a:rPr lang="ko-KR" altLang="en-US" dirty="0"/>
              <a:t>이 지도에 현재의 독도는 그려져 있지 않다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8904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0" y="-1"/>
            <a:ext cx="12192000" cy="942535"/>
            <a:chOff x="0" y="-1"/>
            <a:chExt cx="12192000" cy="942535"/>
          </a:xfrm>
        </p:grpSpPr>
        <p:sp>
          <p:nvSpPr>
            <p:cNvPr id="5" name="직사각형 4"/>
            <p:cNvSpPr/>
            <p:nvPr/>
          </p:nvSpPr>
          <p:spPr>
            <a:xfrm>
              <a:off x="0" y="-1"/>
              <a:ext cx="12192000" cy="94253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6" name="직선 연결선 5"/>
            <p:cNvCxnSpPr/>
            <p:nvPr/>
          </p:nvCxnSpPr>
          <p:spPr>
            <a:xfrm>
              <a:off x="0" y="747880"/>
              <a:ext cx="970671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직사각형 8"/>
            <p:cNvSpPr/>
            <p:nvPr/>
          </p:nvSpPr>
          <p:spPr>
            <a:xfrm>
              <a:off x="1772279" y="541605"/>
              <a:ext cx="45719" cy="9847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1698428" y="583732"/>
              <a:ext cx="45719" cy="5634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-94811" y="223269"/>
            <a:ext cx="2096599" cy="348813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en-US" altLang="ko-KR" spc="-150" dirty="0" smtClean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‘</a:t>
            </a:r>
            <a:r>
              <a:rPr lang="ko-KR" altLang="en-US" spc="-150" dirty="0" err="1" smtClean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다케시마</a:t>
            </a:r>
            <a:r>
              <a:rPr lang="en-US" altLang="ko-KR" spc="-150" dirty="0" smtClean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’ </a:t>
            </a:r>
            <a:r>
              <a:rPr lang="ko-KR" altLang="en-US" spc="-150" dirty="0" smtClean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이름 유래</a:t>
            </a:r>
            <a:endParaRPr lang="en-US" altLang="ko-KR" spc="-150" dirty="0" smtClean="0">
              <a:solidFill>
                <a:schemeClr val="bg2">
                  <a:lumMod val="25000"/>
                </a:schemeClr>
              </a:solidFill>
              <a:latin typeface="THE정고딕140" panose="02020603020101020101" pitchFamily="18" charset="-127"/>
              <a:ea typeface="THE정고딕140" panose="02020603020101020101" pitchFamily="18" charset="-127"/>
            </a:endParaRPr>
          </a:p>
        </p:txBody>
      </p:sp>
      <p:pic>
        <p:nvPicPr>
          <p:cNvPr id="11" name="Picture 2" descr="C:\Users\lgpc\Desktop\NISI20140407_0009549420_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0366" y="1260389"/>
            <a:ext cx="7591265" cy="4077072"/>
          </a:xfrm>
          <a:prstGeom prst="rect">
            <a:avLst/>
          </a:prstGeom>
          <a:noFill/>
        </p:spPr>
      </p:pic>
      <p:sp>
        <p:nvSpPr>
          <p:cNvPr id="13" name="부제목 2"/>
          <p:cNvSpPr txBox="1">
            <a:spLocks/>
          </p:cNvSpPr>
          <p:nvPr/>
        </p:nvSpPr>
        <p:spPr>
          <a:xfrm>
            <a:off x="3205557" y="5629148"/>
            <a:ext cx="7056784" cy="738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err="1" smtClean="0"/>
              <a:t>다케시마라고</a:t>
            </a:r>
            <a:r>
              <a:rPr lang="ko-KR" altLang="en-US" dirty="0" smtClean="0"/>
              <a:t> 표기되어있지 않다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8904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7280150" y="1494689"/>
            <a:ext cx="2510965" cy="3203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7343516" y="3152919"/>
            <a:ext cx="2363131" cy="605294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ko-KR" altLang="en-US" sz="2500" spc="-150" dirty="0" smtClean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일본의 국제법적 주장</a:t>
            </a:r>
            <a:endParaRPr lang="en-US" altLang="ko-KR" sz="2500" spc="-150" dirty="0" smtClean="0">
              <a:solidFill>
                <a:schemeClr val="bg2">
                  <a:lumMod val="25000"/>
                </a:schemeClr>
              </a:solidFill>
              <a:latin typeface="THE정고딕140" panose="02020603020101020101" pitchFamily="18" charset="-127"/>
              <a:ea typeface="THE정고딕140" panose="0202060302010102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93621" y="2593982"/>
            <a:ext cx="1462923" cy="348813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en-US" altLang="ko-KR" sz="3000" spc="-150" dirty="0" smtClean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PART 2</a:t>
            </a:r>
            <a:endParaRPr lang="ko-KR" altLang="en-US" sz="3000" spc="-150" dirty="0">
              <a:solidFill>
                <a:schemeClr val="bg2">
                  <a:lumMod val="25000"/>
                </a:schemeClr>
              </a:solidFill>
              <a:latin typeface="THE정고딕140" panose="02020603020101020101" pitchFamily="18" charset="-127"/>
              <a:ea typeface="THE정고딕140" panose="02020603020101020101" pitchFamily="18" charset="-127"/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0" y="4811149"/>
            <a:ext cx="12192000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0" y="1390356"/>
            <a:ext cx="12192000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98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0" y="10836"/>
            <a:ext cx="12192000" cy="942535"/>
            <a:chOff x="0" y="276612"/>
            <a:chExt cx="12192000" cy="942535"/>
          </a:xfrm>
        </p:grpSpPr>
        <p:sp>
          <p:nvSpPr>
            <p:cNvPr id="5" name="직사각형 4"/>
            <p:cNvSpPr/>
            <p:nvPr/>
          </p:nvSpPr>
          <p:spPr>
            <a:xfrm>
              <a:off x="0" y="276612"/>
              <a:ext cx="12192000" cy="94253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6" name="직선 연결선 5"/>
            <p:cNvCxnSpPr/>
            <p:nvPr/>
          </p:nvCxnSpPr>
          <p:spPr>
            <a:xfrm>
              <a:off x="52623" y="1093870"/>
              <a:ext cx="970671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09020" y="445232"/>
              <a:ext cx="1589408" cy="605294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ko-KR" altLang="en-US" spc="-150" dirty="0" smtClean="0">
                  <a:solidFill>
                    <a:schemeClr val="bg2">
                      <a:lumMod val="2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일본의 국제법적 주장</a:t>
              </a:r>
              <a:endParaRPr lang="en-US" altLang="ko-KR" spc="-150" dirty="0" smtClean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1772279" y="541605"/>
              <a:ext cx="45719" cy="9847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1698428" y="583732"/>
              <a:ext cx="45719" cy="5634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직사각형 1"/>
          <p:cNvSpPr/>
          <p:nvPr/>
        </p:nvSpPr>
        <p:spPr>
          <a:xfrm>
            <a:off x="485335" y="1646193"/>
            <a:ext cx="1794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1.</a:t>
            </a:r>
            <a:r>
              <a:rPr lang="en-US" altLang="ko-KR" dirty="0"/>
              <a:t> </a:t>
            </a:r>
            <a:r>
              <a:rPr lang="en-US" altLang="ko-KR" b="1" dirty="0"/>
              <a:t>SCAPIN-677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485335" y="2314484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b="1" dirty="0">
                <a:solidFill>
                  <a:schemeClr val="tx2"/>
                </a:solidFill>
              </a:rPr>
              <a:t>1945</a:t>
            </a:r>
            <a:r>
              <a:rPr lang="ko-KR" altLang="en-US" b="1" dirty="0">
                <a:solidFill>
                  <a:schemeClr val="tx2"/>
                </a:solidFill>
              </a:rPr>
              <a:t>년 </a:t>
            </a:r>
            <a:r>
              <a:rPr lang="en-US" altLang="ko-KR" b="1" dirty="0">
                <a:solidFill>
                  <a:schemeClr val="tx2"/>
                </a:solidFill>
              </a:rPr>
              <a:t>8</a:t>
            </a:r>
            <a:r>
              <a:rPr lang="ko-KR" altLang="en-US" b="1" dirty="0">
                <a:solidFill>
                  <a:schemeClr val="tx2"/>
                </a:solidFill>
              </a:rPr>
              <a:t>월 전쟁에서 패배한 일본에게 </a:t>
            </a:r>
            <a:endParaRPr lang="en-US" altLang="ko-KR" b="1" dirty="0">
              <a:solidFill>
                <a:schemeClr val="tx2"/>
              </a:solidFill>
            </a:endParaRPr>
          </a:p>
          <a:p>
            <a:r>
              <a:rPr lang="ko-KR" altLang="en-US" b="1" dirty="0">
                <a:solidFill>
                  <a:schemeClr val="tx2"/>
                </a:solidFill>
              </a:rPr>
              <a:t>연합군 최고 사령부가 일본 정부에게 보낸 지령</a:t>
            </a:r>
          </a:p>
          <a:p>
            <a:endParaRPr lang="en-US" altLang="ko-KR" b="1" dirty="0">
              <a:solidFill>
                <a:schemeClr val="tx2"/>
              </a:solidFill>
            </a:endParaRPr>
          </a:p>
          <a:p>
            <a:r>
              <a:rPr lang="ko-KR" altLang="en-US" b="1" dirty="0">
                <a:solidFill>
                  <a:schemeClr val="tx2"/>
                </a:solidFill>
              </a:rPr>
              <a:t>제</a:t>
            </a:r>
            <a:r>
              <a:rPr lang="en-US" altLang="ko-KR" b="1" dirty="0">
                <a:solidFill>
                  <a:schemeClr val="tx2"/>
                </a:solidFill>
              </a:rPr>
              <a:t>3</a:t>
            </a:r>
            <a:r>
              <a:rPr lang="ko-KR" altLang="en-US" b="1" dirty="0">
                <a:solidFill>
                  <a:schemeClr val="tx2"/>
                </a:solidFill>
              </a:rPr>
              <a:t>항에는 일본에서 제외되는 지역으로 독도가 쓰여져 있다</a:t>
            </a:r>
            <a:r>
              <a:rPr lang="en-US" altLang="ko-KR" b="1" dirty="0">
                <a:solidFill>
                  <a:schemeClr val="tx2"/>
                </a:solidFill>
              </a:rPr>
              <a:t>.</a:t>
            </a:r>
            <a:endParaRPr lang="ko-KR" altLang="en-US" b="1" dirty="0">
              <a:solidFill>
                <a:schemeClr val="tx2"/>
              </a:solidFill>
            </a:endParaRPr>
          </a:p>
          <a:p>
            <a:endParaRPr lang="en-US" altLang="ko-KR" b="1" dirty="0">
              <a:solidFill>
                <a:schemeClr val="tx2"/>
              </a:solidFill>
            </a:endParaRPr>
          </a:p>
          <a:p>
            <a:r>
              <a:rPr lang="ko-KR" altLang="en-US" b="1" dirty="0">
                <a:solidFill>
                  <a:schemeClr val="tx2"/>
                </a:solidFill>
              </a:rPr>
              <a:t>하지만 이것은 연합국 최종결정이 아니다</a:t>
            </a:r>
            <a:r>
              <a:rPr lang="en-US" altLang="ko-KR" b="1" dirty="0">
                <a:solidFill>
                  <a:schemeClr val="tx2"/>
                </a:solidFill>
              </a:rPr>
              <a:t>.</a:t>
            </a:r>
            <a:endParaRPr lang="ko-KR" altLang="en-US" dirty="0"/>
          </a:p>
        </p:txBody>
      </p:sp>
      <p:pic>
        <p:nvPicPr>
          <p:cNvPr id="1025" name="_x197179496" descr="EMB000012b851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191" y="2314484"/>
            <a:ext cx="4865688" cy="272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31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0" y="8237"/>
            <a:ext cx="12192000" cy="942535"/>
            <a:chOff x="0" y="-1"/>
            <a:chExt cx="12192000" cy="942535"/>
          </a:xfrm>
        </p:grpSpPr>
        <p:sp>
          <p:nvSpPr>
            <p:cNvPr id="5" name="직사각형 4"/>
            <p:cNvSpPr/>
            <p:nvPr/>
          </p:nvSpPr>
          <p:spPr>
            <a:xfrm>
              <a:off x="0" y="-1"/>
              <a:ext cx="12192000" cy="94253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6" name="직선 연결선 5"/>
            <p:cNvCxnSpPr/>
            <p:nvPr/>
          </p:nvCxnSpPr>
          <p:spPr>
            <a:xfrm>
              <a:off x="0" y="747880"/>
              <a:ext cx="970671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직사각형 8"/>
            <p:cNvSpPr/>
            <p:nvPr/>
          </p:nvSpPr>
          <p:spPr>
            <a:xfrm>
              <a:off x="1772279" y="541605"/>
              <a:ext cx="45719" cy="9847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1698428" y="583732"/>
              <a:ext cx="45719" cy="5634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15239" y="124413"/>
            <a:ext cx="1589408" cy="605294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ko-KR" altLang="en-US" spc="-150" dirty="0" smtClean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일본의 국제법적 주장</a:t>
            </a:r>
            <a:endParaRPr lang="en-US" altLang="ko-KR" spc="-150" dirty="0" smtClean="0">
              <a:solidFill>
                <a:schemeClr val="bg2">
                  <a:lumMod val="25000"/>
                </a:schemeClr>
              </a:solidFill>
              <a:latin typeface="THE정고딕140" panose="02020603020101020101" pitchFamily="18" charset="-127"/>
              <a:ea typeface="THE정고딕140" panose="02020603020101020101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253946" y="2136338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ko-KR" altLang="en-US" b="1" dirty="0"/>
              <a:t>연합군 최고사령부 지령</a:t>
            </a:r>
            <a:r>
              <a:rPr lang="en-US" altLang="ko-KR" b="1" dirty="0"/>
              <a:t>(SCAPIN)</a:t>
            </a:r>
            <a:r>
              <a:rPr lang="ko-KR" altLang="en-US" b="1" dirty="0"/>
              <a:t>은 </a:t>
            </a:r>
            <a:endParaRPr lang="en-US" altLang="ko-KR" b="1" dirty="0"/>
          </a:p>
          <a:p>
            <a:pPr fontAlgn="base"/>
            <a:r>
              <a:rPr lang="ko-KR" altLang="en-US" b="1" dirty="0"/>
              <a:t>샌프란시스코 조약 발효로 인한 </a:t>
            </a:r>
            <a:endParaRPr lang="en-US" altLang="ko-KR" b="1" dirty="0"/>
          </a:p>
          <a:p>
            <a:pPr fontAlgn="base"/>
            <a:r>
              <a:rPr lang="ko-KR" altLang="en-US" b="1" dirty="0"/>
              <a:t>점령통치 해제로 모두 무효가 되었다</a:t>
            </a:r>
            <a:r>
              <a:rPr lang="en-US" altLang="ko-KR" b="1" dirty="0"/>
              <a:t>. </a:t>
            </a:r>
          </a:p>
          <a:p>
            <a:pPr fontAlgn="base"/>
            <a:endParaRPr lang="en-US" altLang="ko-KR" b="1" dirty="0"/>
          </a:p>
          <a:p>
            <a:pPr fontAlgn="base"/>
            <a:r>
              <a:rPr lang="ko-KR" altLang="en-US" b="1" dirty="0"/>
              <a:t>한국 정부는 </a:t>
            </a:r>
            <a:r>
              <a:rPr lang="en-US" altLang="ko-KR" b="1" dirty="0"/>
              <a:t>SCAPIN-677 3</a:t>
            </a:r>
            <a:r>
              <a:rPr lang="ko-KR" altLang="en-US" b="1" dirty="0"/>
              <a:t>항을 언급하며 독도는 한국의 것이라고 주장하지만</a:t>
            </a:r>
            <a:endParaRPr lang="en-US" altLang="ko-KR" b="1" dirty="0"/>
          </a:p>
          <a:p>
            <a:pPr fontAlgn="base"/>
            <a:endParaRPr lang="en-US" altLang="ko-KR" b="1" dirty="0"/>
          </a:p>
          <a:p>
            <a:pPr fontAlgn="base"/>
            <a:r>
              <a:rPr lang="en-US" altLang="ko-KR" b="1" dirty="0"/>
              <a:t>SCAPIN-677</a:t>
            </a:r>
            <a:r>
              <a:rPr lang="ko-KR" altLang="en-US" b="1" dirty="0"/>
              <a:t>에 의거한 우리나라 영토주장은 미국이 부정했습니다</a:t>
            </a:r>
            <a:r>
              <a:rPr lang="en-US" altLang="ko-KR" b="1" dirty="0"/>
              <a:t>.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8917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0" y="-1"/>
            <a:ext cx="12192000" cy="942535"/>
            <a:chOff x="0" y="-1"/>
            <a:chExt cx="12192000" cy="942535"/>
          </a:xfrm>
        </p:grpSpPr>
        <p:sp>
          <p:nvSpPr>
            <p:cNvPr id="5" name="직사각형 4"/>
            <p:cNvSpPr/>
            <p:nvPr/>
          </p:nvSpPr>
          <p:spPr>
            <a:xfrm>
              <a:off x="0" y="-1"/>
              <a:ext cx="12192000" cy="94253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6" name="직선 연결선 5"/>
            <p:cNvCxnSpPr/>
            <p:nvPr/>
          </p:nvCxnSpPr>
          <p:spPr>
            <a:xfrm>
              <a:off x="0" y="747880"/>
              <a:ext cx="970671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직사각형 8"/>
            <p:cNvSpPr/>
            <p:nvPr/>
          </p:nvSpPr>
          <p:spPr>
            <a:xfrm>
              <a:off x="1772279" y="541605"/>
              <a:ext cx="45719" cy="9847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1698428" y="583732"/>
              <a:ext cx="45719" cy="5634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15239" y="124413"/>
            <a:ext cx="1589408" cy="605294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ko-KR" altLang="en-US" spc="-150" dirty="0" smtClean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일본의 국제법적 주장</a:t>
            </a:r>
            <a:endParaRPr lang="en-US" altLang="ko-KR" spc="-150" dirty="0" smtClean="0">
              <a:solidFill>
                <a:schemeClr val="bg2">
                  <a:lumMod val="25000"/>
                </a:schemeClr>
              </a:solidFill>
              <a:latin typeface="THE정고딕140" panose="02020603020101020101" pitchFamily="18" charset="-127"/>
              <a:ea typeface="THE정고딕140" panose="02020603020101020101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4332405" y="1099062"/>
            <a:ext cx="2388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2. </a:t>
            </a:r>
            <a:r>
              <a:rPr lang="ko-KR" altLang="en-US" b="1" dirty="0"/>
              <a:t>샌프란시스코 조약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3048000" y="1538555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ko-KR" altLang="en-US" dirty="0"/>
              <a:t>일본과 연합국 </a:t>
            </a:r>
            <a:r>
              <a:rPr lang="en-US" altLang="ko-KR" dirty="0"/>
              <a:t>48</a:t>
            </a:r>
            <a:r>
              <a:rPr lang="ko-KR" altLang="en-US" dirty="0"/>
              <a:t>개국이 맺은 평화조약이다</a:t>
            </a:r>
            <a:endParaRPr lang="en-US" altLang="ko-KR" dirty="0"/>
          </a:p>
          <a:p>
            <a:pPr fontAlgn="base"/>
            <a:endParaRPr lang="en-US" altLang="ko-KR" dirty="0"/>
          </a:p>
          <a:p>
            <a:pPr fontAlgn="base"/>
            <a:r>
              <a:rPr lang="ko-KR" altLang="en-US" dirty="0"/>
              <a:t>샌프란시스코 조약 제 </a:t>
            </a:r>
            <a:r>
              <a:rPr lang="en-US" altLang="ko-KR" dirty="0"/>
              <a:t>2</a:t>
            </a:r>
            <a:r>
              <a:rPr lang="ko-KR" altLang="en-US" dirty="0"/>
              <a:t>조</a:t>
            </a:r>
          </a:p>
          <a:p>
            <a:pPr fontAlgn="base"/>
            <a:r>
              <a:rPr lang="en-US" altLang="ko-KR" dirty="0"/>
              <a:t>- </a:t>
            </a:r>
            <a:r>
              <a:rPr lang="ko-KR" altLang="en-US" dirty="0"/>
              <a:t>일본은 한국의 독립을 승인하여 제주도</a:t>
            </a:r>
            <a:r>
              <a:rPr lang="en-US" altLang="ko-KR" dirty="0"/>
              <a:t>, </a:t>
            </a:r>
            <a:r>
              <a:rPr lang="ko-KR" altLang="en-US" dirty="0"/>
              <a:t>거문도 및 울릉도를 포함해 조선에 관한 모든 권리</a:t>
            </a:r>
            <a:r>
              <a:rPr lang="en-US" altLang="ko-KR" dirty="0"/>
              <a:t>, </a:t>
            </a:r>
            <a:r>
              <a:rPr lang="ko-KR" altLang="en-US" dirty="0"/>
              <a:t>권언 및 청구권을 포기한다</a:t>
            </a:r>
            <a:r>
              <a:rPr lang="en-US" altLang="ko-KR" dirty="0"/>
              <a:t>.</a:t>
            </a:r>
            <a:endParaRPr lang="ko-KR" altLang="en-US" dirty="0"/>
          </a:p>
          <a:p>
            <a:pPr fontAlgn="base"/>
            <a:endParaRPr lang="en-US" altLang="ko-KR" dirty="0"/>
          </a:p>
          <a:p>
            <a:pPr fontAlgn="base"/>
            <a:r>
              <a:rPr lang="ko-KR" altLang="en-US" dirty="0"/>
              <a:t>여기서 </a:t>
            </a:r>
            <a:r>
              <a:rPr lang="ko-KR" altLang="en-US" b="1" dirty="0"/>
              <a:t>독도</a:t>
            </a:r>
            <a:r>
              <a:rPr lang="ko-KR" altLang="en-US" dirty="0"/>
              <a:t>는 포함되어 있지 않다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3048000" y="3844298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/>
              <a:t>1~5</a:t>
            </a:r>
            <a:r>
              <a:rPr lang="ko-KR" altLang="en-US" dirty="0"/>
              <a:t>차 초안에는 일본이 포기할 섬으로 울릉도와는 별개로 독도가 기재되어 있었다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en-US" altLang="ko-KR" dirty="0"/>
          </a:p>
          <a:p>
            <a:r>
              <a:rPr lang="ko-KR" altLang="en-US" dirty="0"/>
              <a:t>하지만 </a:t>
            </a:r>
            <a:r>
              <a:rPr lang="en-US" altLang="ko-KR" dirty="0"/>
              <a:t>1949</a:t>
            </a:r>
            <a:r>
              <a:rPr lang="ko-KR" altLang="en-US" dirty="0"/>
              <a:t>년 </a:t>
            </a:r>
            <a:r>
              <a:rPr lang="en-US" altLang="ko-KR" dirty="0"/>
              <a:t>11</a:t>
            </a:r>
            <a:r>
              <a:rPr lang="ko-KR" altLang="en-US" dirty="0"/>
              <a:t>월 주일정치고문인 </a:t>
            </a:r>
            <a:r>
              <a:rPr lang="ko-KR" altLang="en-US" dirty="0" err="1"/>
              <a:t>시볼드가</a:t>
            </a:r>
            <a:r>
              <a:rPr lang="ko-KR" altLang="en-US" dirty="0"/>
              <a:t> 미국 국무성에게 이런 의견서를 보냈습니다</a:t>
            </a:r>
            <a:r>
              <a:rPr lang="en-US" altLang="ko-KR" dirty="0"/>
              <a:t>.</a:t>
            </a:r>
          </a:p>
          <a:p>
            <a:pPr fontAlgn="base"/>
            <a:r>
              <a:rPr lang="ko-KR" altLang="en-US" dirty="0"/>
              <a:t>“독도의 재고를 권고한다</a:t>
            </a:r>
            <a:r>
              <a:rPr lang="en-US" altLang="ko-KR" dirty="0"/>
              <a:t>.</a:t>
            </a:r>
            <a:endParaRPr lang="ko-KR" altLang="en-US" dirty="0"/>
          </a:p>
          <a:p>
            <a:pPr fontAlgn="base"/>
            <a:r>
              <a:rPr lang="ko-KR" altLang="en-US" dirty="0"/>
              <a:t>이 섬에 대한 일본의 권원은 오래되고 정당하다</a:t>
            </a:r>
            <a:r>
              <a:rPr lang="en-US" altLang="ko-KR" dirty="0"/>
              <a:t>.”</a:t>
            </a:r>
            <a:endParaRPr lang="ko-KR" altLang="en-US" dirty="0"/>
          </a:p>
          <a:p>
            <a:endParaRPr lang="en-US" altLang="ko-KR" dirty="0"/>
          </a:p>
          <a:p>
            <a:r>
              <a:rPr lang="ko-KR" altLang="en-US" dirty="0"/>
              <a:t>그 결과 조약 </a:t>
            </a:r>
            <a:r>
              <a:rPr lang="en-US" altLang="ko-KR" dirty="0"/>
              <a:t>6</a:t>
            </a:r>
            <a:r>
              <a:rPr lang="ko-KR" altLang="en-US" dirty="0"/>
              <a:t>차 초안에는 독도는 ‘일본 영토’로 기재되었다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326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0" y="-1"/>
            <a:ext cx="12192000" cy="942535"/>
            <a:chOff x="0" y="-1"/>
            <a:chExt cx="12192000" cy="942535"/>
          </a:xfrm>
        </p:grpSpPr>
        <p:sp>
          <p:nvSpPr>
            <p:cNvPr id="5" name="직사각형 4"/>
            <p:cNvSpPr/>
            <p:nvPr/>
          </p:nvSpPr>
          <p:spPr>
            <a:xfrm>
              <a:off x="0" y="-1"/>
              <a:ext cx="12192000" cy="94253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6" name="직선 연결선 5"/>
            <p:cNvCxnSpPr/>
            <p:nvPr/>
          </p:nvCxnSpPr>
          <p:spPr>
            <a:xfrm>
              <a:off x="0" y="747880"/>
              <a:ext cx="970671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445903" y="223269"/>
              <a:ext cx="1589408" cy="362279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50"/>
                </a:lnSpc>
              </a:pPr>
              <a:endParaRPr lang="ko-KR" altLang="en-US" spc="-150" dirty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1772279" y="541605"/>
              <a:ext cx="45719" cy="9847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1698428" y="583732"/>
              <a:ext cx="45719" cy="5634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직사각형 1"/>
          <p:cNvSpPr/>
          <p:nvPr/>
        </p:nvSpPr>
        <p:spPr>
          <a:xfrm>
            <a:off x="485335" y="1234302"/>
            <a:ext cx="1680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3. </a:t>
            </a:r>
            <a:r>
              <a:rPr lang="ko-KR" altLang="en-US" dirty="0" err="1"/>
              <a:t>러스크</a:t>
            </a:r>
            <a:r>
              <a:rPr lang="ko-KR" altLang="en-US" dirty="0"/>
              <a:t> 서한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445903" y="1942237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/>
              <a:t>1951</a:t>
            </a:r>
            <a:r>
              <a:rPr lang="ko-KR" altLang="en-US" dirty="0"/>
              <a:t>년 </a:t>
            </a:r>
            <a:r>
              <a:rPr lang="en-US" altLang="ko-KR" dirty="0"/>
              <a:t>8</a:t>
            </a:r>
            <a:r>
              <a:rPr lang="ko-KR" altLang="en-US" dirty="0"/>
              <a:t>월 </a:t>
            </a:r>
            <a:r>
              <a:rPr lang="en-US" altLang="ko-KR" dirty="0"/>
              <a:t>10</a:t>
            </a:r>
            <a:r>
              <a:rPr lang="ko-KR" altLang="en-US" dirty="0"/>
              <a:t>일 미국 극동 </a:t>
            </a:r>
            <a:r>
              <a:rPr lang="ko-KR" altLang="en-US" dirty="0" err="1"/>
              <a:t>당담</a:t>
            </a:r>
            <a:r>
              <a:rPr lang="ko-KR" altLang="en-US" dirty="0"/>
              <a:t> 국무 차관보 </a:t>
            </a:r>
            <a:r>
              <a:rPr lang="ko-KR" altLang="en-US" dirty="0" err="1"/>
              <a:t>딘</a:t>
            </a:r>
            <a:r>
              <a:rPr lang="ko-KR" altLang="en-US" dirty="0"/>
              <a:t> </a:t>
            </a:r>
            <a:r>
              <a:rPr lang="ko-KR" altLang="en-US" dirty="0" err="1"/>
              <a:t>러스크가</a:t>
            </a:r>
            <a:r>
              <a:rPr lang="ko-KR" altLang="en-US" dirty="0"/>
              <a:t> 양유찬 주 미국 대한민국 대사에게 보낸 외교 서한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독도는 조선의 일부로 취급된 적이 결코 없으며</a:t>
            </a:r>
            <a:r>
              <a:rPr lang="en-US" altLang="ko-KR" dirty="0"/>
              <a:t>, </a:t>
            </a:r>
            <a:r>
              <a:rPr lang="ko-KR" altLang="en-US" b="1" dirty="0"/>
              <a:t>일본 </a:t>
            </a:r>
            <a:r>
              <a:rPr lang="ko-KR" altLang="en-US" b="1" dirty="0" err="1"/>
              <a:t>시마네현의</a:t>
            </a:r>
            <a:r>
              <a:rPr lang="ko-KR" altLang="en-US" b="1" dirty="0"/>
              <a:t> 관할</a:t>
            </a:r>
            <a:r>
              <a:rPr lang="ko-KR" altLang="en-US" dirty="0"/>
              <a:t> 아래 있다는 내용이 담겨있습니다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3609232" y="3786644"/>
            <a:ext cx="313755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b="1" dirty="0"/>
              <a:t>내용은 이렇다</a:t>
            </a:r>
            <a:r>
              <a:rPr lang="en-US" altLang="ko-KR" b="1" dirty="0"/>
              <a:t>.</a:t>
            </a:r>
          </a:p>
          <a:p>
            <a:pPr fontAlgn="base"/>
            <a:endParaRPr lang="en-US" altLang="ko-KR" b="1" dirty="0"/>
          </a:p>
          <a:p>
            <a:pPr fontAlgn="base"/>
            <a:r>
              <a:rPr lang="en-US" altLang="ko-KR" b="1" dirty="0"/>
              <a:t>“</a:t>
            </a:r>
            <a:r>
              <a:rPr lang="ko-KR" altLang="en-US" b="1" dirty="0"/>
              <a:t>한국이 그 섬에 대한 </a:t>
            </a:r>
            <a:endParaRPr lang="en-US" altLang="ko-KR" b="1" dirty="0"/>
          </a:p>
          <a:p>
            <a:pPr fontAlgn="base"/>
            <a:r>
              <a:rPr lang="ko-KR" altLang="en-US" b="1" dirty="0"/>
              <a:t>권리를 주장한 적은 </a:t>
            </a:r>
            <a:endParaRPr lang="en-US" altLang="ko-KR" b="1" dirty="0"/>
          </a:p>
          <a:p>
            <a:pPr fontAlgn="base"/>
            <a:r>
              <a:rPr lang="ko-KR" altLang="en-US" b="1" dirty="0"/>
              <a:t>없는 것으로 보입니다</a:t>
            </a:r>
            <a:r>
              <a:rPr lang="en-US" altLang="ko-KR" b="1" dirty="0"/>
              <a:t>.</a:t>
            </a:r>
            <a:r>
              <a:rPr lang="en-US" altLang="ko-KR" dirty="0"/>
              <a:t>”</a:t>
            </a:r>
            <a:endParaRPr lang="ko-KR" altLang="en-US" dirty="0"/>
          </a:p>
          <a:p>
            <a:pPr fontAlgn="base"/>
            <a:endParaRPr lang="en-US" altLang="ko-KR" dirty="0"/>
          </a:p>
          <a:p>
            <a:pPr fontAlgn="base"/>
            <a:r>
              <a:rPr lang="ko-KR" altLang="en-US" dirty="0"/>
              <a:t>이것만 봐도 독도는</a:t>
            </a:r>
            <a:endParaRPr lang="en-US" altLang="ko-KR" dirty="0"/>
          </a:p>
          <a:p>
            <a:pPr fontAlgn="base"/>
            <a:r>
              <a:rPr lang="ko-KR" altLang="en-US" dirty="0"/>
              <a:t>한국의 영토가 아니라는</a:t>
            </a:r>
            <a:endParaRPr lang="en-US" altLang="ko-KR" dirty="0"/>
          </a:p>
          <a:p>
            <a:pPr fontAlgn="base"/>
            <a:r>
              <a:rPr lang="ko-KR" altLang="en-US" dirty="0"/>
              <a:t>것을 알 수 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554" y="1459206"/>
            <a:ext cx="3235630" cy="4896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15239" y="124413"/>
            <a:ext cx="1589408" cy="605294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ko-KR" altLang="en-US" spc="-150" dirty="0" smtClean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일본의 국제법적 주장</a:t>
            </a:r>
            <a:endParaRPr lang="en-US" altLang="ko-KR" spc="-150" dirty="0" smtClean="0">
              <a:solidFill>
                <a:schemeClr val="bg2">
                  <a:lumMod val="25000"/>
                </a:schemeClr>
              </a:solidFill>
              <a:latin typeface="THE정고딕140" panose="02020603020101020101" pitchFamily="18" charset="-127"/>
              <a:ea typeface="THE정고딕140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8186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7280150" y="1494689"/>
            <a:ext cx="2510965" cy="3203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7343516" y="3249986"/>
            <a:ext cx="2363131" cy="605294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en-US" altLang="ko-KR" sz="2500" spc="-150" dirty="0" smtClean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‘</a:t>
            </a:r>
            <a:r>
              <a:rPr lang="ko-KR" altLang="en-US" sz="2500" spc="-150" dirty="0" err="1" smtClean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다케시마</a:t>
            </a:r>
            <a:r>
              <a:rPr lang="en-US" altLang="ko-KR" sz="2500" spc="-150" dirty="0" smtClean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’ </a:t>
            </a:r>
            <a:r>
              <a:rPr lang="ko-KR" altLang="en-US" sz="2500" spc="-150" dirty="0" smtClean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이름의 유래</a:t>
            </a:r>
            <a:endParaRPr lang="en-US" altLang="ko-KR" sz="2500" spc="-150" dirty="0" smtClean="0">
              <a:solidFill>
                <a:schemeClr val="bg2">
                  <a:lumMod val="25000"/>
                </a:schemeClr>
              </a:solidFill>
              <a:latin typeface="THE정고딕140" panose="02020603020101020101" pitchFamily="18" charset="-127"/>
              <a:ea typeface="THE정고딕140" panose="0202060302010102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93621" y="2593982"/>
            <a:ext cx="1462923" cy="606576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en-US" altLang="ko-KR" sz="3000" spc="-150" dirty="0" smtClean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PART </a:t>
            </a:r>
            <a:r>
              <a:rPr lang="en-US" altLang="ko-KR" sz="3000" spc="-150" dirty="0" smtClean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1</a:t>
            </a:r>
            <a:endParaRPr lang="ko-KR" altLang="en-US" sz="3000" spc="-150" dirty="0">
              <a:solidFill>
                <a:schemeClr val="bg2">
                  <a:lumMod val="25000"/>
                </a:schemeClr>
              </a:solidFill>
              <a:latin typeface="THE정고딕140" panose="02020603020101020101" pitchFamily="18" charset="-127"/>
              <a:ea typeface="THE정고딕140" panose="02020603020101020101" pitchFamily="18" charset="-127"/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0" y="4811149"/>
            <a:ext cx="12192000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0" y="1390356"/>
            <a:ext cx="12192000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051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0" y="-1"/>
            <a:ext cx="12192000" cy="942535"/>
            <a:chOff x="0" y="-1"/>
            <a:chExt cx="12192000" cy="942535"/>
          </a:xfrm>
        </p:grpSpPr>
        <p:sp>
          <p:nvSpPr>
            <p:cNvPr id="5" name="직사각형 4"/>
            <p:cNvSpPr/>
            <p:nvPr/>
          </p:nvSpPr>
          <p:spPr>
            <a:xfrm>
              <a:off x="0" y="-1"/>
              <a:ext cx="12192000" cy="94253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6" name="직선 연결선 5"/>
            <p:cNvCxnSpPr/>
            <p:nvPr/>
          </p:nvCxnSpPr>
          <p:spPr>
            <a:xfrm>
              <a:off x="0" y="747880"/>
              <a:ext cx="970671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직사각형 8"/>
            <p:cNvSpPr/>
            <p:nvPr/>
          </p:nvSpPr>
          <p:spPr>
            <a:xfrm>
              <a:off x="1772279" y="541605"/>
              <a:ext cx="45719" cy="9847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1698428" y="583732"/>
              <a:ext cx="45719" cy="5634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15239" y="124413"/>
            <a:ext cx="1589408" cy="605294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ko-KR" altLang="en-US" spc="-150" dirty="0" smtClean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일본의 국제법적 주장</a:t>
            </a:r>
            <a:endParaRPr lang="en-US" altLang="ko-KR" spc="-150" dirty="0" smtClean="0">
              <a:solidFill>
                <a:schemeClr val="bg2">
                  <a:lumMod val="25000"/>
                </a:schemeClr>
              </a:solidFill>
              <a:latin typeface="THE정고딕140" panose="02020603020101020101" pitchFamily="18" charset="-127"/>
              <a:ea typeface="THE정고딕140" panose="02020603020101020101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335426" y="1131841"/>
            <a:ext cx="75211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/>
              <a:t>1. </a:t>
            </a:r>
            <a:r>
              <a:rPr lang="ko-KR" altLang="en-US" dirty="0"/>
              <a:t>개정일본여지노정전도</a:t>
            </a:r>
            <a:r>
              <a:rPr lang="en-US" altLang="ko-KR" dirty="0"/>
              <a:t>(1779</a:t>
            </a:r>
            <a:r>
              <a:rPr lang="ko-KR" altLang="en-US" dirty="0"/>
              <a:t>년</a:t>
            </a:r>
            <a:r>
              <a:rPr lang="en-US" altLang="ko-KR" dirty="0"/>
              <a:t>) </a:t>
            </a:r>
            <a:r>
              <a:rPr lang="ko-KR" altLang="en-US" dirty="0" smtClean="0"/>
              <a:t>에서</a:t>
            </a:r>
            <a:r>
              <a:rPr lang="en-US" altLang="ko-KR" dirty="0" smtClean="0"/>
              <a:t> </a:t>
            </a:r>
            <a:r>
              <a:rPr lang="ko-KR" altLang="en-US" dirty="0" smtClean="0"/>
              <a:t>보듯 </a:t>
            </a:r>
            <a:r>
              <a:rPr lang="ko-KR" altLang="en-US" dirty="0" err="1"/>
              <a:t>일본은옛날부터</a:t>
            </a:r>
            <a:r>
              <a:rPr lang="ko-KR" altLang="en-US" dirty="0"/>
              <a:t> 독도의 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dirty="0"/>
              <a:t>존재를 인식하고 있었다</a:t>
            </a:r>
            <a:r>
              <a:rPr lang="en-US" altLang="ko-KR" dirty="0"/>
              <a:t>.</a:t>
            </a:r>
            <a:br>
              <a:rPr lang="en-US" altLang="ko-KR" dirty="0"/>
            </a:br>
            <a:endParaRPr lang="ko-KR" altLang="en-US" dirty="0"/>
          </a:p>
        </p:txBody>
      </p:sp>
      <p:pic>
        <p:nvPicPr>
          <p:cNvPr id="12" name="그림 11" descr="bandicam 2015-09-25 00-33-24-6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023" y="2055171"/>
            <a:ext cx="7002162" cy="391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1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0" y="-1"/>
            <a:ext cx="12192000" cy="942535"/>
            <a:chOff x="0" y="-1"/>
            <a:chExt cx="12192000" cy="942535"/>
          </a:xfrm>
        </p:grpSpPr>
        <p:sp>
          <p:nvSpPr>
            <p:cNvPr id="5" name="직사각형 4"/>
            <p:cNvSpPr/>
            <p:nvPr/>
          </p:nvSpPr>
          <p:spPr>
            <a:xfrm>
              <a:off x="0" y="-1"/>
              <a:ext cx="12192000" cy="94253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6" name="직선 연결선 5"/>
            <p:cNvCxnSpPr/>
            <p:nvPr/>
          </p:nvCxnSpPr>
          <p:spPr>
            <a:xfrm>
              <a:off x="0" y="747880"/>
              <a:ext cx="970671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직사각형 8"/>
            <p:cNvSpPr/>
            <p:nvPr/>
          </p:nvSpPr>
          <p:spPr>
            <a:xfrm>
              <a:off x="1772279" y="541605"/>
              <a:ext cx="45719" cy="9847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1698428" y="583732"/>
              <a:ext cx="45719" cy="5634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직사각형 1"/>
          <p:cNvSpPr/>
          <p:nvPr/>
        </p:nvSpPr>
        <p:spPr>
          <a:xfrm>
            <a:off x="1523588" y="1164792"/>
            <a:ext cx="89545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/>
              <a:t>2. </a:t>
            </a:r>
            <a:r>
              <a:rPr lang="ko-KR" altLang="en-US" dirty="0"/>
              <a:t>일본정부는 </a:t>
            </a:r>
            <a:r>
              <a:rPr lang="en-US" altLang="ko-KR" dirty="0"/>
              <a:t>1905</a:t>
            </a:r>
            <a:r>
              <a:rPr lang="ko-KR" altLang="en-US" dirty="0"/>
              <a:t>년 독도를 </a:t>
            </a:r>
            <a:r>
              <a:rPr lang="ko-KR" altLang="en-US" dirty="0" err="1" smtClean="0"/>
              <a:t>시마네</a:t>
            </a:r>
            <a:r>
              <a:rPr lang="ko-KR" altLang="en-US" dirty="0" smtClean="0"/>
              <a:t> </a:t>
            </a:r>
            <a:r>
              <a:rPr lang="ko-KR" altLang="en-US" dirty="0"/>
              <a:t>현에 편입해 독도 </a:t>
            </a:r>
            <a:r>
              <a:rPr lang="ko-KR" altLang="en-US" dirty="0" smtClean="0"/>
              <a:t>영유 의사를</a:t>
            </a:r>
            <a:r>
              <a:rPr lang="en-US" altLang="ko-KR" dirty="0" smtClean="0"/>
              <a:t> </a:t>
            </a:r>
            <a:r>
              <a:rPr lang="ko-KR" altLang="en-US" dirty="0" smtClean="0"/>
              <a:t>재확인 </a:t>
            </a:r>
            <a:r>
              <a:rPr lang="ko-KR" altLang="en-US" dirty="0"/>
              <a:t>했다</a:t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11" name="그림 10" descr="gasengi_com_20130813_1758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87" y="1811124"/>
            <a:ext cx="7898133" cy="43529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5239" y="124413"/>
            <a:ext cx="1589408" cy="605294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ko-KR" altLang="en-US" spc="-150" dirty="0" smtClean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일본의 국제법적 주장</a:t>
            </a:r>
            <a:endParaRPr lang="en-US" altLang="ko-KR" spc="-150" dirty="0" smtClean="0">
              <a:solidFill>
                <a:schemeClr val="bg2">
                  <a:lumMod val="25000"/>
                </a:schemeClr>
              </a:solidFill>
              <a:latin typeface="THE정고딕140" panose="02020603020101020101" pitchFamily="18" charset="-127"/>
              <a:ea typeface="THE정고딕140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1413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0" y="-1"/>
            <a:ext cx="12192000" cy="942535"/>
            <a:chOff x="0" y="-1"/>
            <a:chExt cx="12192000" cy="942535"/>
          </a:xfrm>
        </p:grpSpPr>
        <p:sp>
          <p:nvSpPr>
            <p:cNvPr id="5" name="직사각형 4"/>
            <p:cNvSpPr/>
            <p:nvPr/>
          </p:nvSpPr>
          <p:spPr>
            <a:xfrm>
              <a:off x="0" y="-1"/>
              <a:ext cx="12192000" cy="94253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6" name="직선 연결선 5"/>
            <p:cNvCxnSpPr/>
            <p:nvPr/>
          </p:nvCxnSpPr>
          <p:spPr>
            <a:xfrm>
              <a:off x="0" y="747880"/>
              <a:ext cx="970671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직사각형 8"/>
            <p:cNvSpPr/>
            <p:nvPr/>
          </p:nvSpPr>
          <p:spPr>
            <a:xfrm>
              <a:off x="1772279" y="541605"/>
              <a:ext cx="45719" cy="9847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1698428" y="583732"/>
              <a:ext cx="45719" cy="5634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직사각형 1"/>
          <p:cNvSpPr/>
          <p:nvPr/>
        </p:nvSpPr>
        <p:spPr>
          <a:xfrm>
            <a:off x="2341010" y="1163248"/>
            <a:ext cx="77585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/>
              <a:t>3. </a:t>
            </a:r>
            <a:r>
              <a:rPr lang="ko-KR" altLang="en-US" dirty="0"/>
              <a:t>샌프란시스코 평화조약에 일본이 독립을 승인하고 모든 권리</a:t>
            </a:r>
            <a:r>
              <a:rPr lang="en-US" altLang="ko-KR" dirty="0"/>
              <a:t>, </a:t>
            </a:r>
            <a:r>
              <a:rPr lang="ko-KR" altLang="en-US" dirty="0"/>
              <a:t>권 헌 및 청구권을 </a:t>
            </a:r>
            <a:r>
              <a:rPr lang="ko-KR" altLang="en-US" dirty="0" smtClean="0"/>
              <a:t>포기한 </a:t>
            </a:r>
            <a:r>
              <a:rPr lang="en-US" altLang="ko-KR" dirty="0"/>
              <a:t>'</a:t>
            </a:r>
            <a:r>
              <a:rPr lang="ko-KR" altLang="en-US" dirty="0"/>
              <a:t>조선</a:t>
            </a:r>
            <a:r>
              <a:rPr lang="en-US" altLang="ko-KR" dirty="0"/>
              <a:t>' </a:t>
            </a:r>
            <a:r>
              <a:rPr lang="ko-KR" altLang="en-US" dirty="0"/>
              <a:t>에는 </a:t>
            </a:r>
            <a:r>
              <a:rPr lang="ko-KR" altLang="en-US" dirty="0" err="1"/>
              <a:t>독도가포함되지</a:t>
            </a:r>
            <a:r>
              <a:rPr lang="ko-KR" altLang="en-US" dirty="0"/>
              <a:t> 않았다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11" name="그림 10" descr="%B4%EB~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228" y="2162424"/>
            <a:ext cx="3886690" cy="392909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5445211" y="2711448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ko-KR" altLang="en-US" dirty="0"/>
              <a:t>한편 이 조약은 </a:t>
            </a:r>
            <a:r>
              <a:rPr lang="en-US" altLang="ko-KR" dirty="0"/>
              <a:t>1951</a:t>
            </a:r>
            <a:r>
              <a:rPr lang="ko-KR" altLang="en-US" dirty="0"/>
              <a:t>년 </a:t>
            </a:r>
            <a:r>
              <a:rPr lang="en-US" altLang="ko-KR" dirty="0"/>
              <a:t>9</a:t>
            </a:r>
            <a:r>
              <a:rPr lang="ko-KR" altLang="en-US" dirty="0"/>
              <a:t>월 </a:t>
            </a:r>
            <a:r>
              <a:rPr lang="en-US" altLang="ko-KR" dirty="0"/>
              <a:t>8</a:t>
            </a:r>
            <a:r>
              <a:rPr lang="ko-KR" altLang="en-US" dirty="0"/>
              <a:t>일 미국 샌프란시스코에서 조인되었으나 </a:t>
            </a:r>
            <a:r>
              <a:rPr lang="en-US" altLang="ko-KR" dirty="0"/>
              <a:t>1952</a:t>
            </a:r>
            <a:r>
              <a:rPr lang="ko-KR" altLang="en-US" dirty="0"/>
              <a:t>년 </a:t>
            </a:r>
            <a:r>
              <a:rPr lang="en-US" altLang="ko-KR" dirty="0"/>
              <a:t>4</a:t>
            </a:r>
            <a:r>
              <a:rPr lang="ko-KR" altLang="en-US" dirty="0"/>
              <a:t>월 </a:t>
            </a:r>
            <a:r>
              <a:rPr lang="en-US" altLang="ko-KR" dirty="0"/>
              <a:t>8</a:t>
            </a:r>
            <a:r>
              <a:rPr lang="ko-KR" altLang="en-US" dirty="0"/>
              <a:t>일 발효된 것으로 대일강화조약이라고도 한다</a:t>
            </a:r>
            <a:r>
              <a:rPr lang="en-US" altLang="ko-KR" dirty="0"/>
              <a:t>. </a:t>
            </a:r>
            <a:r>
              <a:rPr lang="ko-KR" altLang="en-US" dirty="0"/>
              <a:t>특히 이 조약은 한반도의 독립을 승인하고 대만과 사할린 남부 등에 대한 일본의 모든 권리와 청구권을 포기한다는 내용 등을 담고 있다</a:t>
            </a:r>
            <a:r>
              <a:rPr lang="en-US" altLang="ko-KR" dirty="0"/>
              <a:t>.</a:t>
            </a:r>
            <a:endParaRPr lang="en-US" altLang="ko-KR" dirty="0">
              <a:solidFill>
                <a:srgbClr val="000000"/>
              </a:solidFill>
              <a:latin typeface="바탕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5239" y="124413"/>
            <a:ext cx="1589408" cy="605294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ko-KR" altLang="en-US" spc="-150" dirty="0" smtClean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일본의 국제법적 주장</a:t>
            </a:r>
            <a:endParaRPr lang="en-US" altLang="ko-KR" spc="-150" dirty="0" smtClean="0">
              <a:solidFill>
                <a:schemeClr val="bg2">
                  <a:lumMod val="25000"/>
                </a:schemeClr>
              </a:solidFill>
              <a:latin typeface="THE정고딕140" panose="02020603020101020101" pitchFamily="18" charset="-127"/>
              <a:ea typeface="THE정고딕140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8203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0" y="-1"/>
            <a:ext cx="12192000" cy="942535"/>
            <a:chOff x="0" y="-1"/>
            <a:chExt cx="12192000" cy="942535"/>
          </a:xfrm>
        </p:grpSpPr>
        <p:sp>
          <p:nvSpPr>
            <p:cNvPr id="5" name="직사각형 4"/>
            <p:cNvSpPr/>
            <p:nvPr/>
          </p:nvSpPr>
          <p:spPr>
            <a:xfrm>
              <a:off x="0" y="-1"/>
              <a:ext cx="12192000" cy="94253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6" name="직선 연결선 5"/>
            <p:cNvCxnSpPr/>
            <p:nvPr/>
          </p:nvCxnSpPr>
          <p:spPr>
            <a:xfrm>
              <a:off x="0" y="747880"/>
              <a:ext cx="970671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직사각형 8"/>
            <p:cNvSpPr/>
            <p:nvPr/>
          </p:nvSpPr>
          <p:spPr>
            <a:xfrm>
              <a:off x="1772279" y="541605"/>
              <a:ext cx="45719" cy="9847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1698428" y="583732"/>
              <a:ext cx="45719" cy="5634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직사각형 1"/>
          <p:cNvSpPr/>
          <p:nvPr/>
        </p:nvSpPr>
        <p:spPr>
          <a:xfrm>
            <a:off x="2351902" y="1130297"/>
            <a:ext cx="74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/>
              <a:t>4. </a:t>
            </a:r>
            <a:r>
              <a:rPr lang="ko-KR" altLang="en-US" dirty="0"/>
              <a:t>한국이 인용하는 안용복의 진술은 자신의 불법도 </a:t>
            </a:r>
            <a:r>
              <a:rPr lang="ko-KR" altLang="en-US" dirty="0" err="1"/>
              <a:t>일죄를</a:t>
            </a:r>
            <a:r>
              <a:rPr lang="ko-KR" altLang="en-US" dirty="0"/>
              <a:t> 정당화하기 위해 과장한 </a:t>
            </a:r>
            <a:r>
              <a:rPr lang="ko-KR" altLang="en-US" dirty="0" smtClean="0"/>
              <a:t>것이며</a:t>
            </a:r>
            <a:r>
              <a:rPr lang="en-US" altLang="ko-KR" dirty="0"/>
              <a:t>, </a:t>
            </a:r>
            <a:r>
              <a:rPr lang="ko-KR" altLang="en-US" dirty="0"/>
              <a:t>일본기록과 부합하지 않는다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3048000" y="282883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dirty="0"/>
              <a:t>한국이 자국 주장의 근거로 인용하는 안용복의  </a:t>
            </a:r>
          </a:p>
          <a:p>
            <a:r>
              <a:rPr lang="ko-KR" altLang="en-US" dirty="0"/>
              <a:t> 진술내용은 자신의 불법도일에 대한 취조 시에  </a:t>
            </a:r>
          </a:p>
          <a:p>
            <a:r>
              <a:rPr lang="ko-KR" altLang="en-US" dirty="0"/>
              <a:t> 행한 것으로 사실과 부합하지 않는 것이 많고 </a:t>
            </a:r>
          </a:p>
          <a:p>
            <a:r>
              <a:rPr lang="ko-KR" altLang="en-US" dirty="0"/>
              <a:t> 일본의 기록에 없는 내용도 있다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5239" y="124413"/>
            <a:ext cx="1589408" cy="605294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ko-KR" altLang="en-US" spc="-150" dirty="0" smtClean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일본의 국제법적 주장</a:t>
            </a:r>
            <a:endParaRPr lang="en-US" altLang="ko-KR" spc="-150" dirty="0" smtClean="0">
              <a:solidFill>
                <a:schemeClr val="bg2">
                  <a:lumMod val="25000"/>
                </a:schemeClr>
              </a:solidFill>
              <a:latin typeface="THE정고딕140" panose="02020603020101020101" pitchFamily="18" charset="-127"/>
              <a:ea typeface="THE정고딕140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8459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0" y="-1"/>
            <a:ext cx="12192000" cy="942535"/>
            <a:chOff x="0" y="-1"/>
            <a:chExt cx="12192000" cy="942535"/>
          </a:xfrm>
        </p:grpSpPr>
        <p:sp>
          <p:nvSpPr>
            <p:cNvPr id="5" name="직사각형 4"/>
            <p:cNvSpPr/>
            <p:nvPr/>
          </p:nvSpPr>
          <p:spPr>
            <a:xfrm>
              <a:off x="0" y="-1"/>
              <a:ext cx="12192000" cy="94253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6" name="직선 연결선 5"/>
            <p:cNvCxnSpPr/>
            <p:nvPr/>
          </p:nvCxnSpPr>
          <p:spPr>
            <a:xfrm>
              <a:off x="0" y="747880"/>
              <a:ext cx="970671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직사각형 8"/>
            <p:cNvSpPr/>
            <p:nvPr/>
          </p:nvSpPr>
          <p:spPr>
            <a:xfrm>
              <a:off x="1772279" y="541605"/>
              <a:ext cx="45719" cy="9847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1698428" y="583732"/>
              <a:ext cx="45719" cy="5634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직사각형 1"/>
          <p:cNvSpPr/>
          <p:nvPr/>
        </p:nvSpPr>
        <p:spPr>
          <a:xfrm>
            <a:off x="2833815" y="1235846"/>
            <a:ext cx="69774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/>
              <a:t>5.</a:t>
            </a:r>
            <a:r>
              <a:rPr lang="ko-KR" altLang="en-US" dirty="0"/>
              <a:t>한국이 예전부터 독도의 존재를 인식하고 있었다는 근거는 없다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11" name="그림 10" descr="bandicam 2015-09-29 00-23-37-0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879" y="2110295"/>
            <a:ext cx="4838660" cy="3666666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6755026" y="3147641"/>
            <a:ext cx="4744995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ko-KR" altLang="en-US" dirty="0">
                <a:solidFill>
                  <a:srgbClr val="000000"/>
                </a:solidFill>
                <a:latin typeface="바탕"/>
              </a:rPr>
              <a:t>세종 </a:t>
            </a:r>
            <a:r>
              <a:rPr lang="en-US" altLang="ko-KR" dirty="0">
                <a:solidFill>
                  <a:srgbClr val="000000"/>
                </a:solidFill>
                <a:latin typeface="바탕"/>
              </a:rPr>
              <a:t>25</a:t>
            </a:r>
            <a:r>
              <a:rPr lang="ko-KR" altLang="en-US" dirty="0">
                <a:solidFill>
                  <a:srgbClr val="000000"/>
                </a:solidFill>
                <a:latin typeface="바탕"/>
              </a:rPr>
              <a:t>년에 편찬된 </a:t>
            </a:r>
            <a:r>
              <a:rPr lang="en-US" altLang="ko-KR" dirty="0">
                <a:solidFill>
                  <a:srgbClr val="000000"/>
                </a:solidFill>
                <a:latin typeface="바탕"/>
              </a:rPr>
              <a:t>‘</a:t>
            </a:r>
            <a:r>
              <a:rPr lang="ko-KR" altLang="en-US" dirty="0" err="1">
                <a:solidFill>
                  <a:srgbClr val="000000"/>
                </a:solidFill>
                <a:latin typeface="바탕"/>
              </a:rPr>
              <a:t>신증</a:t>
            </a:r>
            <a:r>
              <a:rPr lang="ko-KR" altLang="en-US" dirty="0">
                <a:solidFill>
                  <a:srgbClr val="000000"/>
                </a:solidFill>
                <a:latin typeface="바탕"/>
              </a:rPr>
              <a:t> 동국여지승람</a:t>
            </a:r>
            <a:r>
              <a:rPr lang="en-US" altLang="ko-KR" dirty="0">
                <a:solidFill>
                  <a:srgbClr val="000000"/>
                </a:solidFill>
                <a:latin typeface="바탕"/>
              </a:rPr>
              <a:t>’</a:t>
            </a:r>
            <a:r>
              <a:rPr lang="ko-KR" altLang="en-US" dirty="0">
                <a:solidFill>
                  <a:srgbClr val="000000"/>
                </a:solidFill>
                <a:latin typeface="바탕"/>
              </a:rPr>
              <a:t>에 독도와 울릉도가 다르게 그려져 있는 지도</a:t>
            </a:r>
            <a:r>
              <a:rPr lang="en-US" altLang="ko-KR" dirty="0">
                <a:solidFill>
                  <a:srgbClr val="000000"/>
                </a:solidFill>
                <a:latin typeface="바탕"/>
              </a:rPr>
              <a:t>.</a:t>
            </a:r>
            <a:endParaRPr lang="en-US" altLang="ko-KR" dirty="0">
              <a:solidFill>
                <a:srgbClr val="000000"/>
              </a:solidFill>
              <a:latin typeface="바탕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5239" y="124413"/>
            <a:ext cx="1589408" cy="605294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ko-KR" altLang="en-US" spc="-150" dirty="0" smtClean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일본의 국제법적 주장</a:t>
            </a:r>
            <a:endParaRPr lang="en-US" altLang="ko-KR" spc="-150" dirty="0" smtClean="0">
              <a:solidFill>
                <a:schemeClr val="bg2">
                  <a:lumMod val="25000"/>
                </a:schemeClr>
              </a:solidFill>
              <a:latin typeface="THE정고딕140" panose="02020603020101020101" pitchFamily="18" charset="-127"/>
              <a:ea typeface="THE정고딕140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9202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7280150" y="1494689"/>
            <a:ext cx="2510965" cy="3316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7350489" y="3152919"/>
            <a:ext cx="2363131" cy="605294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ko-KR" altLang="en-US" sz="2500" spc="-150" dirty="0" smtClean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일본의 역사적 주장</a:t>
            </a:r>
            <a:endParaRPr lang="en-US" altLang="ko-KR" sz="2500" spc="-150" dirty="0" smtClean="0">
              <a:solidFill>
                <a:schemeClr val="bg2">
                  <a:lumMod val="25000"/>
                </a:schemeClr>
              </a:solidFill>
              <a:latin typeface="THE정고딕140" panose="02020603020101020101" pitchFamily="18" charset="-127"/>
              <a:ea typeface="THE정고딕140" panose="02020603020101020101" pitchFamily="18" charset="-127"/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0" y="4811149"/>
            <a:ext cx="12192000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0" y="1390356"/>
            <a:ext cx="12192000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793621" y="2593982"/>
            <a:ext cx="1462923" cy="377796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en-US" altLang="ko-KR" sz="3000" spc="-150" dirty="0" smtClean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PART 3</a:t>
            </a:r>
            <a:endParaRPr lang="ko-KR" altLang="en-US" sz="3000" spc="-150" dirty="0">
              <a:solidFill>
                <a:schemeClr val="bg2">
                  <a:lumMod val="25000"/>
                </a:schemeClr>
              </a:solidFill>
              <a:latin typeface="THE정고딕140" panose="02020603020101020101" pitchFamily="18" charset="-127"/>
              <a:ea typeface="THE정고딕140" panose="0202060302010102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834411" y="4811149"/>
            <a:ext cx="1490670" cy="331245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ko-KR" altLang="en-US" sz="1500" spc="-150" dirty="0" smtClean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발표자 이다솜</a:t>
            </a:r>
            <a:endParaRPr lang="ko-KR" altLang="en-US" sz="1500" spc="-150" dirty="0">
              <a:solidFill>
                <a:schemeClr val="bg2">
                  <a:lumMod val="25000"/>
                </a:schemeClr>
              </a:solidFill>
              <a:latin typeface="THE정고딕140" panose="02020603020101020101" pitchFamily="18" charset="-127"/>
              <a:ea typeface="THE정고딕140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6654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0" y="-1"/>
            <a:ext cx="12192000" cy="942535"/>
            <a:chOff x="0" y="-1"/>
            <a:chExt cx="12192000" cy="942535"/>
          </a:xfrm>
        </p:grpSpPr>
        <p:sp>
          <p:nvSpPr>
            <p:cNvPr id="5" name="직사각형 4"/>
            <p:cNvSpPr/>
            <p:nvPr/>
          </p:nvSpPr>
          <p:spPr>
            <a:xfrm>
              <a:off x="0" y="-1"/>
              <a:ext cx="12192000" cy="94253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6" name="직선 연결선 5"/>
            <p:cNvCxnSpPr/>
            <p:nvPr/>
          </p:nvCxnSpPr>
          <p:spPr>
            <a:xfrm>
              <a:off x="0" y="747880"/>
              <a:ext cx="970671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직사각형 8"/>
            <p:cNvSpPr/>
            <p:nvPr/>
          </p:nvSpPr>
          <p:spPr>
            <a:xfrm>
              <a:off x="1772279" y="541605"/>
              <a:ext cx="45719" cy="9847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1698428" y="583732"/>
              <a:ext cx="45719" cy="5634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15239" y="124413"/>
            <a:ext cx="1589408" cy="605294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ko-KR" altLang="en-US" spc="-150" dirty="0" smtClean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일본의 </a:t>
            </a:r>
            <a:r>
              <a:rPr lang="ko-KR" altLang="en-US" spc="-150" dirty="0" smtClean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역</a:t>
            </a:r>
            <a:r>
              <a:rPr lang="ko-KR" altLang="en-US" spc="-150" dirty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사</a:t>
            </a:r>
            <a:r>
              <a:rPr lang="ko-KR" altLang="en-US" spc="-150" dirty="0" smtClean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적 주장</a:t>
            </a:r>
            <a:endParaRPr lang="en-US" altLang="ko-KR" spc="-150" dirty="0" smtClean="0">
              <a:solidFill>
                <a:schemeClr val="bg2">
                  <a:lumMod val="25000"/>
                </a:schemeClr>
              </a:solidFill>
              <a:latin typeface="THE정고딕140" panose="02020603020101020101" pitchFamily="18" charset="-127"/>
              <a:ea typeface="THE정고딕140" panose="02020603020101020101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7301829" y="270337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dirty="0">
                <a:latin typeface="나눔고딕" pitchFamily="50" charset="-127"/>
                <a:ea typeface="나눔고딕" pitchFamily="50" charset="-127"/>
              </a:rPr>
              <a:t>일본은 옛날부터 </a:t>
            </a:r>
            <a:endParaRPr lang="en-US" altLang="ko-KR" dirty="0">
              <a:latin typeface="나눔고딕" pitchFamily="50" charset="-127"/>
              <a:ea typeface="나눔고딕" pitchFamily="50" charset="-127"/>
            </a:endParaRPr>
          </a:p>
          <a:p>
            <a:endParaRPr lang="en-US" altLang="ko-KR" dirty="0"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u="sng" dirty="0">
                <a:latin typeface="나눔고딕" pitchFamily="50" charset="-127"/>
                <a:ea typeface="문체부 궁체 정자체" pitchFamily="17" charset="-127"/>
              </a:rPr>
              <a:t>죽도의 존재를 인식하고 있었고</a:t>
            </a:r>
            <a:r>
              <a:rPr lang="en-US" altLang="ko-KR" u="sng" dirty="0">
                <a:latin typeface="나눔고딕" pitchFamily="50" charset="-127"/>
                <a:ea typeface="문체부 궁체 정자체" pitchFamily="17" charset="-127"/>
              </a:rPr>
              <a:t>, </a:t>
            </a:r>
          </a:p>
          <a:p>
            <a:endParaRPr lang="en-US" altLang="ko-KR" u="sng" dirty="0">
              <a:latin typeface="나눔고딕" pitchFamily="50" charset="-127"/>
              <a:ea typeface="문체부 궁체 정자체" pitchFamily="17" charset="-127"/>
            </a:endParaRPr>
          </a:p>
          <a:p>
            <a:r>
              <a:rPr lang="ko-KR" altLang="en-US" u="sng" dirty="0">
                <a:latin typeface="나눔고딕" pitchFamily="50" charset="-127"/>
                <a:ea typeface="문체부 궁체 정자체" pitchFamily="17" charset="-127"/>
              </a:rPr>
              <a:t>한국은 죽도를 인식하지 않았다</a:t>
            </a:r>
            <a:endParaRPr lang="ko-KR" altLang="en-US" u="sng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08" y="1965664"/>
            <a:ext cx="514350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7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0" y="-1"/>
            <a:ext cx="12192000" cy="942535"/>
            <a:chOff x="0" y="-1"/>
            <a:chExt cx="12192000" cy="942535"/>
          </a:xfrm>
        </p:grpSpPr>
        <p:sp>
          <p:nvSpPr>
            <p:cNvPr id="5" name="직사각형 4"/>
            <p:cNvSpPr/>
            <p:nvPr/>
          </p:nvSpPr>
          <p:spPr>
            <a:xfrm>
              <a:off x="0" y="-1"/>
              <a:ext cx="12192000" cy="94253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6" name="직선 연결선 5"/>
            <p:cNvCxnSpPr/>
            <p:nvPr/>
          </p:nvCxnSpPr>
          <p:spPr>
            <a:xfrm>
              <a:off x="0" y="747880"/>
              <a:ext cx="970671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직사각형 8"/>
            <p:cNvSpPr/>
            <p:nvPr/>
          </p:nvSpPr>
          <p:spPr>
            <a:xfrm>
              <a:off x="1772279" y="541605"/>
              <a:ext cx="45719" cy="9847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1698428" y="583732"/>
              <a:ext cx="45719" cy="5634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15239" y="124413"/>
            <a:ext cx="1589408" cy="605294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ko-KR" altLang="en-US" spc="-150" dirty="0" smtClean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일본의 </a:t>
            </a:r>
            <a:r>
              <a:rPr lang="ko-KR" altLang="en-US" spc="-150" dirty="0" smtClean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역</a:t>
            </a:r>
            <a:r>
              <a:rPr lang="ko-KR" altLang="en-US" spc="-150" dirty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사</a:t>
            </a:r>
            <a:r>
              <a:rPr lang="ko-KR" altLang="en-US" spc="-150" dirty="0" smtClean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적 주장</a:t>
            </a:r>
            <a:endParaRPr lang="en-US" altLang="ko-KR" spc="-150" dirty="0" smtClean="0">
              <a:solidFill>
                <a:schemeClr val="bg2">
                  <a:lumMod val="25000"/>
                </a:schemeClr>
              </a:solidFill>
              <a:latin typeface="THE정고딕140" panose="02020603020101020101" pitchFamily="18" charset="-127"/>
              <a:ea typeface="THE정고딕140" panose="02020603020101020101" pitchFamily="18" charset="-127"/>
            </a:endParaRPr>
          </a:p>
        </p:txBody>
      </p:sp>
      <p:pic>
        <p:nvPicPr>
          <p:cNvPr id="12" name="_x158010848" descr="EMB0000023428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239" y="1564597"/>
            <a:ext cx="2450443" cy="382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085" y="1877473"/>
            <a:ext cx="3293024" cy="327971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" name="직사각형 1"/>
          <p:cNvSpPr/>
          <p:nvPr/>
        </p:nvSpPr>
        <p:spPr>
          <a:xfrm>
            <a:off x="5153597" y="5467291"/>
            <a:ext cx="6096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ko-KR" sz="2800" b="1" dirty="0"/>
              <a:t>1145</a:t>
            </a:r>
            <a:r>
              <a:rPr lang="ko-KR" altLang="en-US" sz="2800" b="1" dirty="0"/>
              <a:t>년</a:t>
            </a:r>
            <a:r>
              <a:rPr lang="ko-KR" altLang="en-US" sz="2400" b="1" dirty="0"/>
              <a:t> </a:t>
            </a:r>
            <a:endParaRPr lang="en-US" altLang="ko-KR" sz="2400" b="1" dirty="0"/>
          </a:p>
          <a:p>
            <a:pPr algn="ctr"/>
            <a:r>
              <a:rPr lang="en-US" altLang="ko-KR" b="1" dirty="0"/>
              <a:t>&lt;</a:t>
            </a:r>
            <a:r>
              <a:rPr lang="ko-KR" altLang="en-US" b="1" dirty="0"/>
              <a:t>삼국사기</a:t>
            </a:r>
            <a:r>
              <a:rPr lang="en-US" altLang="ko-KR" b="1" dirty="0"/>
              <a:t>&gt;</a:t>
            </a:r>
            <a:endParaRPr lang="ko-KR" altLang="en-US" b="1" dirty="0"/>
          </a:p>
        </p:txBody>
      </p:sp>
      <p:sp>
        <p:nvSpPr>
          <p:cNvPr id="3" name="직사각형 2"/>
          <p:cNvSpPr/>
          <p:nvPr/>
        </p:nvSpPr>
        <p:spPr>
          <a:xfrm>
            <a:off x="543697" y="5549669"/>
            <a:ext cx="6096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ko-KR" sz="2800" b="1" dirty="0"/>
              <a:t>1431</a:t>
            </a:r>
            <a:r>
              <a:rPr lang="ko-KR" altLang="en-US" sz="2800" b="1" dirty="0"/>
              <a:t>년</a:t>
            </a:r>
            <a:endParaRPr lang="en-US" altLang="ko-KR" sz="2400" b="1" dirty="0"/>
          </a:p>
          <a:p>
            <a:pPr algn="ctr"/>
            <a:r>
              <a:rPr lang="en-US" altLang="ko-KR" b="1" dirty="0"/>
              <a:t>&lt;</a:t>
            </a:r>
            <a:r>
              <a:rPr lang="ko-KR" altLang="en-US" b="1" dirty="0"/>
              <a:t>태종실록</a:t>
            </a:r>
            <a:r>
              <a:rPr lang="en-US" altLang="ko-KR" b="1" dirty="0"/>
              <a:t>&gt; </a:t>
            </a:r>
            <a:r>
              <a:rPr lang="ko-KR" altLang="en-US" b="1" dirty="0"/>
              <a:t>태종</a:t>
            </a:r>
            <a:r>
              <a:rPr lang="en-US" altLang="ko-KR" b="1" dirty="0"/>
              <a:t>17</a:t>
            </a:r>
            <a:r>
              <a:rPr lang="ko-KR" altLang="en-US" b="1" dirty="0"/>
              <a:t>년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51920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0" y="-1"/>
            <a:ext cx="12192000" cy="942535"/>
            <a:chOff x="0" y="-1"/>
            <a:chExt cx="12192000" cy="942535"/>
          </a:xfrm>
        </p:grpSpPr>
        <p:sp>
          <p:nvSpPr>
            <p:cNvPr id="5" name="직사각형 4"/>
            <p:cNvSpPr/>
            <p:nvPr/>
          </p:nvSpPr>
          <p:spPr>
            <a:xfrm>
              <a:off x="0" y="-1"/>
              <a:ext cx="12192000" cy="94253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6" name="직선 연결선 5"/>
            <p:cNvCxnSpPr/>
            <p:nvPr/>
          </p:nvCxnSpPr>
          <p:spPr>
            <a:xfrm>
              <a:off x="0" y="747880"/>
              <a:ext cx="970671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직사각형 8"/>
            <p:cNvSpPr/>
            <p:nvPr/>
          </p:nvSpPr>
          <p:spPr>
            <a:xfrm>
              <a:off x="1772279" y="541605"/>
              <a:ext cx="45719" cy="9847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1698428" y="583732"/>
              <a:ext cx="45719" cy="5634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15239" y="124413"/>
            <a:ext cx="1589408" cy="605294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ko-KR" altLang="en-US" spc="-150" dirty="0" smtClean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일본의 </a:t>
            </a:r>
            <a:r>
              <a:rPr lang="ko-KR" altLang="en-US" spc="-150" dirty="0" smtClean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역</a:t>
            </a:r>
            <a:r>
              <a:rPr lang="ko-KR" altLang="en-US" spc="-150" dirty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사</a:t>
            </a:r>
            <a:r>
              <a:rPr lang="ko-KR" altLang="en-US" spc="-150" dirty="0" smtClean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적 주장</a:t>
            </a:r>
            <a:endParaRPr lang="en-US" altLang="ko-KR" spc="-150" dirty="0" smtClean="0">
              <a:solidFill>
                <a:schemeClr val="bg2">
                  <a:lumMod val="25000"/>
                </a:schemeClr>
              </a:solidFill>
              <a:latin typeface="THE정고딕140" panose="02020603020101020101" pitchFamily="18" charset="-127"/>
              <a:ea typeface="THE정고딕140" panose="02020603020101020101" pitchFamily="18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197543912" descr="EMB00000c545f8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040" y="1260389"/>
            <a:ext cx="4717920" cy="376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3048000" y="5533194"/>
            <a:ext cx="6096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ko-KR" sz="2800" b="1" dirty="0"/>
              <a:t>&lt;</a:t>
            </a:r>
            <a:r>
              <a:rPr lang="ko-KR" altLang="en-US" sz="2800" b="1" dirty="0" err="1"/>
              <a:t>팔도총도</a:t>
            </a:r>
            <a:r>
              <a:rPr lang="en-US" altLang="ko-KR" sz="2800" b="1" dirty="0"/>
              <a:t>&gt;</a:t>
            </a:r>
            <a:endParaRPr lang="en-US" altLang="ko-KR" sz="2400" b="1" dirty="0"/>
          </a:p>
          <a:p>
            <a:pPr algn="ctr"/>
            <a:r>
              <a:rPr lang="en-US" altLang="ko-KR" b="1" dirty="0"/>
              <a:t>1530</a:t>
            </a:r>
            <a:r>
              <a:rPr lang="ko-KR" altLang="en-US" b="1" dirty="0"/>
              <a:t>년</a:t>
            </a:r>
            <a:r>
              <a:rPr lang="en-US" altLang="ko-KR" b="1" dirty="0"/>
              <a:t> </a:t>
            </a:r>
            <a:r>
              <a:rPr lang="ko-KR" altLang="en-US" b="1" dirty="0"/>
              <a:t>발행</a:t>
            </a:r>
            <a:endParaRPr lang="en-US" altLang="ko-KR" b="1" dirty="0"/>
          </a:p>
        </p:txBody>
      </p:sp>
    </p:spTree>
    <p:extLst>
      <p:ext uri="{BB962C8B-B14F-4D97-AF65-F5344CB8AC3E}">
        <p14:creationId xmlns:p14="http://schemas.microsoft.com/office/powerpoint/2010/main" val="37388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0" y="-1"/>
            <a:ext cx="12192000" cy="942535"/>
            <a:chOff x="0" y="-1"/>
            <a:chExt cx="12192000" cy="942535"/>
          </a:xfrm>
        </p:grpSpPr>
        <p:sp>
          <p:nvSpPr>
            <p:cNvPr id="5" name="직사각형 4"/>
            <p:cNvSpPr/>
            <p:nvPr/>
          </p:nvSpPr>
          <p:spPr>
            <a:xfrm>
              <a:off x="0" y="-1"/>
              <a:ext cx="12192000" cy="94253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6" name="직선 연결선 5"/>
            <p:cNvCxnSpPr/>
            <p:nvPr/>
          </p:nvCxnSpPr>
          <p:spPr>
            <a:xfrm>
              <a:off x="0" y="747880"/>
              <a:ext cx="970671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직사각형 8"/>
            <p:cNvSpPr/>
            <p:nvPr/>
          </p:nvSpPr>
          <p:spPr>
            <a:xfrm>
              <a:off x="1772279" y="541605"/>
              <a:ext cx="45719" cy="9847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1698428" y="583732"/>
              <a:ext cx="45719" cy="5634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15239" y="124413"/>
            <a:ext cx="1589408" cy="605294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ko-KR" altLang="en-US" spc="-150" dirty="0" smtClean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일본의 </a:t>
            </a:r>
            <a:r>
              <a:rPr lang="ko-KR" altLang="en-US" spc="-150" dirty="0" smtClean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역</a:t>
            </a:r>
            <a:r>
              <a:rPr lang="ko-KR" altLang="en-US" spc="-150" dirty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사</a:t>
            </a:r>
            <a:r>
              <a:rPr lang="ko-KR" altLang="en-US" spc="-150" dirty="0" smtClean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적 주장</a:t>
            </a:r>
            <a:endParaRPr lang="en-US" altLang="ko-KR" spc="-150" dirty="0" smtClean="0">
              <a:solidFill>
                <a:schemeClr val="bg2">
                  <a:lumMod val="25000"/>
                </a:schemeClr>
              </a:solidFill>
              <a:latin typeface="THE정고딕140" panose="02020603020101020101" pitchFamily="18" charset="-127"/>
              <a:ea typeface="THE정고딕140" panose="02020603020101020101" pitchFamily="18" charset="-127"/>
            </a:endParaRPr>
          </a:p>
        </p:txBody>
      </p:sp>
      <p:pic>
        <p:nvPicPr>
          <p:cNvPr id="8" name="_x210347896" descr="EMB0000023428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270" y="2384500"/>
            <a:ext cx="4019824" cy="303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_x210347976" descr="EMB0000023428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740" y="2397561"/>
            <a:ext cx="3881063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5284445" y="1530864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b="1" dirty="0" err="1"/>
              <a:t>은주시청합기</a:t>
            </a:r>
            <a:endParaRPr lang="en-US" altLang="ko-KR" sz="1600" b="1" dirty="0"/>
          </a:p>
        </p:txBody>
      </p:sp>
    </p:spTree>
    <p:extLst>
      <p:ext uri="{BB962C8B-B14F-4D97-AF65-F5344CB8AC3E}">
        <p14:creationId xmlns:p14="http://schemas.microsoft.com/office/powerpoint/2010/main" val="37388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/>
          <p:cNvGrpSpPr/>
          <p:nvPr/>
        </p:nvGrpSpPr>
        <p:grpSpPr>
          <a:xfrm>
            <a:off x="-94811" y="-1"/>
            <a:ext cx="12286811" cy="942535"/>
            <a:chOff x="-94811" y="-1"/>
            <a:chExt cx="12286811" cy="942535"/>
          </a:xfrm>
        </p:grpSpPr>
        <p:sp>
          <p:nvSpPr>
            <p:cNvPr id="7" name="직사각형 6"/>
            <p:cNvSpPr/>
            <p:nvPr/>
          </p:nvSpPr>
          <p:spPr>
            <a:xfrm>
              <a:off x="0" y="-1"/>
              <a:ext cx="12192000" cy="94253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err="1" smtClean="0"/>
                <a:t>ㅇ</a:t>
              </a:r>
              <a:endParaRPr lang="ko-KR" altLang="en-US" dirty="0"/>
            </a:p>
          </p:txBody>
        </p:sp>
        <p:cxnSp>
          <p:nvCxnSpPr>
            <p:cNvPr id="4" name="직선 연결선 3"/>
            <p:cNvCxnSpPr/>
            <p:nvPr/>
          </p:nvCxnSpPr>
          <p:spPr>
            <a:xfrm>
              <a:off x="0" y="747880"/>
              <a:ext cx="970671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-94811" y="223269"/>
              <a:ext cx="2096599" cy="348813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en-US" altLang="ko-KR" spc="-150" dirty="0" smtClean="0">
                  <a:solidFill>
                    <a:schemeClr val="bg2">
                      <a:lumMod val="2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‘</a:t>
              </a:r>
              <a:r>
                <a:rPr lang="ko-KR" altLang="en-US" spc="-150" dirty="0" err="1" smtClean="0">
                  <a:solidFill>
                    <a:schemeClr val="bg2">
                      <a:lumMod val="2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다케시마</a:t>
              </a:r>
              <a:r>
                <a:rPr lang="en-US" altLang="ko-KR" spc="-150" dirty="0" smtClean="0">
                  <a:solidFill>
                    <a:schemeClr val="bg2">
                      <a:lumMod val="2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’ </a:t>
              </a:r>
              <a:r>
                <a:rPr lang="ko-KR" altLang="en-US" spc="-150" dirty="0" smtClean="0">
                  <a:solidFill>
                    <a:schemeClr val="bg2">
                      <a:lumMod val="25000"/>
                    </a:schemeClr>
                  </a:solidFill>
                  <a:latin typeface="THE정고딕140" panose="02020603020101020101" pitchFamily="18" charset="-127"/>
                  <a:ea typeface="THE정고딕140" panose="02020603020101020101" pitchFamily="18" charset="-127"/>
                </a:rPr>
                <a:t>이름 유래</a:t>
              </a:r>
              <a:endParaRPr lang="en-US" altLang="ko-KR" spc="-150" dirty="0" smtClean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1772279" y="541605"/>
              <a:ext cx="45719" cy="9847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1698428" y="583732"/>
              <a:ext cx="45719" cy="5634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5" name="Picture 2" descr="다케시마 뜻에 대한 이미지 검색결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282" y="1285821"/>
            <a:ext cx="7930944" cy="544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90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0" y="-1"/>
            <a:ext cx="12192000" cy="942535"/>
            <a:chOff x="0" y="-1"/>
            <a:chExt cx="12192000" cy="942535"/>
          </a:xfrm>
        </p:grpSpPr>
        <p:sp>
          <p:nvSpPr>
            <p:cNvPr id="5" name="직사각형 4"/>
            <p:cNvSpPr/>
            <p:nvPr/>
          </p:nvSpPr>
          <p:spPr>
            <a:xfrm>
              <a:off x="0" y="-1"/>
              <a:ext cx="12192000" cy="94253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6" name="직선 연결선 5"/>
            <p:cNvCxnSpPr/>
            <p:nvPr/>
          </p:nvCxnSpPr>
          <p:spPr>
            <a:xfrm>
              <a:off x="0" y="747880"/>
              <a:ext cx="970671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직사각형 8"/>
            <p:cNvSpPr/>
            <p:nvPr/>
          </p:nvSpPr>
          <p:spPr>
            <a:xfrm>
              <a:off x="1772279" y="541605"/>
              <a:ext cx="45719" cy="9847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1698428" y="583732"/>
              <a:ext cx="45719" cy="5634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15239" y="124413"/>
            <a:ext cx="1589408" cy="605294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ko-KR" altLang="en-US" spc="-150" dirty="0" smtClean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일본의 </a:t>
            </a:r>
            <a:r>
              <a:rPr lang="ko-KR" altLang="en-US" spc="-150" dirty="0" smtClean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역</a:t>
            </a:r>
            <a:r>
              <a:rPr lang="ko-KR" altLang="en-US" spc="-150" dirty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사</a:t>
            </a:r>
            <a:r>
              <a:rPr lang="ko-KR" altLang="en-US" spc="-150" dirty="0" smtClean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적 주장</a:t>
            </a:r>
            <a:endParaRPr lang="en-US" altLang="ko-KR" spc="-150" dirty="0" smtClean="0">
              <a:solidFill>
                <a:schemeClr val="bg2">
                  <a:lumMod val="25000"/>
                </a:schemeClr>
              </a:solidFill>
              <a:latin typeface="THE정고딕140" panose="02020603020101020101" pitchFamily="18" charset="-127"/>
              <a:ea typeface="THE정고딕140" panose="02020603020101020101" pitchFamily="18" charset="-127"/>
            </a:endParaRPr>
          </a:p>
        </p:txBody>
      </p:sp>
      <p:pic>
        <p:nvPicPr>
          <p:cNvPr id="8" name="_x210465640" descr="EMB0000023428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967" y="1353996"/>
            <a:ext cx="2573080" cy="386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_x210465720" descr="EMB0000023428e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408" y="1456697"/>
            <a:ext cx="2592288" cy="375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061976" y="5334961"/>
            <a:ext cx="4147278" cy="95410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 smtClean="0"/>
              <a:t>안용복</a:t>
            </a:r>
            <a:endParaRPr lang="en-US" altLang="ko-KR" sz="2800" dirty="0" smtClean="0"/>
          </a:p>
          <a:p>
            <a:pPr algn="r"/>
            <a:endParaRPr lang="en-US" altLang="ko-KR" sz="20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6888115" y="5345399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/>
              <a:t>숙종실록</a:t>
            </a:r>
            <a:endParaRPr lang="en-US" altLang="ko-KR" sz="3600" b="1" dirty="0"/>
          </a:p>
          <a:p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7388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0" y="-1"/>
            <a:ext cx="12192000" cy="942535"/>
            <a:chOff x="0" y="-1"/>
            <a:chExt cx="12192000" cy="942535"/>
          </a:xfrm>
        </p:grpSpPr>
        <p:sp>
          <p:nvSpPr>
            <p:cNvPr id="5" name="직사각형 4"/>
            <p:cNvSpPr/>
            <p:nvPr/>
          </p:nvSpPr>
          <p:spPr>
            <a:xfrm>
              <a:off x="0" y="-1"/>
              <a:ext cx="12192000" cy="94253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6" name="직선 연결선 5"/>
            <p:cNvCxnSpPr/>
            <p:nvPr/>
          </p:nvCxnSpPr>
          <p:spPr>
            <a:xfrm>
              <a:off x="0" y="747880"/>
              <a:ext cx="970671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직사각형 8"/>
            <p:cNvSpPr/>
            <p:nvPr/>
          </p:nvSpPr>
          <p:spPr>
            <a:xfrm>
              <a:off x="1772279" y="541605"/>
              <a:ext cx="45719" cy="9847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1698428" y="583732"/>
              <a:ext cx="45719" cy="5634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15239" y="124413"/>
            <a:ext cx="1589408" cy="605294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ko-KR" altLang="en-US" spc="-150" dirty="0" smtClean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일본의 </a:t>
            </a:r>
            <a:r>
              <a:rPr lang="ko-KR" altLang="en-US" spc="-150" dirty="0" smtClean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역</a:t>
            </a:r>
            <a:r>
              <a:rPr lang="ko-KR" altLang="en-US" spc="-150" dirty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사</a:t>
            </a:r>
            <a:r>
              <a:rPr lang="ko-KR" altLang="en-US" spc="-150" dirty="0" smtClean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적 주장</a:t>
            </a:r>
            <a:endParaRPr lang="en-US" altLang="ko-KR" spc="-150" dirty="0" smtClean="0">
              <a:solidFill>
                <a:schemeClr val="bg2">
                  <a:lumMod val="25000"/>
                </a:schemeClr>
              </a:solidFill>
              <a:latin typeface="THE정고딕140" panose="02020603020101020101" pitchFamily="18" charset="-127"/>
              <a:ea typeface="THE정고딕140" panose="02020603020101020101" pitchFamily="18" charset="-127"/>
            </a:endParaRPr>
          </a:p>
        </p:txBody>
      </p:sp>
      <p:pic>
        <p:nvPicPr>
          <p:cNvPr id="8" name="_x210465560" descr="EMB0000023428f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389" y="1945251"/>
            <a:ext cx="5935999" cy="337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5426490" y="1308442"/>
            <a:ext cx="1641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b="1" dirty="0"/>
              <a:t>동국문헌비고</a:t>
            </a:r>
            <a:r>
              <a:rPr lang="ko-KR" altLang="en-US" sz="1600" b="1" dirty="0"/>
              <a:t> </a:t>
            </a:r>
            <a:endParaRPr lang="en-US" altLang="ko-KR" sz="1600" b="1" dirty="0"/>
          </a:p>
        </p:txBody>
      </p:sp>
    </p:spTree>
    <p:extLst>
      <p:ext uri="{BB962C8B-B14F-4D97-AF65-F5344CB8AC3E}">
        <p14:creationId xmlns:p14="http://schemas.microsoft.com/office/powerpoint/2010/main" val="37388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0" y="-1"/>
            <a:ext cx="12192000" cy="942535"/>
            <a:chOff x="0" y="-1"/>
            <a:chExt cx="12192000" cy="942535"/>
          </a:xfrm>
        </p:grpSpPr>
        <p:sp>
          <p:nvSpPr>
            <p:cNvPr id="5" name="직사각형 4"/>
            <p:cNvSpPr/>
            <p:nvPr/>
          </p:nvSpPr>
          <p:spPr>
            <a:xfrm>
              <a:off x="0" y="-1"/>
              <a:ext cx="12192000" cy="94253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6" name="직선 연결선 5"/>
            <p:cNvCxnSpPr/>
            <p:nvPr/>
          </p:nvCxnSpPr>
          <p:spPr>
            <a:xfrm>
              <a:off x="0" y="747880"/>
              <a:ext cx="970671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직사각형 8"/>
            <p:cNvSpPr/>
            <p:nvPr/>
          </p:nvSpPr>
          <p:spPr>
            <a:xfrm>
              <a:off x="1772279" y="541605"/>
              <a:ext cx="45719" cy="9847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1698428" y="583732"/>
              <a:ext cx="45719" cy="5634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15239" y="124413"/>
            <a:ext cx="1589408" cy="605294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ko-KR" altLang="en-US" spc="-150" dirty="0" smtClean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일본의 </a:t>
            </a:r>
            <a:r>
              <a:rPr lang="ko-KR" altLang="en-US" spc="-150" dirty="0" smtClean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역</a:t>
            </a:r>
            <a:r>
              <a:rPr lang="ko-KR" altLang="en-US" spc="-150" dirty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사</a:t>
            </a:r>
            <a:r>
              <a:rPr lang="ko-KR" altLang="en-US" spc="-150" dirty="0" smtClean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적 주장</a:t>
            </a:r>
            <a:endParaRPr lang="en-US" altLang="ko-KR" spc="-150" dirty="0" smtClean="0">
              <a:solidFill>
                <a:schemeClr val="bg2">
                  <a:lumMod val="25000"/>
                </a:schemeClr>
              </a:solidFill>
              <a:latin typeface="THE정고딕140" panose="02020603020101020101" pitchFamily="18" charset="-127"/>
              <a:ea typeface="THE정고딕140" panose="02020603020101020101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048000" y="2567226"/>
            <a:ext cx="6096000" cy="17235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o-KR" altLang="en-US" sz="2800" b="1" u="sng" dirty="0"/>
              <a:t>일본은 독도를 인식하고 </a:t>
            </a:r>
            <a:r>
              <a:rPr lang="ko-KR" altLang="en-US" sz="2800" b="1" u="sng" dirty="0" smtClean="0"/>
              <a:t>있었음</a:t>
            </a:r>
            <a:endParaRPr lang="en-US" altLang="ko-KR" sz="2800" b="1" u="sng" dirty="0" smtClean="0"/>
          </a:p>
          <a:p>
            <a:pPr algn="ctr"/>
            <a:endParaRPr lang="en-US" altLang="ko-KR" sz="2400" b="1" dirty="0"/>
          </a:p>
          <a:p>
            <a:pPr algn="ctr"/>
            <a:r>
              <a:rPr lang="ko-KR" altLang="en-US" b="1" dirty="0"/>
              <a:t> 이 것으로 당시부터 </a:t>
            </a:r>
            <a:endParaRPr lang="en-US" altLang="ko-KR" b="1" dirty="0"/>
          </a:p>
          <a:p>
            <a:pPr algn="ctr"/>
            <a:r>
              <a:rPr lang="ko-KR" altLang="en-US" b="1" dirty="0"/>
              <a:t>일본이 죽도를 자신의 영토라고 </a:t>
            </a:r>
            <a:endParaRPr lang="en-US" altLang="ko-KR" b="1" dirty="0"/>
          </a:p>
          <a:p>
            <a:pPr algn="ctr"/>
            <a:r>
              <a:rPr lang="ko-KR" altLang="en-US" b="1" dirty="0"/>
              <a:t>주장 했음을 알 수 있습니다</a:t>
            </a:r>
            <a:r>
              <a:rPr lang="en-US" altLang="ko-KR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388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0" y="-1"/>
            <a:ext cx="12192000" cy="942535"/>
            <a:chOff x="0" y="-1"/>
            <a:chExt cx="12192000" cy="942535"/>
          </a:xfrm>
        </p:grpSpPr>
        <p:sp>
          <p:nvSpPr>
            <p:cNvPr id="5" name="직사각형 4"/>
            <p:cNvSpPr/>
            <p:nvPr/>
          </p:nvSpPr>
          <p:spPr>
            <a:xfrm>
              <a:off x="0" y="-1"/>
              <a:ext cx="12192000" cy="94253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6" name="직선 연결선 5"/>
            <p:cNvCxnSpPr/>
            <p:nvPr/>
          </p:nvCxnSpPr>
          <p:spPr>
            <a:xfrm>
              <a:off x="0" y="747880"/>
              <a:ext cx="970671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직사각형 8"/>
            <p:cNvSpPr/>
            <p:nvPr/>
          </p:nvSpPr>
          <p:spPr>
            <a:xfrm>
              <a:off x="1772279" y="541605"/>
              <a:ext cx="45719" cy="9847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1698428" y="583732"/>
              <a:ext cx="45719" cy="5634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15239" y="124413"/>
            <a:ext cx="1589408" cy="605294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ko-KR" altLang="en-US" spc="-150" dirty="0" smtClean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일본의 </a:t>
            </a:r>
            <a:r>
              <a:rPr lang="ko-KR" altLang="en-US" spc="-150" dirty="0" smtClean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역</a:t>
            </a:r>
            <a:r>
              <a:rPr lang="ko-KR" altLang="en-US" spc="-150" dirty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사</a:t>
            </a:r>
            <a:r>
              <a:rPr lang="ko-KR" altLang="en-US" spc="-150" dirty="0" smtClean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적 주장</a:t>
            </a:r>
            <a:endParaRPr lang="en-US" altLang="ko-KR" spc="-150" dirty="0" smtClean="0">
              <a:solidFill>
                <a:schemeClr val="bg2">
                  <a:lumMod val="25000"/>
                </a:schemeClr>
              </a:solidFill>
              <a:latin typeface="THE정고딕140" panose="02020603020101020101" pitchFamily="18" charset="-127"/>
              <a:ea typeface="THE정고딕140" panose="02020603020101020101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6730313" y="2421227"/>
            <a:ext cx="467085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latin typeface="나눔고딕" pitchFamily="50" charset="-127"/>
                <a:ea typeface="나눔고딕" pitchFamily="50" charset="-127"/>
              </a:rPr>
              <a:t>일본은 울릉도로 건너갈 때의</a:t>
            </a:r>
            <a:endParaRPr lang="en-US" altLang="ko-KR" dirty="0"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dirty="0">
                <a:latin typeface="나눔고딕" pitchFamily="50" charset="-127"/>
                <a:ea typeface="나눔고딕" pitchFamily="50" charset="-127"/>
              </a:rPr>
              <a:t> </a:t>
            </a:r>
            <a:endParaRPr lang="en-US" altLang="ko-KR" dirty="0"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dirty="0" err="1">
                <a:latin typeface="나눔고딕" pitchFamily="50" charset="-127"/>
                <a:ea typeface="나눔고딕" pitchFamily="50" charset="-127"/>
              </a:rPr>
              <a:t>정박장과</a:t>
            </a:r>
            <a:r>
              <a:rPr lang="ko-KR" altLang="en-US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dirty="0" err="1">
                <a:latin typeface="나눔고딕" pitchFamily="50" charset="-127"/>
                <a:ea typeface="나눔고딕" pitchFamily="50" charset="-127"/>
              </a:rPr>
              <a:t>어채지로</a:t>
            </a:r>
            <a:r>
              <a:rPr lang="ko-KR" altLang="en-US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dirty="0" err="1">
                <a:latin typeface="나눔고딕" pitchFamily="50" charset="-127"/>
                <a:ea typeface="나눔고딕" pitchFamily="50" charset="-127"/>
              </a:rPr>
              <a:t>다케시마를</a:t>
            </a:r>
            <a:r>
              <a:rPr lang="ko-KR" altLang="en-US" dirty="0">
                <a:latin typeface="나눔고딕" pitchFamily="50" charset="-127"/>
                <a:ea typeface="나눔고딕" pitchFamily="50" charset="-127"/>
              </a:rPr>
              <a:t> 이용하여</a:t>
            </a:r>
            <a:r>
              <a:rPr lang="en-US" altLang="ko-KR" dirty="0">
                <a:latin typeface="나눔고딕" pitchFamily="50" charset="-127"/>
                <a:ea typeface="나눔고딕" pitchFamily="50" charset="-127"/>
              </a:rPr>
              <a:t>,</a:t>
            </a:r>
          </a:p>
          <a:p>
            <a:endParaRPr lang="en-US" altLang="ko-KR" dirty="0"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dirty="0">
                <a:latin typeface="나눔고딕" pitchFamily="50" charset="-127"/>
                <a:ea typeface="나눔고딕" pitchFamily="50" charset="-127"/>
              </a:rPr>
              <a:t>늦어도 </a:t>
            </a:r>
            <a:r>
              <a:rPr lang="en-US" altLang="ko-KR" dirty="0">
                <a:latin typeface="나눔고딕" pitchFamily="50" charset="-127"/>
                <a:ea typeface="나눔고딕" pitchFamily="50" charset="-127"/>
              </a:rPr>
              <a:t>17</a:t>
            </a:r>
            <a:r>
              <a:rPr lang="ko-KR" altLang="en-US" dirty="0">
                <a:latin typeface="나눔고딕" pitchFamily="50" charset="-127"/>
                <a:ea typeface="나눔고딕" pitchFamily="50" charset="-127"/>
              </a:rPr>
              <a:t>세기중엽에는</a:t>
            </a:r>
            <a:endParaRPr lang="en-US" altLang="ko-KR" dirty="0">
              <a:latin typeface="나눔고딕" pitchFamily="50" charset="-127"/>
              <a:ea typeface="나눔고딕" pitchFamily="50" charset="-127"/>
            </a:endParaRPr>
          </a:p>
          <a:p>
            <a:endParaRPr lang="en-US" altLang="ko-KR" dirty="0"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dirty="0">
                <a:latin typeface="나눔고딕" pitchFamily="50" charset="-127"/>
                <a:ea typeface="나눔고딕" pitchFamily="50" charset="-127"/>
              </a:rPr>
              <a:t>죽도의 영유권을 확립했습니다</a:t>
            </a:r>
            <a:endParaRPr lang="ko-KR" altLang="en-US" dirty="0"/>
          </a:p>
        </p:txBody>
      </p:sp>
      <p:grpSp>
        <p:nvGrpSpPr>
          <p:cNvPr id="12" name="그룹 11"/>
          <p:cNvGrpSpPr/>
          <p:nvPr/>
        </p:nvGrpSpPr>
        <p:grpSpPr>
          <a:xfrm>
            <a:off x="1991159" y="2421227"/>
            <a:ext cx="3511758" cy="2068473"/>
            <a:chOff x="10250710" y="2113097"/>
            <a:chExt cx="5731765" cy="2952328"/>
          </a:xfrm>
        </p:grpSpPr>
        <p:pic>
          <p:nvPicPr>
            <p:cNvPr id="13" name="_x178064968" descr="EMB000017bc4ee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0632" y="2113097"/>
              <a:ext cx="5721843" cy="2952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직사각형 13"/>
            <p:cNvSpPr/>
            <p:nvPr/>
          </p:nvSpPr>
          <p:spPr>
            <a:xfrm>
              <a:off x="10250710" y="2113097"/>
              <a:ext cx="5721843" cy="29523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5237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7280150" y="1494689"/>
            <a:ext cx="2510965" cy="3203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7350489" y="3152919"/>
            <a:ext cx="2363131" cy="605294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ko-KR" altLang="en-US" sz="2500" spc="-150" dirty="0" smtClean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일본의 정치적 주장</a:t>
            </a:r>
            <a:endParaRPr lang="en-US" altLang="ko-KR" sz="2500" spc="-150" dirty="0" smtClean="0">
              <a:solidFill>
                <a:schemeClr val="bg2">
                  <a:lumMod val="25000"/>
                </a:schemeClr>
              </a:solidFill>
              <a:latin typeface="THE정고딕140" panose="02020603020101020101" pitchFamily="18" charset="-127"/>
              <a:ea typeface="THE정고딕140" panose="02020603020101020101" pitchFamily="18" charset="-127"/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0" y="4811149"/>
            <a:ext cx="12192000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0" y="1390356"/>
            <a:ext cx="12192000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793621" y="2593982"/>
            <a:ext cx="1462923" cy="377796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en-US" altLang="ko-KR" sz="3000" spc="-150" dirty="0" smtClean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PART 4</a:t>
            </a:r>
            <a:endParaRPr lang="ko-KR" altLang="en-US" sz="3000" spc="-150" dirty="0">
              <a:solidFill>
                <a:schemeClr val="bg2">
                  <a:lumMod val="25000"/>
                </a:schemeClr>
              </a:solidFill>
              <a:latin typeface="THE정고딕140" panose="02020603020101020101" pitchFamily="18" charset="-127"/>
              <a:ea typeface="THE정고딕140" panose="0202060302010102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834411" y="4811149"/>
            <a:ext cx="1490670" cy="331245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ko-KR" altLang="en-US" sz="1500" spc="-150" dirty="0" smtClean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발표자 두명헌</a:t>
            </a:r>
            <a:endParaRPr lang="ko-KR" altLang="en-US" sz="1500" spc="-150" dirty="0">
              <a:solidFill>
                <a:schemeClr val="bg2">
                  <a:lumMod val="25000"/>
                </a:schemeClr>
              </a:solidFill>
              <a:latin typeface="THE정고딕140" panose="02020603020101020101" pitchFamily="18" charset="-127"/>
              <a:ea typeface="THE정고딕140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5877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0" y="-1"/>
            <a:ext cx="12192000" cy="942535"/>
            <a:chOff x="0" y="-1"/>
            <a:chExt cx="12192000" cy="942535"/>
          </a:xfrm>
        </p:grpSpPr>
        <p:sp>
          <p:nvSpPr>
            <p:cNvPr id="5" name="직사각형 4"/>
            <p:cNvSpPr/>
            <p:nvPr/>
          </p:nvSpPr>
          <p:spPr>
            <a:xfrm>
              <a:off x="0" y="-1"/>
              <a:ext cx="12192000" cy="94253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6" name="직선 연결선 5"/>
            <p:cNvCxnSpPr/>
            <p:nvPr/>
          </p:nvCxnSpPr>
          <p:spPr>
            <a:xfrm>
              <a:off x="0" y="747880"/>
              <a:ext cx="970671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직사각형 8"/>
            <p:cNvSpPr/>
            <p:nvPr/>
          </p:nvSpPr>
          <p:spPr>
            <a:xfrm>
              <a:off x="1772279" y="541605"/>
              <a:ext cx="45719" cy="9847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1698428" y="583732"/>
              <a:ext cx="45719" cy="5634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15239" y="124413"/>
            <a:ext cx="1589408" cy="605294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ko-KR" altLang="en-US" spc="-150" dirty="0" smtClean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일본의 정치적 주장</a:t>
            </a:r>
            <a:endParaRPr lang="en-US" altLang="ko-KR" spc="-150" dirty="0" smtClean="0">
              <a:solidFill>
                <a:schemeClr val="bg2">
                  <a:lumMod val="25000"/>
                </a:schemeClr>
              </a:solidFill>
              <a:latin typeface="THE정고딕140" panose="02020603020101020101" pitchFamily="18" charset="-127"/>
              <a:ea typeface="THE정고딕140" panose="02020603020101020101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4053295" y="1184875"/>
            <a:ext cx="3409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err="1"/>
              <a:t>다케시마</a:t>
            </a:r>
            <a:r>
              <a:rPr lang="ko-KR" altLang="en-US" b="1" dirty="0"/>
              <a:t> 홈페이지를 만들었다</a:t>
            </a:r>
            <a:r>
              <a:rPr lang="en-US" altLang="ko-KR" b="1" dirty="0"/>
              <a:t>.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227437" y="2726375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dirty="0"/>
              <a:t>일본은 </a:t>
            </a:r>
            <a:r>
              <a:rPr lang="ko-KR" altLang="en-US" dirty="0" err="1"/>
              <a:t>다케시마</a:t>
            </a:r>
            <a:r>
              <a:rPr lang="ko-KR" altLang="en-US" dirty="0"/>
              <a:t> 홈페이지를 만들어서 “돌아오라 </a:t>
            </a:r>
            <a:r>
              <a:rPr lang="ko-KR" altLang="en-US" dirty="0" err="1"/>
              <a:t>다케시마</a:t>
            </a:r>
            <a:r>
              <a:rPr lang="en-US" altLang="ko-KR" dirty="0"/>
              <a:t>!”</a:t>
            </a:r>
            <a:r>
              <a:rPr lang="ko-KR" altLang="en-US" dirty="0"/>
              <a:t>라는 문구와 함께 독도를 </a:t>
            </a:r>
            <a:r>
              <a:rPr lang="ko-KR" altLang="en-US" dirty="0" err="1"/>
              <a:t>자기땅</a:t>
            </a:r>
            <a:r>
              <a:rPr lang="ko-KR" altLang="en-US" dirty="0"/>
              <a:t> 이라고 주장하고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역사 왜곡으로 자기네들이 먼저 점령했다고 하기도 합니다</a:t>
            </a:r>
            <a:r>
              <a:rPr lang="en-US" altLang="ko-KR" dirty="0"/>
              <a:t>.</a:t>
            </a:r>
            <a:endParaRPr lang="ko-KR" altLang="en-US" dirty="0"/>
          </a:p>
          <a:p>
            <a:r>
              <a:rPr lang="ko-KR" altLang="en-US" dirty="0"/>
              <a:t>동해를 </a:t>
            </a:r>
            <a:r>
              <a:rPr lang="ko-KR" altLang="en-US" dirty="0" err="1"/>
              <a:t>일본해</a:t>
            </a:r>
            <a:r>
              <a:rPr lang="ko-KR" altLang="en-US" dirty="0"/>
              <a:t> 라고 표기하면서 독도까지 자기네 땅으로 만들어 버리기도 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13" name="_x74420992" descr="EMB00000b9c711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3128" y="1848756"/>
            <a:ext cx="3489325" cy="43100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173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0" y="-1"/>
            <a:ext cx="12192000" cy="942535"/>
            <a:chOff x="0" y="-1"/>
            <a:chExt cx="12192000" cy="942535"/>
          </a:xfrm>
        </p:grpSpPr>
        <p:sp>
          <p:nvSpPr>
            <p:cNvPr id="5" name="직사각형 4"/>
            <p:cNvSpPr/>
            <p:nvPr/>
          </p:nvSpPr>
          <p:spPr>
            <a:xfrm>
              <a:off x="0" y="-1"/>
              <a:ext cx="12192000" cy="94253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6" name="직선 연결선 5"/>
            <p:cNvCxnSpPr/>
            <p:nvPr/>
          </p:nvCxnSpPr>
          <p:spPr>
            <a:xfrm>
              <a:off x="0" y="747880"/>
              <a:ext cx="970671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직사각형 8"/>
            <p:cNvSpPr/>
            <p:nvPr/>
          </p:nvSpPr>
          <p:spPr>
            <a:xfrm>
              <a:off x="1772279" y="541605"/>
              <a:ext cx="45719" cy="9847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1698428" y="583732"/>
              <a:ext cx="45719" cy="5634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15239" y="124413"/>
            <a:ext cx="1589408" cy="605294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ko-KR" altLang="en-US" spc="-150" dirty="0" smtClean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일본의 정치적 주장</a:t>
            </a:r>
            <a:endParaRPr lang="en-US" altLang="ko-KR" spc="-150" dirty="0" smtClean="0">
              <a:solidFill>
                <a:schemeClr val="bg2">
                  <a:lumMod val="25000"/>
                </a:schemeClr>
              </a:solidFill>
              <a:latin typeface="THE정고딕140" panose="02020603020101020101" pitchFamily="18" charset="-127"/>
              <a:ea typeface="THE정고딕140" panose="02020603020101020101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5082746" y="1275835"/>
            <a:ext cx="27926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/>
              <a:t>일본의 </a:t>
            </a:r>
            <a:r>
              <a:rPr lang="ko-KR" altLang="en-US" dirty="0" smtClean="0"/>
              <a:t>방위백서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009943" y="1969519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/>
              <a:t>2008</a:t>
            </a:r>
            <a:r>
              <a:rPr lang="ko-KR" altLang="en-US" dirty="0"/>
              <a:t>년</a:t>
            </a:r>
            <a:r>
              <a:rPr lang="en-US" altLang="ko-KR" dirty="0"/>
              <a:t>, </a:t>
            </a:r>
            <a:r>
              <a:rPr lang="ko-KR" altLang="en-US" dirty="0"/>
              <a:t>일본 정부는 중학교 사회 수업 시간에 독도가 일본 땅이라는 것을 학생들에게 가르쳐야 한다는 학습지도요령 해설서를 펴냈다</a:t>
            </a:r>
            <a:r>
              <a:rPr lang="en-US" altLang="ko-KR" dirty="0"/>
              <a:t>. </a:t>
            </a:r>
            <a:r>
              <a:rPr lang="ko-KR" altLang="en-US" dirty="0"/>
              <a:t>학습지도요령 해설서는 교과서를 만드는 데 기준이 되는 지침서 같은 것이다</a:t>
            </a:r>
            <a:r>
              <a:rPr lang="en-US" altLang="ko-KR" dirty="0"/>
              <a:t>. </a:t>
            </a:r>
            <a:r>
              <a:rPr lang="ko-KR" altLang="en-US" dirty="0"/>
              <a:t>그 뒤 만들어진 초등학교</a:t>
            </a:r>
            <a:r>
              <a:rPr lang="en-US" altLang="ko-KR" dirty="0"/>
              <a:t>, </a:t>
            </a:r>
            <a:r>
              <a:rPr lang="ko-KR" altLang="en-US" dirty="0"/>
              <a:t>중학교</a:t>
            </a:r>
            <a:r>
              <a:rPr lang="en-US" altLang="ko-KR" dirty="0"/>
              <a:t>, </a:t>
            </a:r>
            <a:r>
              <a:rPr lang="ko-KR" altLang="en-US" dirty="0"/>
              <a:t>고등학교 교과서에는 독도를 일본 땅이라고 적고 있었다</a:t>
            </a:r>
            <a:r>
              <a:rPr lang="en-US" altLang="ko-KR" dirty="0"/>
              <a:t>. </a:t>
            </a:r>
            <a:r>
              <a:rPr lang="ko-KR" altLang="en-US" dirty="0"/>
              <a:t>일본 학생들은 독도가 일본 땅이라고 배우고 있는 것이다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  <a:p>
            <a:r>
              <a:rPr lang="en-US" altLang="ko-KR" dirty="0"/>
              <a:t>2010</a:t>
            </a:r>
            <a:r>
              <a:rPr lang="ko-KR" altLang="en-US" dirty="0"/>
              <a:t>년에는 우리나라 국방부와 같은 일을 하는 일본 방위성에서 </a:t>
            </a:r>
            <a:r>
              <a:rPr lang="en-US" altLang="ko-KR" dirty="0"/>
              <a:t>'</a:t>
            </a:r>
            <a:r>
              <a:rPr lang="ko-KR" altLang="en-US" dirty="0"/>
              <a:t>방위백서</a:t>
            </a:r>
            <a:r>
              <a:rPr lang="en-US" altLang="ko-KR" dirty="0"/>
              <a:t>'</a:t>
            </a:r>
            <a:r>
              <a:rPr lang="ko-KR" altLang="en-US" dirty="0"/>
              <a:t>를 발표했는데</a:t>
            </a:r>
            <a:r>
              <a:rPr lang="en-US" altLang="ko-KR" dirty="0"/>
              <a:t>, </a:t>
            </a:r>
            <a:r>
              <a:rPr lang="ko-KR" altLang="en-US" dirty="0"/>
              <a:t>거기에도 독도는 일본의 고유 영토라고 적었다</a:t>
            </a:r>
            <a:r>
              <a:rPr lang="en-US" altLang="ko-KR" dirty="0"/>
              <a:t>. </a:t>
            </a:r>
            <a:r>
              <a:rPr lang="ko-KR" altLang="en-US" dirty="0"/>
              <a:t>이뿐만 아니라 일본은 독도가 한국 땅인지 일본 땅인지 가리기 위해서 국제 사법 재판소에서 재판을 하자고 </a:t>
            </a:r>
            <a:r>
              <a:rPr lang="en-US" altLang="ko-KR" dirty="0"/>
              <a:t>1954</a:t>
            </a:r>
            <a:r>
              <a:rPr lang="ko-KR" altLang="en-US" dirty="0"/>
              <a:t>년부터 요구하고 있다</a:t>
            </a:r>
            <a:r>
              <a:rPr lang="en-US" altLang="ko-KR" dirty="0"/>
              <a:t>. </a:t>
            </a:r>
            <a:r>
              <a:rPr lang="ko-KR" altLang="en-US" dirty="0"/>
              <a:t>이것은 독도가 분쟁 지역인 것처럼 세계에 알리려는 일본의 술수이다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12" name="_x74416664" descr="EMB00000b9c71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9688" y="1969519"/>
            <a:ext cx="4549435" cy="41858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123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0" y="-1"/>
            <a:ext cx="12192000" cy="942535"/>
            <a:chOff x="0" y="-1"/>
            <a:chExt cx="12192000" cy="942535"/>
          </a:xfrm>
        </p:grpSpPr>
        <p:sp>
          <p:nvSpPr>
            <p:cNvPr id="5" name="직사각형 4"/>
            <p:cNvSpPr/>
            <p:nvPr/>
          </p:nvSpPr>
          <p:spPr>
            <a:xfrm>
              <a:off x="0" y="-1"/>
              <a:ext cx="12192000" cy="94253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6" name="직선 연결선 5"/>
            <p:cNvCxnSpPr/>
            <p:nvPr/>
          </p:nvCxnSpPr>
          <p:spPr>
            <a:xfrm>
              <a:off x="0" y="747880"/>
              <a:ext cx="970671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직사각형 8"/>
            <p:cNvSpPr/>
            <p:nvPr/>
          </p:nvSpPr>
          <p:spPr>
            <a:xfrm>
              <a:off x="1772279" y="541605"/>
              <a:ext cx="45719" cy="9847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1698428" y="583732"/>
              <a:ext cx="45719" cy="5634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15239" y="124413"/>
            <a:ext cx="1589408" cy="605294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ko-KR" altLang="en-US" spc="-150" dirty="0" smtClean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일본의 정치적 주장</a:t>
            </a:r>
            <a:endParaRPr lang="en-US" altLang="ko-KR" spc="-150" dirty="0" smtClean="0">
              <a:solidFill>
                <a:schemeClr val="bg2">
                  <a:lumMod val="25000"/>
                </a:schemeClr>
              </a:solidFill>
              <a:latin typeface="THE정고딕140" panose="02020603020101020101" pitchFamily="18" charset="-127"/>
              <a:ea typeface="THE정고딕140" panose="02020603020101020101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4807152" y="1226064"/>
            <a:ext cx="1935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‘</a:t>
            </a:r>
            <a:r>
              <a:rPr lang="ko-KR" altLang="en-US" dirty="0" err="1"/>
              <a:t>다케시마의</a:t>
            </a:r>
            <a:r>
              <a:rPr lang="ko-KR" altLang="en-US" dirty="0"/>
              <a:t> 날</a:t>
            </a:r>
            <a:r>
              <a:rPr lang="en-US" altLang="ko-KR" dirty="0"/>
              <a:t>＇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3048000" y="2309334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dirty="0"/>
              <a:t>*</a:t>
            </a:r>
            <a:r>
              <a:rPr lang="en-US" altLang="ko-KR" dirty="0"/>
              <a:t>1905</a:t>
            </a:r>
            <a:r>
              <a:rPr lang="ko-KR" altLang="en-US" dirty="0"/>
              <a:t>년 </a:t>
            </a:r>
            <a:r>
              <a:rPr lang="en-US" altLang="ko-KR" dirty="0"/>
              <a:t>2</a:t>
            </a:r>
            <a:r>
              <a:rPr lang="ko-KR" altLang="en-US" dirty="0"/>
              <a:t>월 </a:t>
            </a:r>
            <a:r>
              <a:rPr lang="en-US" altLang="ko-KR" dirty="0"/>
              <a:t>22</a:t>
            </a:r>
            <a:r>
              <a:rPr lang="ko-KR" altLang="en-US" dirty="0"/>
              <a:t>일 독도를 일본 제국 </a:t>
            </a:r>
            <a:r>
              <a:rPr lang="ko-KR" altLang="en-US" dirty="0" err="1"/>
              <a:t>시마네</a:t>
            </a:r>
            <a:r>
              <a:rPr lang="ko-KR" altLang="en-US" dirty="0"/>
              <a:t> 현으로 편입 고시한 것을 기념하기 위해서</a:t>
            </a:r>
            <a:r>
              <a:rPr lang="en-US" altLang="ko-KR" dirty="0"/>
              <a:t>, 2005</a:t>
            </a:r>
            <a:r>
              <a:rPr lang="ko-KR" altLang="en-US" dirty="0"/>
              <a:t>년 </a:t>
            </a:r>
            <a:r>
              <a:rPr lang="en-US" altLang="ko-KR" dirty="0"/>
              <a:t>3</a:t>
            </a:r>
            <a:r>
              <a:rPr lang="ko-KR" altLang="en-US" dirty="0"/>
              <a:t>월 </a:t>
            </a:r>
            <a:r>
              <a:rPr lang="en-US" altLang="ko-KR" dirty="0"/>
              <a:t>16</a:t>
            </a:r>
            <a:r>
              <a:rPr lang="ko-KR" altLang="en-US" dirty="0"/>
              <a:t>일에 </a:t>
            </a:r>
            <a:r>
              <a:rPr lang="ko-KR" altLang="en-US" dirty="0" err="1"/>
              <a:t>시마네</a:t>
            </a:r>
            <a:r>
              <a:rPr lang="ko-KR" altLang="en-US" dirty="0"/>
              <a:t> 현이 지정한 날입니다</a:t>
            </a:r>
            <a:r>
              <a:rPr lang="en-US" altLang="ko-KR" dirty="0"/>
              <a:t>.</a:t>
            </a:r>
            <a:endParaRPr lang="ko-KR" altLang="en-US" dirty="0"/>
          </a:p>
          <a:p>
            <a:r>
              <a:rPr lang="ko-KR" altLang="en-US" dirty="0"/>
              <a:t>*일본은 ‘</a:t>
            </a:r>
            <a:r>
              <a:rPr lang="ko-KR" altLang="en-US" dirty="0" err="1"/>
              <a:t>다케시마의</a:t>
            </a:r>
            <a:r>
              <a:rPr lang="ko-KR" altLang="en-US" dirty="0"/>
              <a:t> 날’을 선정해 일본시민들에게 독도를 일본 땅 이라고 새겨줍니다</a:t>
            </a:r>
            <a:r>
              <a:rPr lang="en-US" altLang="ko-KR" dirty="0"/>
              <a:t>.</a:t>
            </a:r>
            <a:endParaRPr lang="ko-KR" altLang="en-US" dirty="0"/>
          </a:p>
          <a:p>
            <a:r>
              <a:rPr lang="ko-KR" altLang="en-US" dirty="0"/>
              <a:t>*기념일을 정치적으로 사용함으로 일본시민 및 타국 사람들도 독도가 일본땅임을 알게 합니다</a:t>
            </a:r>
            <a:r>
              <a:rPr lang="en-US" altLang="ko-KR" dirty="0"/>
              <a:t>.</a:t>
            </a:r>
            <a:endParaRPr lang="ko-KR" altLang="en-US" dirty="0"/>
          </a:p>
          <a:p>
            <a:r>
              <a:rPr lang="en-US" altLang="ko-KR" dirty="0"/>
              <a:t>(</a:t>
            </a:r>
            <a:r>
              <a:rPr lang="ko-KR" altLang="en-US" dirty="0" err="1">
                <a:solidFill>
                  <a:srgbClr val="FF0000"/>
                </a:solidFill>
              </a:rPr>
              <a:t>다케시마의</a:t>
            </a:r>
            <a:r>
              <a:rPr lang="ko-KR" altLang="en-US" dirty="0">
                <a:solidFill>
                  <a:srgbClr val="FF0000"/>
                </a:solidFill>
              </a:rPr>
              <a:t> 날에 관련하여 대한민국과 일본 사이의 교류가 중단된 것도 많다</a:t>
            </a:r>
            <a:r>
              <a:rPr lang="en-US" altLang="ko-KR" dirty="0">
                <a:solidFill>
                  <a:srgbClr val="FF0000"/>
                </a:solidFill>
              </a:rPr>
              <a:t>. </a:t>
            </a:r>
            <a:r>
              <a:rPr lang="en-US" altLang="ko-KR" dirty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1123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0" y="-1"/>
            <a:ext cx="12192000" cy="942535"/>
            <a:chOff x="0" y="-1"/>
            <a:chExt cx="12192000" cy="942535"/>
          </a:xfrm>
        </p:grpSpPr>
        <p:sp>
          <p:nvSpPr>
            <p:cNvPr id="5" name="직사각형 4"/>
            <p:cNvSpPr/>
            <p:nvPr/>
          </p:nvSpPr>
          <p:spPr>
            <a:xfrm>
              <a:off x="0" y="-1"/>
              <a:ext cx="12192000" cy="94253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6" name="직선 연결선 5"/>
            <p:cNvCxnSpPr/>
            <p:nvPr/>
          </p:nvCxnSpPr>
          <p:spPr>
            <a:xfrm>
              <a:off x="0" y="747880"/>
              <a:ext cx="970671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직사각형 8"/>
            <p:cNvSpPr/>
            <p:nvPr/>
          </p:nvSpPr>
          <p:spPr>
            <a:xfrm>
              <a:off x="1772279" y="541605"/>
              <a:ext cx="45719" cy="9847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1698428" y="583732"/>
              <a:ext cx="45719" cy="5634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15239" y="124413"/>
            <a:ext cx="1589408" cy="605294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ko-KR" altLang="en-US" spc="-150" dirty="0" smtClean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일본의 정치적 주장</a:t>
            </a:r>
            <a:endParaRPr lang="en-US" altLang="ko-KR" spc="-150" dirty="0" smtClean="0">
              <a:solidFill>
                <a:schemeClr val="bg2">
                  <a:lumMod val="25000"/>
                </a:schemeClr>
              </a:solidFill>
              <a:latin typeface="THE정고딕140" panose="02020603020101020101" pitchFamily="18" charset="-127"/>
              <a:ea typeface="THE정고딕140" panose="02020603020101020101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5270293" y="1184874"/>
            <a:ext cx="1651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/>
              <a:t>왜곡된 교과서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387178" y="2549944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dirty="0"/>
              <a:t>일본의 초등</a:t>
            </a:r>
            <a:r>
              <a:rPr lang="en-US" altLang="ko-KR" dirty="0"/>
              <a:t>, </a:t>
            </a:r>
            <a:r>
              <a:rPr lang="ko-KR" altLang="en-US" dirty="0"/>
              <a:t>중등학교 교과서에 독도가 </a:t>
            </a:r>
            <a:r>
              <a:rPr lang="ko-KR" altLang="en-US" dirty="0" err="1"/>
              <a:t>다케시마</a:t>
            </a:r>
            <a:r>
              <a:rPr lang="en-US" altLang="ko-KR" dirty="0"/>
              <a:t>(</a:t>
            </a:r>
            <a:r>
              <a:rPr lang="ko-KR" altLang="en-US" dirty="0"/>
              <a:t>일본이 주장하는 명칭</a:t>
            </a:r>
            <a:r>
              <a:rPr lang="en-US" altLang="ko-KR" dirty="0"/>
              <a:t>)</a:t>
            </a:r>
            <a:r>
              <a:rPr lang="ko-KR" altLang="en-US" dirty="0"/>
              <a:t>로 표기 되어있고 일본 땅으로 구분 되어있다</a:t>
            </a:r>
            <a:r>
              <a:rPr lang="en-US" altLang="ko-KR" dirty="0"/>
              <a:t>. </a:t>
            </a:r>
            <a:r>
              <a:rPr lang="ko-KR" altLang="en-US" dirty="0"/>
              <a:t>또한 일본에서는 새로운 역사 교과서가 나온 이후 일본의 다른 교과서들도 일본군 위안부와 같은 범죄 행위는 교과서에서 빼 버리고</a:t>
            </a:r>
            <a:r>
              <a:rPr lang="en-US" altLang="ko-KR" dirty="0"/>
              <a:t>, </a:t>
            </a:r>
            <a:r>
              <a:rPr lang="ko-KR" altLang="en-US" dirty="0"/>
              <a:t>독도는 일본 땅이라는 거짓된 내용을 역사 교과서에 넣고 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12" name="_x74399504" descr="EMB00000b9c71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9020" y="1717830"/>
            <a:ext cx="4918229" cy="3314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123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0" y="-1"/>
            <a:ext cx="12192000" cy="942535"/>
            <a:chOff x="0" y="-1"/>
            <a:chExt cx="12192000" cy="942535"/>
          </a:xfrm>
        </p:grpSpPr>
        <p:sp>
          <p:nvSpPr>
            <p:cNvPr id="5" name="직사각형 4"/>
            <p:cNvSpPr/>
            <p:nvPr/>
          </p:nvSpPr>
          <p:spPr>
            <a:xfrm>
              <a:off x="0" y="-1"/>
              <a:ext cx="12192000" cy="94253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6" name="직선 연결선 5"/>
            <p:cNvCxnSpPr/>
            <p:nvPr/>
          </p:nvCxnSpPr>
          <p:spPr>
            <a:xfrm>
              <a:off x="0" y="747880"/>
              <a:ext cx="970671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직사각형 8"/>
            <p:cNvSpPr/>
            <p:nvPr/>
          </p:nvSpPr>
          <p:spPr>
            <a:xfrm>
              <a:off x="1772279" y="541605"/>
              <a:ext cx="45719" cy="9847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1698428" y="583732"/>
              <a:ext cx="45719" cy="5634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15239" y="124413"/>
            <a:ext cx="1589408" cy="605294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ko-KR" altLang="en-US" spc="-150" dirty="0" smtClean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일본의 정치적 주장</a:t>
            </a:r>
            <a:endParaRPr lang="en-US" altLang="ko-KR" spc="-150" dirty="0" smtClean="0">
              <a:solidFill>
                <a:schemeClr val="bg2">
                  <a:lumMod val="25000"/>
                </a:schemeClr>
              </a:solidFill>
              <a:latin typeface="THE정고딕140" panose="02020603020101020101" pitchFamily="18" charset="-127"/>
              <a:ea typeface="THE정고딕140" panose="02020603020101020101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708968" y="1217826"/>
            <a:ext cx="4774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/>
              <a:t>일본 </a:t>
            </a:r>
            <a:r>
              <a:rPr lang="en-US" altLang="ko-KR" b="1" dirty="0"/>
              <a:t>‘</a:t>
            </a:r>
            <a:r>
              <a:rPr lang="ko-KR" altLang="en-US" b="1" dirty="0"/>
              <a:t>독도쟁탈전</a:t>
            </a:r>
            <a:r>
              <a:rPr lang="en-US" altLang="ko-KR" b="1" dirty="0"/>
              <a:t>’</a:t>
            </a:r>
            <a:r>
              <a:rPr lang="ko-KR" altLang="en-US" b="1" dirty="0"/>
              <a:t> </a:t>
            </a:r>
            <a:r>
              <a:rPr lang="ko-KR" altLang="en-US" b="1" dirty="0" err="1"/>
              <a:t>앱</a:t>
            </a:r>
            <a:r>
              <a:rPr lang="ko-KR" altLang="en-US" b="1" dirty="0"/>
              <a:t> 만들었지만 내용 </a:t>
            </a:r>
            <a:r>
              <a:rPr lang="en-US" altLang="ko-KR" b="1" dirty="0"/>
              <a:t>‘</a:t>
            </a:r>
            <a:r>
              <a:rPr lang="ko-KR" altLang="en-US" b="1" dirty="0"/>
              <a:t>황당</a:t>
            </a:r>
            <a:r>
              <a:rPr lang="en-US" altLang="ko-KR" b="1" dirty="0"/>
              <a:t>’</a:t>
            </a:r>
            <a:endParaRPr lang="ko-KR" altLang="en-US" dirty="0"/>
          </a:p>
        </p:txBody>
      </p:sp>
      <p:pic>
        <p:nvPicPr>
          <p:cNvPr id="12" name="_x74397504" descr="EMB00000b9c71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927" y="1824362"/>
            <a:ext cx="5141913" cy="4443274"/>
          </a:xfrm>
          <a:prstGeom prst="rect">
            <a:avLst/>
          </a:prstGeom>
          <a:noFill/>
        </p:spPr>
      </p:pic>
      <p:sp>
        <p:nvSpPr>
          <p:cNvPr id="3" name="직사각형 2"/>
          <p:cNvSpPr/>
          <p:nvPr/>
        </p:nvSpPr>
        <p:spPr>
          <a:xfrm>
            <a:off x="5898292" y="1824362"/>
            <a:ext cx="33939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ko-KR" altLang="en-US" dirty="0"/>
              <a:t>일본에서 독도 게임을 만들었다</a:t>
            </a:r>
            <a:r>
              <a:rPr lang="en-US" altLang="ko-KR" dirty="0"/>
              <a:t>. </a:t>
            </a:r>
            <a:r>
              <a:rPr lang="ko-KR" altLang="en-US" dirty="0">
                <a:solidFill>
                  <a:srgbClr val="FF0000"/>
                </a:solidFill>
              </a:rPr>
              <a:t>하지만</a:t>
            </a:r>
            <a:r>
              <a:rPr lang="ko-KR" altLang="en-US" dirty="0"/>
              <a:t> 게임을 봤을 때 땅의 모습은 독도가 아니다</a:t>
            </a:r>
            <a:r>
              <a:rPr lang="en-US" altLang="ko-KR" dirty="0"/>
              <a:t>. </a:t>
            </a:r>
          </a:p>
          <a:p>
            <a:pPr>
              <a:buNone/>
            </a:pPr>
            <a:r>
              <a:rPr lang="ko-KR" altLang="en-US" dirty="0" err="1"/>
              <a:t>구글맵으로</a:t>
            </a:r>
            <a:r>
              <a:rPr lang="ko-KR" altLang="en-US" dirty="0"/>
              <a:t> 본 일본 </a:t>
            </a:r>
            <a:r>
              <a:rPr lang="ko-KR" altLang="en-US" dirty="0" err="1"/>
              <a:t>카고시마</a:t>
            </a:r>
            <a:r>
              <a:rPr lang="ko-KR" altLang="en-US" dirty="0"/>
              <a:t> 현 </a:t>
            </a:r>
            <a:r>
              <a:rPr lang="ko-KR" altLang="en-US" dirty="0" err="1"/>
              <a:t>카고시마</a:t>
            </a:r>
            <a:r>
              <a:rPr lang="ko-KR" altLang="en-US" dirty="0"/>
              <a:t> 군 </a:t>
            </a:r>
            <a:r>
              <a:rPr lang="ko-KR" altLang="en-US" dirty="0" err="1"/>
              <a:t>미시마</a:t>
            </a:r>
            <a:r>
              <a:rPr lang="ko-KR" altLang="en-US" dirty="0"/>
              <a:t> </a:t>
            </a:r>
            <a:r>
              <a:rPr lang="ko-KR" altLang="en-US" dirty="0" err="1"/>
              <a:t>다케시마의</a:t>
            </a:r>
            <a:r>
              <a:rPr lang="ko-KR" altLang="en-US" dirty="0"/>
              <a:t> 모습이다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13" name="_x74397504" descr="EMB00000b9c71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9219" y="3635608"/>
            <a:ext cx="2901950" cy="2370137"/>
          </a:xfrm>
          <a:prstGeom prst="rect">
            <a:avLst/>
          </a:prstGeom>
          <a:noFill/>
        </p:spPr>
      </p:pic>
      <p:sp>
        <p:nvSpPr>
          <p:cNvPr id="14" name="아래쪽 화살표 13"/>
          <p:cNvSpPr/>
          <p:nvPr/>
        </p:nvSpPr>
        <p:spPr>
          <a:xfrm rot="5400000">
            <a:off x="8925654" y="4398042"/>
            <a:ext cx="484632" cy="6693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9502657" y="4082012"/>
            <a:ext cx="262089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/>
              <a:t>이 사진이 서도 </a:t>
            </a:r>
            <a:r>
              <a:rPr lang="ko-KR" altLang="en-US" dirty="0" err="1"/>
              <a:t>동도로</a:t>
            </a:r>
            <a:r>
              <a:rPr lang="ko-KR" altLang="en-US" dirty="0"/>
              <a:t> 나뉘어진 실제 독도의 모습이다</a:t>
            </a:r>
            <a:r>
              <a:rPr lang="en-US" altLang="ko-KR" dirty="0"/>
              <a:t>.</a:t>
            </a:r>
            <a:r>
              <a:rPr lang="ko-KR" altLang="en-US" dirty="0"/>
              <a:t> 이 사진이 서도 </a:t>
            </a:r>
            <a:r>
              <a:rPr lang="ko-KR" altLang="en-US" dirty="0" err="1"/>
              <a:t>동도로</a:t>
            </a:r>
            <a:r>
              <a:rPr lang="ko-KR" altLang="en-US" dirty="0"/>
              <a:t> 나뉘어진 실제 독도의 모습이다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1123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0" y="-1"/>
            <a:ext cx="12192000" cy="942535"/>
            <a:chOff x="0" y="-1"/>
            <a:chExt cx="12192000" cy="942535"/>
          </a:xfrm>
        </p:grpSpPr>
        <p:sp>
          <p:nvSpPr>
            <p:cNvPr id="5" name="직사각형 4"/>
            <p:cNvSpPr/>
            <p:nvPr/>
          </p:nvSpPr>
          <p:spPr>
            <a:xfrm>
              <a:off x="0" y="-1"/>
              <a:ext cx="12192000" cy="94253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6" name="직선 연결선 5"/>
            <p:cNvCxnSpPr/>
            <p:nvPr/>
          </p:nvCxnSpPr>
          <p:spPr>
            <a:xfrm>
              <a:off x="0" y="747880"/>
              <a:ext cx="970671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직사각형 8"/>
            <p:cNvSpPr/>
            <p:nvPr/>
          </p:nvSpPr>
          <p:spPr>
            <a:xfrm>
              <a:off x="1772279" y="541605"/>
              <a:ext cx="45719" cy="9847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1698428" y="583732"/>
              <a:ext cx="45719" cy="5634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-94811" y="223269"/>
            <a:ext cx="2096599" cy="348813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en-US" altLang="ko-KR" spc="-150" dirty="0" smtClean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‘</a:t>
            </a:r>
            <a:r>
              <a:rPr lang="ko-KR" altLang="en-US" spc="-150" dirty="0" err="1" smtClean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다케시마</a:t>
            </a:r>
            <a:r>
              <a:rPr lang="en-US" altLang="ko-KR" spc="-150" dirty="0" smtClean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’ </a:t>
            </a:r>
            <a:r>
              <a:rPr lang="ko-KR" altLang="en-US" spc="-150" dirty="0" smtClean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이름 유래</a:t>
            </a:r>
            <a:endParaRPr lang="en-US" altLang="ko-KR" spc="-150" dirty="0" smtClean="0">
              <a:solidFill>
                <a:schemeClr val="bg2">
                  <a:lumMod val="25000"/>
                </a:schemeClr>
              </a:solidFill>
              <a:latin typeface="THE정고딕140" panose="02020603020101020101" pitchFamily="18" charset="-127"/>
              <a:ea typeface="THE정고딕140" panose="02020603020101020101" pitchFamily="18" charset="-127"/>
            </a:endParaRPr>
          </a:p>
        </p:txBody>
      </p:sp>
      <p:pic>
        <p:nvPicPr>
          <p:cNvPr id="23" name="Picture 2" descr="다케시마 뜻에 대한 이미지 검색결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116" y="1388355"/>
            <a:ext cx="732701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74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0" y="-1"/>
            <a:ext cx="12192000" cy="942535"/>
            <a:chOff x="0" y="-1"/>
            <a:chExt cx="12192000" cy="942535"/>
          </a:xfrm>
        </p:grpSpPr>
        <p:sp>
          <p:nvSpPr>
            <p:cNvPr id="5" name="직사각형 4"/>
            <p:cNvSpPr/>
            <p:nvPr/>
          </p:nvSpPr>
          <p:spPr>
            <a:xfrm>
              <a:off x="0" y="-1"/>
              <a:ext cx="12192000" cy="94253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6" name="직선 연결선 5"/>
            <p:cNvCxnSpPr/>
            <p:nvPr/>
          </p:nvCxnSpPr>
          <p:spPr>
            <a:xfrm>
              <a:off x="0" y="747880"/>
              <a:ext cx="970671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직사각형 8"/>
            <p:cNvSpPr/>
            <p:nvPr/>
          </p:nvSpPr>
          <p:spPr>
            <a:xfrm>
              <a:off x="1772279" y="541605"/>
              <a:ext cx="45719" cy="9847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1698428" y="583732"/>
              <a:ext cx="45719" cy="5634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15239" y="124413"/>
            <a:ext cx="1589408" cy="605294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ko-KR" altLang="en-US" spc="-150" dirty="0" smtClean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일본의 정치적 주장</a:t>
            </a:r>
            <a:endParaRPr lang="en-US" altLang="ko-KR" spc="-150" dirty="0" smtClean="0">
              <a:solidFill>
                <a:schemeClr val="bg2">
                  <a:lumMod val="25000"/>
                </a:schemeClr>
              </a:solidFill>
              <a:latin typeface="THE정고딕140" panose="02020603020101020101" pitchFamily="18" charset="-127"/>
              <a:ea typeface="THE정고딕140" panose="02020603020101020101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842054" y="1179626"/>
            <a:ext cx="6096000" cy="8156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100" dirty="0" err="1"/>
              <a:t>日총리</a:t>
            </a:r>
            <a:r>
              <a:rPr lang="ko-KR" altLang="en-US" sz="1100" dirty="0"/>
              <a:t> </a:t>
            </a:r>
            <a:r>
              <a:rPr lang="en-US" altLang="ko-KR" sz="1100" dirty="0"/>
              <a:t>“</a:t>
            </a:r>
            <a:r>
              <a:rPr lang="ko-KR" altLang="en-US" sz="1100" dirty="0" err="1"/>
              <a:t>다케시마는</a:t>
            </a:r>
            <a:r>
              <a:rPr lang="ko-KR" altLang="en-US" sz="1100" dirty="0"/>
              <a:t> 일본의 고유영토</a:t>
            </a:r>
            <a:r>
              <a:rPr lang="en-US" altLang="ko-KR" sz="1100" dirty="0"/>
              <a:t>“</a:t>
            </a:r>
            <a:br>
              <a:rPr lang="en-US" altLang="ko-KR" sz="1100" dirty="0"/>
            </a:b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b="1" dirty="0"/>
              <a:t>“</a:t>
            </a:r>
            <a:r>
              <a:rPr lang="ko-KR" altLang="en-US" b="1" dirty="0"/>
              <a:t>영토 주권 지키기 위해 불퇴전의 각오로 임하겠다</a:t>
            </a:r>
            <a:r>
              <a:rPr lang="en-US" altLang="ko-KR" b="1" dirty="0"/>
              <a:t>”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910282" y="2156224"/>
            <a:ext cx="9959545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/>
              <a:t>노다 </a:t>
            </a:r>
            <a:r>
              <a:rPr lang="ko-KR" altLang="en-US" sz="1400" dirty="0" err="1"/>
              <a:t>요시히코</a:t>
            </a:r>
            <a:r>
              <a:rPr lang="en-US" altLang="ko-KR" sz="1400" dirty="0"/>
              <a:t>(</a:t>
            </a:r>
            <a:r>
              <a:rPr lang="ko-KR" altLang="en-US" sz="1400" dirty="0" err="1"/>
              <a:t>野田佳彦</a:t>
            </a:r>
            <a:r>
              <a:rPr lang="en-US" altLang="ko-KR" sz="1400" dirty="0"/>
              <a:t>) </a:t>
            </a:r>
            <a:r>
              <a:rPr lang="ko-KR" altLang="en-US" sz="1400" dirty="0"/>
              <a:t>일본 총리가 </a:t>
            </a:r>
            <a:r>
              <a:rPr lang="en-US" altLang="ko-KR" sz="1400" dirty="0"/>
              <a:t>2012</a:t>
            </a:r>
            <a:r>
              <a:rPr lang="ko-KR" altLang="en-US" sz="1400" dirty="0"/>
              <a:t>년 </a:t>
            </a:r>
            <a:r>
              <a:rPr lang="en-US" altLang="ko-KR" sz="1400" dirty="0"/>
              <a:t>8</a:t>
            </a:r>
            <a:r>
              <a:rPr lang="ko-KR" altLang="en-US" sz="1400" dirty="0"/>
              <a:t>월 </a:t>
            </a:r>
            <a:r>
              <a:rPr lang="en-US" altLang="ko-KR" sz="1400" dirty="0"/>
              <a:t>24</a:t>
            </a:r>
            <a:r>
              <a:rPr lang="ko-KR" altLang="en-US" sz="1400" dirty="0"/>
              <a:t>일 </a:t>
            </a:r>
            <a:r>
              <a:rPr lang="en-US" altLang="ko-KR" sz="1400" dirty="0"/>
              <a:t>"</a:t>
            </a:r>
            <a:r>
              <a:rPr lang="ko-KR" altLang="en-US" sz="1400" dirty="0"/>
              <a:t>국가의 영토 주권을 지키기 위해 단호한 태도로 냉정 침착하게 불퇴전의 각오로 임하겠다</a:t>
            </a:r>
            <a:r>
              <a:rPr lang="en-US" altLang="ko-KR" sz="1400" dirty="0"/>
              <a:t>"</a:t>
            </a:r>
            <a:r>
              <a:rPr lang="ko-KR" altLang="en-US" sz="1400" dirty="0"/>
              <a:t>며 외교 전면전을 선언했다</a:t>
            </a:r>
            <a:r>
              <a:rPr lang="en-US" altLang="ko-KR" sz="1400" dirty="0"/>
              <a:t>.</a:t>
            </a:r>
            <a:br>
              <a:rPr lang="en-US" altLang="ko-KR" sz="1400" dirty="0"/>
            </a:br>
            <a:r>
              <a:rPr lang="en-US" altLang="ko-KR" sz="1400" dirty="0"/>
              <a:t/>
            </a:r>
            <a:br>
              <a:rPr lang="en-US" altLang="ko-KR" sz="1400" dirty="0"/>
            </a:br>
            <a:r>
              <a:rPr lang="ko-KR" altLang="en-US" sz="1400" dirty="0"/>
              <a:t>노다 총리는 이날 오후 내외신 기자회견을 통해 </a:t>
            </a:r>
            <a:r>
              <a:rPr lang="en-US" altLang="ko-KR" sz="1400" dirty="0"/>
              <a:t>"</a:t>
            </a:r>
            <a:r>
              <a:rPr lang="ko-KR" altLang="en-US" sz="1400" dirty="0"/>
              <a:t>이달 들어 일본의 주권을 침해하는 사안이 잇따라 발생해 매우 유감스러우며</a:t>
            </a:r>
            <a:r>
              <a:rPr lang="en-US" altLang="ko-KR" sz="1400" dirty="0"/>
              <a:t>, </a:t>
            </a:r>
            <a:r>
              <a:rPr lang="ko-KR" altLang="en-US" sz="1400" dirty="0"/>
              <a:t>간과할 수 없다</a:t>
            </a:r>
            <a:r>
              <a:rPr lang="en-US" altLang="ko-KR" sz="1400" dirty="0"/>
              <a:t>"</a:t>
            </a:r>
            <a:r>
              <a:rPr lang="ko-KR" altLang="en-US" sz="1400" dirty="0"/>
              <a:t>며 </a:t>
            </a:r>
            <a:r>
              <a:rPr lang="ko-KR" altLang="en-US" sz="1400" dirty="0" err="1"/>
              <a:t>이명박</a:t>
            </a:r>
            <a:r>
              <a:rPr lang="ko-KR" altLang="en-US" sz="1400" dirty="0"/>
              <a:t> 대통령의 독도 방문을 비난하며 이같이 말했다</a:t>
            </a:r>
            <a:r>
              <a:rPr lang="en-US" altLang="ko-KR" sz="1400" dirty="0"/>
              <a:t>. </a:t>
            </a:r>
            <a:br>
              <a:rPr lang="en-US" altLang="ko-KR" sz="1400" dirty="0"/>
            </a:br>
            <a:r>
              <a:rPr lang="en-US" altLang="ko-KR" sz="1400" dirty="0"/>
              <a:t/>
            </a:r>
            <a:br>
              <a:rPr lang="en-US" altLang="ko-KR" sz="1400" dirty="0"/>
            </a:br>
            <a:r>
              <a:rPr lang="ko-KR" altLang="en-US" sz="1400" dirty="0"/>
              <a:t>그는 </a:t>
            </a:r>
            <a:r>
              <a:rPr lang="en-US" altLang="ko-KR" sz="1400" dirty="0"/>
              <a:t>"</a:t>
            </a:r>
            <a:r>
              <a:rPr lang="ko-KR" altLang="en-US" sz="1400" dirty="0"/>
              <a:t>국가가 해야 할 최대의 책임은 평화를 지키고 국민의 안전을 보장하는 것</a:t>
            </a:r>
            <a:r>
              <a:rPr lang="en-US" altLang="ko-KR" sz="1400" dirty="0"/>
              <a:t>"</a:t>
            </a:r>
            <a:r>
              <a:rPr lang="ko-KR" altLang="en-US" sz="1400" dirty="0"/>
              <a:t>이라면서 </a:t>
            </a:r>
            <a:r>
              <a:rPr lang="en-US" altLang="ko-KR" sz="1400" dirty="0"/>
              <a:t>"</a:t>
            </a:r>
            <a:r>
              <a:rPr lang="ko-KR" altLang="en-US" sz="1400" dirty="0"/>
              <a:t>국가의 주권을 수호하고 고향과 영토</a:t>
            </a:r>
            <a:r>
              <a:rPr lang="en-US" altLang="ko-KR" sz="1400" dirty="0"/>
              <a:t>·</a:t>
            </a:r>
            <a:r>
              <a:rPr lang="ko-KR" altLang="en-US" sz="1400" dirty="0"/>
              <a:t>영해를 지키기 위해 총리로서 중대한 책무를 의연한 태도로 냉정 침착하게 수행하겠다</a:t>
            </a:r>
            <a:r>
              <a:rPr lang="en-US" altLang="ko-KR" sz="1400" dirty="0"/>
              <a:t>"</a:t>
            </a:r>
            <a:r>
              <a:rPr lang="ko-KR" altLang="en-US" sz="1400" dirty="0"/>
              <a:t>며 거듭 강경 대응 방침을 밝혔다</a:t>
            </a:r>
            <a:r>
              <a:rPr lang="en-US" altLang="ko-KR" sz="1400" dirty="0"/>
              <a:t>.</a:t>
            </a:r>
            <a:br>
              <a:rPr lang="en-US" altLang="ko-KR" sz="1400" dirty="0"/>
            </a:br>
            <a:r>
              <a:rPr lang="en-US" altLang="ko-KR" sz="1400" dirty="0"/>
              <a:t/>
            </a:r>
            <a:br>
              <a:rPr lang="en-US" altLang="ko-KR" sz="1400" dirty="0"/>
            </a:br>
            <a:r>
              <a:rPr lang="ko-KR" altLang="en-US" sz="1400" dirty="0"/>
              <a:t>그는 독도에 대해 </a:t>
            </a:r>
            <a:r>
              <a:rPr lang="en-US" altLang="ko-KR" sz="1400" dirty="0"/>
              <a:t>“</a:t>
            </a:r>
            <a:r>
              <a:rPr lang="ko-KR" altLang="en-US" sz="1400" dirty="0"/>
              <a:t>역사적 국제법적 정치적으로 일본의 고유영토라는 것은 의심할 수 없다</a:t>
            </a:r>
            <a:r>
              <a:rPr lang="en-US" altLang="ko-KR" sz="1400" dirty="0"/>
              <a:t>"</a:t>
            </a:r>
            <a:r>
              <a:rPr lang="ko-KR" altLang="en-US" sz="1400" dirty="0"/>
              <a:t>면서 </a:t>
            </a:r>
            <a:r>
              <a:rPr lang="en-US" altLang="ko-KR" sz="1400" dirty="0"/>
              <a:t>"</a:t>
            </a:r>
            <a:r>
              <a:rPr lang="ko-KR" altLang="en-US" sz="1400" dirty="0"/>
              <a:t>법과 정의에 입각해 국제사법재판소에서 논의를 통해 해결하는 것이 왕도</a:t>
            </a:r>
            <a:r>
              <a:rPr lang="en-US" altLang="ko-KR" sz="1400" dirty="0"/>
              <a:t>"</a:t>
            </a:r>
            <a:r>
              <a:rPr lang="ko-KR" altLang="en-US" sz="1400" dirty="0"/>
              <a:t>라고 주장했다</a:t>
            </a:r>
            <a:r>
              <a:rPr lang="en-US" altLang="ko-KR" sz="1400" dirty="0"/>
              <a:t>.</a:t>
            </a:r>
            <a:br>
              <a:rPr lang="en-US" altLang="ko-KR" sz="1400" dirty="0"/>
            </a:br>
            <a:r>
              <a:rPr lang="en-US" altLang="ko-KR" sz="1400" dirty="0"/>
              <a:t/>
            </a:r>
            <a:br>
              <a:rPr lang="en-US" altLang="ko-KR" sz="1400" dirty="0"/>
            </a:br>
            <a:r>
              <a:rPr lang="ko-KR" altLang="en-US" sz="1400" dirty="0"/>
              <a:t>그는 그러나 이 대통령의 독도 방문과 </a:t>
            </a:r>
            <a:r>
              <a:rPr lang="ko-KR" altLang="en-US" sz="1400" dirty="0" err="1"/>
              <a:t>일왕</a:t>
            </a:r>
            <a:r>
              <a:rPr lang="ko-KR" altLang="en-US" sz="1400" dirty="0"/>
              <a:t> 발언에 대한 대응조치와 관련해선 </a:t>
            </a:r>
            <a:r>
              <a:rPr lang="en-US" altLang="ko-KR" sz="1400" dirty="0"/>
              <a:t>"</a:t>
            </a:r>
            <a:r>
              <a:rPr lang="ko-KR" altLang="en-US" sz="1400" dirty="0"/>
              <a:t>아직 결정된 것이 없다</a:t>
            </a:r>
            <a:r>
              <a:rPr lang="en-US" altLang="ko-KR" sz="1400" dirty="0"/>
              <a:t>"</a:t>
            </a:r>
            <a:r>
              <a:rPr lang="ko-KR" altLang="en-US" sz="1400" dirty="0"/>
              <a:t>면서 </a:t>
            </a:r>
            <a:r>
              <a:rPr lang="en-US" altLang="ko-KR" sz="1400" dirty="0"/>
              <a:t>"</a:t>
            </a:r>
            <a:r>
              <a:rPr lang="ko-KR" altLang="en-US" sz="1400" dirty="0" err="1"/>
              <a:t>한일통화스왑</a:t>
            </a:r>
            <a:r>
              <a:rPr lang="ko-KR" altLang="en-US" sz="1400" dirty="0"/>
              <a:t> 확대 조치의 기한은 오는 </a:t>
            </a:r>
            <a:r>
              <a:rPr lang="en-US" altLang="ko-KR" sz="1400" dirty="0"/>
              <a:t>10</a:t>
            </a:r>
            <a:r>
              <a:rPr lang="ko-KR" altLang="en-US" sz="1400" dirty="0"/>
              <a:t>월이며 그 이후는 어떻게 할지 백지상태</a:t>
            </a:r>
            <a:r>
              <a:rPr lang="en-US" altLang="ko-KR" sz="1400" dirty="0"/>
              <a:t>"</a:t>
            </a:r>
            <a:r>
              <a:rPr lang="ko-KR" altLang="en-US" sz="1400" dirty="0"/>
              <a:t>라고 말했다</a:t>
            </a:r>
            <a:r>
              <a:rPr lang="en-US" altLang="ko-KR" sz="1400" dirty="0"/>
              <a:t>.</a:t>
            </a:r>
            <a:br>
              <a:rPr lang="en-US" altLang="ko-KR" sz="1400" dirty="0"/>
            </a:br>
            <a:r>
              <a:rPr lang="en-US" altLang="ko-KR" sz="1400" dirty="0"/>
              <a:t/>
            </a:r>
            <a:br>
              <a:rPr lang="en-US" altLang="ko-KR" sz="1400" dirty="0"/>
            </a:br>
            <a:r>
              <a:rPr lang="ko-KR" altLang="en-US" sz="1400" dirty="0"/>
              <a:t>그는 한국에 대해 </a:t>
            </a:r>
            <a:r>
              <a:rPr lang="en-US" altLang="ko-KR" sz="1400" dirty="0"/>
              <a:t>"</a:t>
            </a:r>
            <a:r>
              <a:rPr lang="ko-KR" altLang="en-US" sz="1400" dirty="0"/>
              <a:t>사려 깊고 신중한 대응을 기대한다</a:t>
            </a:r>
            <a:r>
              <a:rPr lang="en-US" altLang="ko-KR" sz="1400" dirty="0"/>
              <a:t>"</a:t>
            </a:r>
            <a:r>
              <a:rPr lang="ko-KR" altLang="en-US" sz="1400" dirty="0"/>
              <a:t>고 힐난했다</a:t>
            </a:r>
            <a:r>
              <a:rPr lang="en-US" altLang="ko-KR" sz="1400" dirty="0"/>
              <a:t>.</a:t>
            </a:r>
            <a:endParaRPr lang="ko-KR" altLang="en-US" sz="1400" dirty="0"/>
          </a:p>
          <a:p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1123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0" y="-1"/>
            <a:ext cx="12192000" cy="942535"/>
            <a:chOff x="0" y="-1"/>
            <a:chExt cx="12192000" cy="942535"/>
          </a:xfrm>
        </p:grpSpPr>
        <p:sp>
          <p:nvSpPr>
            <p:cNvPr id="5" name="직사각형 4"/>
            <p:cNvSpPr/>
            <p:nvPr/>
          </p:nvSpPr>
          <p:spPr>
            <a:xfrm>
              <a:off x="0" y="-1"/>
              <a:ext cx="12192000" cy="94253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6" name="직선 연결선 5"/>
            <p:cNvCxnSpPr/>
            <p:nvPr/>
          </p:nvCxnSpPr>
          <p:spPr>
            <a:xfrm>
              <a:off x="0" y="747880"/>
              <a:ext cx="970671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직사각형 8"/>
            <p:cNvSpPr/>
            <p:nvPr/>
          </p:nvSpPr>
          <p:spPr>
            <a:xfrm>
              <a:off x="1772279" y="541605"/>
              <a:ext cx="45719" cy="9847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1698428" y="583732"/>
              <a:ext cx="45719" cy="5634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15239" y="124413"/>
            <a:ext cx="1589408" cy="605294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ko-KR" altLang="en-US" spc="-150" dirty="0" smtClean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일본의 정치적 주장</a:t>
            </a:r>
            <a:endParaRPr lang="en-US" altLang="ko-KR" spc="-150" dirty="0" smtClean="0">
              <a:solidFill>
                <a:schemeClr val="bg2">
                  <a:lumMod val="25000"/>
                </a:schemeClr>
              </a:solidFill>
              <a:latin typeface="THE정고딕140" panose="02020603020101020101" pitchFamily="18" charset="-127"/>
              <a:ea typeface="THE정고딕140" panose="02020603020101020101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965621" y="115346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b="1" dirty="0"/>
              <a:t>‘</a:t>
            </a:r>
            <a:r>
              <a:rPr lang="ko-KR" altLang="en-US" b="1" dirty="0"/>
              <a:t>독도</a:t>
            </a:r>
            <a:r>
              <a:rPr lang="en-US" altLang="ko-KR" b="1" dirty="0"/>
              <a:t>’</a:t>
            </a:r>
            <a:r>
              <a:rPr lang="ko-KR" altLang="en-US" b="1" dirty="0"/>
              <a:t>를 </a:t>
            </a:r>
            <a:r>
              <a:rPr lang="en-US" altLang="ko-KR" b="1" dirty="0"/>
              <a:t>‘</a:t>
            </a:r>
            <a:r>
              <a:rPr lang="ko-KR" altLang="en-US" b="1" dirty="0" err="1"/>
              <a:t>다케시마</a:t>
            </a:r>
            <a:r>
              <a:rPr lang="en-US" altLang="ko-KR" b="1" dirty="0"/>
              <a:t>＇</a:t>
            </a:r>
            <a:r>
              <a:rPr lang="ko-KR" altLang="en-US" b="1" dirty="0"/>
              <a:t>로 바꾸기 운동을 후원하는 일본 기업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741405" y="2566420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dirty="0" err="1"/>
              <a:t>토요타</a:t>
            </a:r>
            <a:r>
              <a:rPr lang="en-US" altLang="ko-KR" dirty="0"/>
              <a:t>, </a:t>
            </a:r>
            <a:r>
              <a:rPr lang="ko-KR" altLang="en-US" dirty="0" err="1"/>
              <a:t>혼다</a:t>
            </a:r>
            <a:r>
              <a:rPr lang="en-US" altLang="ko-KR" dirty="0"/>
              <a:t>, </a:t>
            </a:r>
            <a:r>
              <a:rPr lang="ko-KR" altLang="en-US" dirty="0" err="1"/>
              <a:t>캐논</a:t>
            </a:r>
            <a:r>
              <a:rPr lang="en-US" altLang="ko-KR" dirty="0"/>
              <a:t>, </a:t>
            </a:r>
            <a:r>
              <a:rPr lang="ko-KR" altLang="en-US" dirty="0"/>
              <a:t>하이테크</a:t>
            </a:r>
            <a:r>
              <a:rPr lang="en-US" altLang="ko-KR" dirty="0"/>
              <a:t>, </a:t>
            </a:r>
            <a:r>
              <a:rPr lang="ko-KR" altLang="en-US" dirty="0"/>
              <a:t>소니</a:t>
            </a:r>
            <a:r>
              <a:rPr lang="en-US" altLang="ko-KR" dirty="0"/>
              <a:t>, </a:t>
            </a:r>
            <a:r>
              <a:rPr lang="ko-KR" altLang="en-US" dirty="0"/>
              <a:t>등 다양하고 많은 기업들이 </a:t>
            </a:r>
            <a:r>
              <a:rPr lang="en-US" altLang="ko-KR" dirty="0"/>
              <a:t>‘</a:t>
            </a:r>
            <a:r>
              <a:rPr lang="ko-KR" altLang="en-US" dirty="0"/>
              <a:t>독도</a:t>
            </a:r>
            <a:r>
              <a:rPr lang="en-US" altLang="ko-KR" dirty="0"/>
              <a:t>’</a:t>
            </a:r>
            <a:r>
              <a:rPr lang="ko-KR" altLang="en-US" dirty="0"/>
              <a:t>를 </a:t>
            </a:r>
            <a:r>
              <a:rPr lang="en-US" altLang="ko-KR" dirty="0"/>
              <a:t>‘</a:t>
            </a:r>
            <a:r>
              <a:rPr lang="ko-KR" altLang="en-US" dirty="0" err="1"/>
              <a:t>다케시마</a:t>
            </a:r>
            <a:r>
              <a:rPr lang="en-US" altLang="ko-KR" dirty="0"/>
              <a:t>＇</a:t>
            </a:r>
            <a:r>
              <a:rPr lang="ko-KR" altLang="en-US" dirty="0"/>
              <a:t>로 바꾸기 운동에 적극 </a:t>
            </a:r>
            <a:r>
              <a:rPr lang="ko-KR" altLang="en-US" dirty="0" err="1"/>
              <a:t>동참하고있습니다</a:t>
            </a:r>
            <a:r>
              <a:rPr lang="en-US" altLang="ko-KR" dirty="0"/>
              <a:t>. </a:t>
            </a:r>
            <a:r>
              <a:rPr lang="ko-KR" altLang="en-US" dirty="0"/>
              <a:t>정치적은 물론 일본정부도 한국불매운동을 가담하고 있습니다</a:t>
            </a:r>
            <a:r>
              <a:rPr lang="en-US" altLang="ko-KR" dirty="0"/>
              <a:t>. </a:t>
            </a:r>
            <a:r>
              <a:rPr lang="ko-KR" altLang="en-US" dirty="0"/>
              <a:t>이런 문제들로 일본시민들의 마인드가 독도</a:t>
            </a:r>
            <a:r>
              <a:rPr lang="en-US" altLang="ko-KR" dirty="0"/>
              <a:t>(</a:t>
            </a:r>
            <a:r>
              <a:rPr lang="ko-KR" altLang="en-US" dirty="0" err="1"/>
              <a:t>다케시마</a:t>
            </a:r>
            <a:r>
              <a:rPr lang="en-US" altLang="ko-KR" dirty="0"/>
              <a:t>)</a:t>
            </a:r>
            <a:r>
              <a:rPr lang="ko-KR" altLang="en-US" dirty="0"/>
              <a:t>가 일본땅으로 세뇌되기 때문에 이를 일본정부가 정치적으로 악용 하고 있다고 말할 수 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8079" y="1799798"/>
            <a:ext cx="4773103" cy="407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23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0" y="-1"/>
            <a:ext cx="12192000" cy="942535"/>
            <a:chOff x="0" y="-1"/>
            <a:chExt cx="12192000" cy="942535"/>
          </a:xfrm>
        </p:grpSpPr>
        <p:sp>
          <p:nvSpPr>
            <p:cNvPr id="5" name="직사각형 4"/>
            <p:cNvSpPr/>
            <p:nvPr/>
          </p:nvSpPr>
          <p:spPr>
            <a:xfrm>
              <a:off x="0" y="-1"/>
              <a:ext cx="12192000" cy="94253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6" name="직선 연결선 5"/>
            <p:cNvCxnSpPr/>
            <p:nvPr/>
          </p:nvCxnSpPr>
          <p:spPr>
            <a:xfrm>
              <a:off x="0" y="747880"/>
              <a:ext cx="970671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직사각형 8"/>
            <p:cNvSpPr/>
            <p:nvPr/>
          </p:nvSpPr>
          <p:spPr>
            <a:xfrm>
              <a:off x="1772279" y="541605"/>
              <a:ext cx="45719" cy="9847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1698428" y="583732"/>
              <a:ext cx="45719" cy="5634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15239" y="124413"/>
            <a:ext cx="1589408" cy="605294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ko-KR" altLang="en-US" spc="-150" dirty="0" smtClean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일본의 정치적 주장</a:t>
            </a:r>
            <a:endParaRPr lang="en-US" altLang="ko-KR" spc="-150" dirty="0" smtClean="0">
              <a:solidFill>
                <a:schemeClr val="bg2">
                  <a:lumMod val="25000"/>
                </a:schemeClr>
              </a:solidFill>
              <a:latin typeface="THE정고딕140" panose="02020603020101020101" pitchFamily="18" charset="-127"/>
              <a:ea typeface="THE정고딕140" panose="02020603020101020101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4015140" y="1217826"/>
            <a:ext cx="4161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err="1"/>
              <a:t>일본해</a:t>
            </a:r>
            <a:r>
              <a:rPr lang="ko-KR" altLang="en-US" dirty="0"/>
              <a:t> 및 타국의 </a:t>
            </a:r>
            <a:r>
              <a:rPr lang="en-US" altLang="ko-KR" dirty="0"/>
              <a:t>‘</a:t>
            </a:r>
            <a:r>
              <a:rPr lang="ko-KR" altLang="en-US" dirty="0"/>
              <a:t>독도</a:t>
            </a:r>
            <a:r>
              <a:rPr lang="en-US" altLang="ko-KR" dirty="0"/>
              <a:t>‘ </a:t>
            </a:r>
            <a:r>
              <a:rPr lang="ko-KR" altLang="en-US" dirty="0"/>
              <a:t>일본영토 인정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3048000" y="538925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dirty="0"/>
              <a:t>동해가 </a:t>
            </a:r>
            <a:r>
              <a:rPr lang="ko-KR" altLang="en-US" dirty="0" err="1"/>
              <a:t>한국해가</a:t>
            </a:r>
            <a:r>
              <a:rPr lang="ko-KR" altLang="en-US" dirty="0"/>
              <a:t> 아니고 일본해로 표기해 독도 일본해로 표기</a:t>
            </a:r>
            <a:r>
              <a:rPr lang="en-US" altLang="ko-KR" dirty="0"/>
              <a:t>(</a:t>
            </a:r>
            <a:r>
              <a:rPr lang="ko-KR" altLang="en-US" dirty="0" err="1"/>
              <a:t>다케시마</a:t>
            </a:r>
            <a:r>
              <a:rPr lang="en-US" altLang="ko-KR" dirty="0"/>
              <a:t>)</a:t>
            </a:r>
            <a:r>
              <a:rPr lang="ko-KR" altLang="en-US" dirty="0"/>
              <a:t>하여 정치적으로 사용하고 타국도 동해 표시로 인해 독도를 </a:t>
            </a:r>
            <a:r>
              <a:rPr lang="ko-KR" altLang="en-US" dirty="0" err="1"/>
              <a:t>다케시마로</a:t>
            </a:r>
            <a:r>
              <a:rPr lang="ko-KR" altLang="en-US" dirty="0"/>
              <a:t> 조금씩 인정함</a:t>
            </a:r>
            <a:endParaRPr lang="ko-KR" altLang="en-US" dirty="0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177" y="1693819"/>
            <a:ext cx="5423642" cy="357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23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05250" y="2462455"/>
            <a:ext cx="2781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Q&amp;A</a:t>
            </a:r>
            <a:endParaRPr lang="ko-KR" altLang="en-US" sz="3000" dirty="0">
              <a:solidFill>
                <a:schemeClr val="tx1">
                  <a:lumMod val="85000"/>
                  <a:lumOff val="15000"/>
                </a:schemeClr>
              </a:solidFill>
              <a:latin typeface="THE정고딕140" panose="02020603020101020101" pitchFamily="18" charset="-127"/>
              <a:ea typeface="THE정고딕140" panose="02020603020101020101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7045378" y="2368445"/>
            <a:ext cx="104930" cy="15397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7183618" y="2308483"/>
            <a:ext cx="59961" cy="8994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644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0" y="-1"/>
            <a:ext cx="12192000" cy="942535"/>
            <a:chOff x="0" y="-1"/>
            <a:chExt cx="12192000" cy="942535"/>
          </a:xfrm>
        </p:grpSpPr>
        <p:sp>
          <p:nvSpPr>
            <p:cNvPr id="6" name="직사각형 5"/>
            <p:cNvSpPr/>
            <p:nvPr/>
          </p:nvSpPr>
          <p:spPr>
            <a:xfrm>
              <a:off x="0" y="-1"/>
              <a:ext cx="12192000" cy="94253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7" name="직선 연결선 6"/>
            <p:cNvCxnSpPr/>
            <p:nvPr/>
          </p:nvCxnSpPr>
          <p:spPr>
            <a:xfrm>
              <a:off x="0" y="747880"/>
              <a:ext cx="970671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직사각형 9"/>
            <p:cNvSpPr/>
            <p:nvPr/>
          </p:nvSpPr>
          <p:spPr>
            <a:xfrm>
              <a:off x="1772279" y="541605"/>
              <a:ext cx="45719" cy="9847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1698428" y="583732"/>
              <a:ext cx="45719" cy="5634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2" name="_x199892232" descr="EMB00000e5815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887" y="1460655"/>
            <a:ext cx="792088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-94811" y="223269"/>
            <a:ext cx="2096599" cy="348813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en-US" altLang="ko-KR" spc="-150" dirty="0" smtClean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‘</a:t>
            </a:r>
            <a:r>
              <a:rPr lang="ko-KR" altLang="en-US" spc="-150" dirty="0" err="1" smtClean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다케시마</a:t>
            </a:r>
            <a:r>
              <a:rPr lang="en-US" altLang="ko-KR" spc="-150" dirty="0" smtClean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’ </a:t>
            </a:r>
            <a:r>
              <a:rPr lang="ko-KR" altLang="en-US" spc="-150" dirty="0" smtClean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이름 유래</a:t>
            </a:r>
            <a:endParaRPr lang="en-US" altLang="ko-KR" spc="-150" dirty="0" smtClean="0">
              <a:solidFill>
                <a:schemeClr val="bg2">
                  <a:lumMod val="25000"/>
                </a:schemeClr>
              </a:solidFill>
              <a:latin typeface="THE정고딕140" panose="02020603020101020101" pitchFamily="18" charset="-127"/>
              <a:ea typeface="THE정고딕140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0958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0" y="-1"/>
            <a:ext cx="12192000" cy="942535"/>
            <a:chOff x="0" y="-1"/>
            <a:chExt cx="12192000" cy="942535"/>
          </a:xfrm>
        </p:grpSpPr>
        <p:sp>
          <p:nvSpPr>
            <p:cNvPr id="5" name="직사각형 4"/>
            <p:cNvSpPr/>
            <p:nvPr/>
          </p:nvSpPr>
          <p:spPr>
            <a:xfrm>
              <a:off x="0" y="-1"/>
              <a:ext cx="12192000" cy="94253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6" name="직선 연결선 5"/>
            <p:cNvCxnSpPr/>
            <p:nvPr/>
          </p:nvCxnSpPr>
          <p:spPr>
            <a:xfrm>
              <a:off x="0" y="747880"/>
              <a:ext cx="970671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직사각형 8"/>
            <p:cNvSpPr/>
            <p:nvPr/>
          </p:nvSpPr>
          <p:spPr>
            <a:xfrm>
              <a:off x="1772279" y="541605"/>
              <a:ext cx="45719" cy="9847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1698428" y="583732"/>
              <a:ext cx="45719" cy="5634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1" name="_x199891832" descr="EMB00000e5815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977" y="1604379"/>
            <a:ext cx="8132239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-94811" y="223269"/>
            <a:ext cx="2096599" cy="348813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en-US" altLang="ko-KR" spc="-150" dirty="0" smtClean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‘</a:t>
            </a:r>
            <a:r>
              <a:rPr lang="ko-KR" altLang="en-US" spc="-150" dirty="0" err="1" smtClean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다케시마</a:t>
            </a:r>
            <a:r>
              <a:rPr lang="en-US" altLang="ko-KR" spc="-150" dirty="0" smtClean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’ </a:t>
            </a:r>
            <a:r>
              <a:rPr lang="ko-KR" altLang="en-US" spc="-150" dirty="0" smtClean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이름 유래</a:t>
            </a:r>
            <a:endParaRPr lang="en-US" altLang="ko-KR" spc="-150" dirty="0" smtClean="0">
              <a:solidFill>
                <a:schemeClr val="bg2">
                  <a:lumMod val="25000"/>
                </a:schemeClr>
              </a:solidFill>
              <a:latin typeface="THE정고딕140" panose="02020603020101020101" pitchFamily="18" charset="-127"/>
              <a:ea typeface="THE정고딕140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109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0" y="-1"/>
            <a:ext cx="12192000" cy="942535"/>
            <a:chOff x="0" y="-1"/>
            <a:chExt cx="12192000" cy="942535"/>
          </a:xfrm>
        </p:grpSpPr>
        <p:sp>
          <p:nvSpPr>
            <p:cNvPr id="5" name="직사각형 4"/>
            <p:cNvSpPr/>
            <p:nvPr/>
          </p:nvSpPr>
          <p:spPr>
            <a:xfrm>
              <a:off x="0" y="-1"/>
              <a:ext cx="12192000" cy="94253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6" name="직선 연결선 5"/>
            <p:cNvCxnSpPr/>
            <p:nvPr/>
          </p:nvCxnSpPr>
          <p:spPr>
            <a:xfrm>
              <a:off x="0" y="747880"/>
              <a:ext cx="970671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직사각형 8"/>
            <p:cNvSpPr/>
            <p:nvPr/>
          </p:nvSpPr>
          <p:spPr>
            <a:xfrm>
              <a:off x="1772279" y="541605"/>
              <a:ext cx="45719" cy="9847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1698428" y="583732"/>
              <a:ext cx="45719" cy="5634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-94811" y="223269"/>
            <a:ext cx="2096599" cy="348813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en-US" altLang="ko-KR" spc="-150" dirty="0" smtClean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‘</a:t>
            </a:r>
            <a:r>
              <a:rPr lang="ko-KR" altLang="en-US" spc="-150" dirty="0" err="1" smtClean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다케시마</a:t>
            </a:r>
            <a:r>
              <a:rPr lang="en-US" altLang="ko-KR" spc="-150" dirty="0" smtClean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’ </a:t>
            </a:r>
            <a:r>
              <a:rPr lang="ko-KR" altLang="en-US" spc="-150" dirty="0" smtClean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이름 유래</a:t>
            </a:r>
            <a:endParaRPr lang="en-US" altLang="ko-KR" spc="-150" dirty="0" smtClean="0">
              <a:solidFill>
                <a:schemeClr val="bg2">
                  <a:lumMod val="25000"/>
                </a:schemeClr>
              </a:solidFill>
              <a:latin typeface="THE정고딕140" panose="02020603020101020101" pitchFamily="18" charset="-127"/>
              <a:ea typeface="THE정고딕140" panose="02020603020101020101" pitchFamily="18" charset="-127"/>
            </a:endParaRPr>
          </a:p>
        </p:txBody>
      </p:sp>
      <p:pic>
        <p:nvPicPr>
          <p:cNvPr id="13" name="Picture 2" descr="다케시마 뜻에 대한 이미지 검색결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859" y="1433170"/>
            <a:ext cx="6434857" cy="481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94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0" y="-1"/>
            <a:ext cx="12192000" cy="942535"/>
            <a:chOff x="0" y="-1"/>
            <a:chExt cx="12192000" cy="942535"/>
          </a:xfrm>
        </p:grpSpPr>
        <p:sp>
          <p:nvSpPr>
            <p:cNvPr id="5" name="직사각형 4"/>
            <p:cNvSpPr/>
            <p:nvPr/>
          </p:nvSpPr>
          <p:spPr>
            <a:xfrm>
              <a:off x="0" y="-1"/>
              <a:ext cx="12192000" cy="94253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6" name="직선 연결선 5"/>
            <p:cNvCxnSpPr/>
            <p:nvPr/>
          </p:nvCxnSpPr>
          <p:spPr>
            <a:xfrm>
              <a:off x="0" y="747880"/>
              <a:ext cx="970671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직사각형 8"/>
            <p:cNvSpPr/>
            <p:nvPr/>
          </p:nvSpPr>
          <p:spPr>
            <a:xfrm>
              <a:off x="1772279" y="541605"/>
              <a:ext cx="45719" cy="9847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1698428" y="583732"/>
              <a:ext cx="45719" cy="5634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-94811" y="223269"/>
            <a:ext cx="2096599" cy="348813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en-US" altLang="ko-KR" spc="-150" dirty="0" smtClean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‘</a:t>
            </a:r>
            <a:r>
              <a:rPr lang="ko-KR" altLang="en-US" spc="-150" dirty="0" err="1" smtClean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다케시마</a:t>
            </a:r>
            <a:r>
              <a:rPr lang="en-US" altLang="ko-KR" spc="-150" dirty="0" smtClean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’ </a:t>
            </a:r>
            <a:r>
              <a:rPr lang="ko-KR" altLang="en-US" spc="-150" dirty="0" smtClean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이름 유래</a:t>
            </a:r>
            <a:endParaRPr lang="en-US" altLang="ko-KR" spc="-150" dirty="0" smtClean="0">
              <a:solidFill>
                <a:schemeClr val="bg2">
                  <a:lumMod val="25000"/>
                </a:schemeClr>
              </a:solidFill>
              <a:latin typeface="THE정고딕140" panose="02020603020101020101" pitchFamily="18" charset="-127"/>
              <a:ea typeface="THE정고딕140" panose="02020603020101020101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4327727" y="1209588"/>
            <a:ext cx="3536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/>
              <a:t>독도를 왜 </a:t>
            </a:r>
            <a:r>
              <a:rPr lang="ko-KR" altLang="en-US" dirty="0" err="1"/>
              <a:t>다케시마라</a:t>
            </a:r>
            <a:r>
              <a:rPr lang="ko-KR" altLang="en-US" dirty="0"/>
              <a:t> 부르는가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3113902" y="2875567"/>
            <a:ext cx="41683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o-KR" altLang="en-US" dirty="0"/>
              <a:t>한자로 쓰면 竹島</a:t>
            </a:r>
            <a:r>
              <a:rPr lang="en-US" altLang="ko-KR" dirty="0"/>
              <a:t>. </a:t>
            </a:r>
            <a:r>
              <a:rPr lang="ko-KR" altLang="en-US" dirty="0"/>
              <a:t>글자 그대로는 </a:t>
            </a:r>
            <a:r>
              <a:rPr lang="ko-KR" altLang="en-US" dirty="0" err="1"/>
              <a:t>다케</a:t>
            </a:r>
            <a:r>
              <a:rPr lang="en-US" altLang="ko-KR" dirty="0"/>
              <a:t>(</a:t>
            </a:r>
            <a:r>
              <a:rPr lang="ko-KR" altLang="en-US" dirty="0"/>
              <a:t>대나무</a:t>
            </a:r>
            <a:r>
              <a:rPr lang="en-US" altLang="ko-KR" dirty="0"/>
              <a:t>), </a:t>
            </a:r>
            <a:r>
              <a:rPr lang="ko-KR" altLang="en-US" dirty="0" err="1"/>
              <a:t>시마</a:t>
            </a:r>
            <a:r>
              <a:rPr lang="en-US" altLang="ko-KR" dirty="0"/>
              <a:t>(</a:t>
            </a:r>
            <a:r>
              <a:rPr lang="ko-KR" altLang="en-US" dirty="0"/>
              <a:t>섬</a:t>
            </a:r>
            <a:r>
              <a:rPr lang="en-US" altLang="ko-KR" dirty="0"/>
              <a:t>), </a:t>
            </a:r>
            <a:r>
              <a:rPr lang="ko-KR" altLang="en-US" dirty="0"/>
              <a:t>합쳐서 죽도 즉 대나무 섬이란 뜻을 가지고 있다</a:t>
            </a:r>
            <a:r>
              <a:rPr lang="en-US" altLang="ko-KR" dirty="0"/>
              <a:t>. </a:t>
            </a:r>
            <a:r>
              <a:rPr lang="ko-KR" altLang="en-US" dirty="0"/>
              <a:t>그런데 독도에는 대나무가 자생하지 않는다</a:t>
            </a:r>
            <a:r>
              <a:rPr lang="en-US" altLang="ko-KR" dirty="0"/>
              <a:t>. </a:t>
            </a:r>
            <a:r>
              <a:rPr lang="ko-KR" altLang="en-US" dirty="0"/>
              <a:t>어째서 </a:t>
            </a:r>
            <a:r>
              <a:rPr lang="ko-KR" altLang="en-US" dirty="0" err="1"/>
              <a:t>다케시마라고</a:t>
            </a:r>
            <a:r>
              <a:rPr lang="ko-KR" altLang="en-US" dirty="0"/>
              <a:t> 부를까</a:t>
            </a:r>
            <a:r>
              <a:rPr lang="en-US" altLang="ko-KR" dirty="0"/>
              <a:t>?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514" y="2279185"/>
            <a:ext cx="2988841" cy="3355495"/>
          </a:xfrm>
          <a:prstGeom prst="rect">
            <a:avLst/>
          </a:prstGeom>
        </p:spPr>
      </p:pic>
      <p:cxnSp>
        <p:nvCxnSpPr>
          <p:cNvPr id="11" name="직선 연결선 10"/>
          <p:cNvCxnSpPr/>
          <p:nvPr/>
        </p:nvCxnSpPr>
        <p:spPr>
          <a:xfrm flipH="1">
            <a:off x="7949514" y="2279185"/>
            <a:ext cx="2988841" cy="335549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7949514" y="2279185"/>
            <a:ext cx="2988841" cy="335549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581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0" y="-1"/>
            <a:ext cx="12192000" cy="942535"/>
            <a:chOff x="0" y="-1"/>
            <a:chExt cx="12192000" cy="942535"/>
          </a:xfrm>
        </p:grpSpPr>
        <p:sp>
          <p:nvSpPr>
            <p:cNvPr id="5" name="직사각형 4"/>
            <p:cNvSpPr/>
            <p:nvPr/>
          </p:nvSpPr>
          <p:spPr>
            <a:xfrm>
              <a:off x="0" y="-1"/>
              <a:ext cx="12192000" cy="94253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6" name="직선 연결선 5"/>
            <p:cNvCxnSpPr/>
            <p:nvPr/>
          </p:nvCxnSpPr>
          <p:spPr>
            <a:xfrm>
              <a:off x="0" y="747880"/>
              <a:ext cx="970671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직사각형 8"/>
            <p:cNvSpPr/>
            <p:nvPr/>
          </p:nvSpPr>
          <p:spPr>
            <a:xfrm>
              <a:off x="1772279" y="541605"/>
              <a:ext cx="45719" cy="9847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1698428" y="583732"/>
              <a:ext cx="45719" cy="5634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-94811" y="223269"/>
            <a:ext cx="2096599" cy="348813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en-US" altLang="ko-KR" spc="-150" dirty="0" smtClean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‘</a:t>
            </a:r>
            <a:r>
              <a:rPr lang="ko-KR" altLang="en-US" spc="-150" dirty="0" err="1" smtClean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다케시마</a:t>
            </a:r>
            <a:r>
              <a:rPr lang="en-US" altLang="ko-KR" spc="-150" dirty="0" smtClean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’ </a:t>
            </a:r>
            <a:r>
              <a:rPr lang="ko-KR" altLang="en-US" spc="-150" dirty="0" smtClean="0">
                <a:solidFill>
                  <a:schemeClr val="bg2">
                    <a:lumMod val="25000"/>
                  </a:schemeClr>
                </a:solidFill>
                <a:latin typeface="THE정고딕140" panose="02020603020101020101" pitchFamily="18" charset="-127"/>
                <a:ea typeface="THE정고딕140" panose="02020603020101020101" pitchFamily="18" charset="-127"/>
              </a:rPr>
              <a:t>이름 유래</a:t>
            </a:r>
            <a:endParaRPr lang="en-US" altLang="ko-KR" spc="-150" dirty="0" smtClean="0">
              <a:solidFill>
                <a:schemeClr val="bg2">
                  <a:lumMod val="25000"/>
                </a:schemeClr>
              </a:solidFill>
              <a:latin typeface="THE정고딕140" panose="02020603020101020101" pitchFamily="18" charset="-127"/>
              <a:ea typeface="THE정고딕140" panose="02020603020101020101" pitchFamily="18" charset="-127"/>
            </a:endParaRPr>
          </a:p>
        </p:txBody>
      </p:sp>
      <p:pic>
        <p:nvPicPr>
          <p:cNvPr id="8" name="Picture 2" descr="C:\Users\lgpc\Desktop\tak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8530" y="1327301"/>
            <a:ext cx="6310600" cy="4365104"/>
          </a:xfrm>
          <a:prstGeom prst="rect">
            <a:avLst/>
          </a:prstGeom>
          <a:noFill/>
        </p:spPr>
      </p:pic>
      <p:sp>
        <p:nvSpPr>
          <p:cNvPr id="2" name="직사각형 1"/>
          <p:cNvSpPr/>
          <p:nvPr/>
        </p:nvSpPr>
        <p:spPr>
          <a:xfrm>
            <a:off x="2965830" y="594805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dirty="0" err="1"/>
              <a:t>다케시마라는</a:t>
            </a:r>
            <a:r>
              <a:rPr lang="ko-KR" altLang="en-US" dirty="0"/>
              <a:t> 이름에는 일본의 </a:t>
            </a:r>
            <a:r>
              <a:rPr lang="ko-KR" altLang="en-US" dirty="0" err="1"/>
              <a:t>쇼치쿠바이</a:t>
            </a:r>
            <a:r>
              <a:rPr lang="en-US" altLang="ko-KR" dirty="0"/>
              <a:t>(</a:t>
            </a:r>
            <a:r>
              <a:rPr lang="ko-KR" altLang="en-US" dirty="0"/>
              <a:t>松竹梅</a:t>
            </a:r>
            <a:r>
              <a:rPr lang="en-US" altLang="ko-KR" dirty="0"/>
              <a:t>) </a:t>
            </a:r>
            <a:r>
              <a:rPr lang="ko-KR" altLang="en-US" dirty="0"/>
              <a:t>등급방식이 적용되었다는 설도 있다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581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</TotalTime>
  <Words>1206</Words>
  <Application>Microsoft Office PowerPoint</Application>
  <PresentationFormat>사용자 지정</PresentationFormat>
  <Paragraphs>166</Paragraphs>
  <Slides>43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43</vt:i4>
      </vt:variant>
    </vt:vector>
  </HeadingPairs>
  <TitlesOfParts>
    <vt:vector size="44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이석현</dc:creator>
  <cp:lastModifiedBy>Windows</cp:lastModifiedBy>
  <cp:revision>55</cp:revision>
  <dcterms:created xsi:type="dcterms:W3CDTF">2015-09-18T11:58:15Z</dcterms:created>
  <dcterms:modified xsi:type="dcterms:W3CDTF">2015-09-30T12:24:37Z</dcterms:modified>
</cp:coreProperties>
</file>