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1" r:id="rId3"/>
    <p:sldId id="569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60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57" r:id="rId22"/>
    <p:sldId id="661" r:id="rId23"/>
    <p:sldId id="659" r:id="rId24"/>
    <p:sldId id="662" r:id="rId25"/>
    <p:sldId id="663" r:id="rId26"/>
    <p:sldId id="664" r:id="rId27"/>
    <p:sldId id="665" r:id="rId28"/>
    <p:sldId id="666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  <p:sldId id="683" r:id="rId45"/>
    <p:sldId id="684" r:id="rId46"/>
    <p:sldId id="685" r:id="rId47"/>
    <p:sldId id="687" r:id="rId48"/>
    <p:sldId id="688" r:id="rId49"/>
    <p:sldId id="689" r:id="rId50"/>
    <p:sldId id="690" r:id="rId51"/>
    <p:sldId id="691" r:id="rId52"/>
    <p:sldId id="692" r:id="rId53"/>
    <p:sldId id="693" r:id="rId54"/>
    <p:sldId id="694" r:id="rId55"/>
    <p:sldId id="695" r:id="rId56"/>
    <p:sldId id="700" r:id="rId57"/>
    <p:sldId id="696" r:id="rId58"/>
    <p:sldId id="701" r:id="rId59"/>
    <p:sldId id="697" r:id="rId60"/>
    <p:sldId id="698" r:id="rId61"/>
    <p:sldId id="702" r:id="rId62"/>
    <p:sldId id="703" r:id="rId63"/>
    <p:sldId id="704" r:id="rId64"/>
    <p:sldId id="705" r:id="rId65"/>
    <p:sldId id="706" r:id="rId66"/>
    <p:sldId id="707" r:id="rId67"/>
    <p:sldId id="708" r:id="rId68"/>
    <p:sldId id="709" r:id="rId69"/>
    <p:sldId id="710" r:id="rId70"/>
    <p:sldId id="711" r:id="rId71"/>
    <p:sldId id="305" r:id="rId7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FF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transcranial.github.io/keras-js/#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transcranial.github.io/keras-js/#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장 기계학습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기계학습의</a:t>
            </a:r>
            <a:r>
              <a:rPr lang="ko-KR" altLang="en-US" dirty="0" smtClean="0"/>
              <a:t> 분류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35732" y="1733178"/>
            <a:ext cx="7279289" cy="4715514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0" y="1733178"/>
            <a:ext cx="2376264" cy="1512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신경망은 모든 기계학습  분야에서 사용될 수 있습니다</a:t>
            </a:r>
            <a:r>
              <a:rPr lang="en-US" altLang="ko-KR" dirty="0" smtClean="0"/>
              <a:t>!!!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5346"/>
            <a:ext cx="167864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chine learning function approx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84" y="2987459"/>
            <a:ext cx="3330907" cy="2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기계 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기계 학습은 항상 입력을 받아서 출력하는 함수 </a:t>
            </a:r>
            <a:r>
              <a:rPr lang="en-US" altLang="ko-KR" dirty="0" smtClean="0"/>
              <a:t>y=f(x)</a:t>
            </a:r>
            <a:r>
              <a:rPr lang="ko-KR" altLang="en-US" dirty="0" smtClean="0"/>
              <a:t>를 학습한다고 생각할 수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함수 근사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10003" y="2728847"/>
            <a:ext cx="93610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입력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56826" y="2739208"/>
            <a:ext cx="93610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출력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-189131" y="2862375"/>
            <a:ext cx="2376264" cy="151216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우리는 함수를 학습합니다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" y="4232386"/>
            <a:ext cx="1678648" cy="2564904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3491880" y="3848100"/>
            <a:ext cx="288032" cy="661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917817" y="3874246"/>
            <a:ext cx="288032" cy="661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95203" y="6017718"/>
            <a:ext cx="730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기계 학습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(machine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learning)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==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함수 근사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(function approximation)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6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지도학습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ko-KR" altLang="en-US" dirty="0"/>
              <a:t>컴퓨터는 </a:t>
            </a:r>
            <a:r>
              <a:rPr lang="en-US" altLang="ko-KR" dirty="0"/>
              <a:t>"</a:t>
            </a:r>
            <a:r>
              <a:rPr lang="ko-KR" altLang="en-US" dirty="0"/>
              <a:t>교사</a:t>
            </a:r>
            <a:r>
              <a:rPr lang="en-US" altLang="ko-KR" dirty="0"/>
              <a:t>"</a:t>
            </a:r>
            <a:r>
              <a:rPr lang="ko-KR" altLang="en-US" dirty="0"/>
              <a:t>에 의해 주어진 예제와 정답</a:t>
            </a:r>
            <a:r>
              <a:rPr lang="en-US" altLang="ko-KR" dirty="0"/>
              <a:t>(</a:t>
            </a:r>
            <a:r>
              <a:rPr lang="ko-KR" altLang="en-US" dirty="0"/>
              <a:t>레이블</a:t>
            </a:r>
            <a:r>
              <a:rPr lang="en-US" altLang="ko-KR" dirty="0"/>
              <a:t>)</a:t>
            </a:r>
            <a:r>
              <a:rPr lang="ko-KR" altLang="en-US" dirty="0"/>
              <a:t>을 제공받는다</a:t>
            </a:r>
            <a:r>
              <a:rPr lang="en-US" altLang="ko-KR" dirty="0"/>
              <a:t>. </a:t>
            </a:r>
            <a:r>
              <a:rPr lang="ko-KR" altLang="en-US" dirty="0"/>
              <a:t>지도 학습의 목표는 입력을 출력에 매핑하는 일반적인 규칙을 학습하는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90485856" descr="EMB00001c5c14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19" y="3076111"/>
            <a:ext cx="4483223" cy="3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6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비지도학습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외부에서 정답</a:t>
            </a:r>
            <a:r>
              <a:rPr lang="en-US" altLang="ko-KR" dirty="0"/>
              <a:t>(</a:t>
            </a:r>
            <a:r>
              <a:rPr lang="ko-KR" altLang="en-US" dirty="0"/>
              <a:t>레이블</a:t>
            </a:r>
            <a:r>
              <a:rPr lang="en-US" altLang="ko-KR" dirty="0"/>
              <a:t>)</a:t>
            </a:r>
            <a:r>
              <a:rPr lang="ko-KR" altLang="en-US" dirty="0"/>
              <a:t>이 주어지지 않고 학습 알고리즘이 스스로 입력에서 어떤 구조를 발견하는 학습이다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26" y="2698349"/>
            <a:ext cx="3533682" cy="29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강화학습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 smtClean="0"/>
              <a:t>보상이나 </a:t>
            </a:r>
            <a:r>
              <a:rPr lang="ko-KR" altLang="en-US" dirty="0"/>
              <a:t>처벌 형태의 피드백으로 학습이 이루어지는 기계 학습이다</a:t>
            </a:r>
            <a:r>
              <a:rPr lang="en-US" altLang="ko-KR" dirty="0"/>
              <a:t>. </a:t>
            </a:r>
            <a:r>
              <a:rPr lang="ko-KR" altLang="en-US" dirty="0"/>
              <a:t>주로 차량 운전이나 상대방과의 경기 같은 동적인 환경에서 프로그램의 행동에 대한 피드백만 제공된다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11" y="2960518"/>
            <a:ext cx="46958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지도학습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지도 </a:t>
                </a:r>
                <a:r>
                  <a:rPr lang="ko-KR" altLang="en-US" dirty="0"/>
                  <a:t>학습은 입력</a:t>
                </a:r>
                <a:r>
                  <a:rPr lang="en-US" altLang="ko-KR" dirty="0"/>
                  <a:t>(x)</a:t>
                </a:r>
                <a:r>
                  <a:rPr lang="ko-KR" altLang="en-US" dirty="0"/>
                  <a:t>과 출력</a:t>
                </a:r>
                <a:r>
                  <a:rPr lang="en-US" altLang="ko-KR" dirty="0"/>
                  <a:t>(y)</a:t>
                </a:r>
                <a:r>
                  <a:rPr lang="ko-KR" altLang="en-US" dirty="0"/>
                  <a:t>이 주어질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입력에서 출력으로의 매핑 함수를 학습하는 것이라 할 수 있다</a:t>
                </a:r>
                <a:r>
                  <a:rPr lang="en-US" altLang="ko-KR" dirty="0"/>
                  <a:t>. </a:t>
                </a:r>
                <a:endParaRPr lang="ko-KR" altLang="en-US" dirty="0"/>
              </a:p>
              <a:p>
                <a:pPr marL="0" indent="0">
                  <a:buNone/>
                </a:pPr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88" y="3169235"/>
            <a:ext cx="48482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지도학습의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입력 </a:t>
            </a:r>
            <a:r>
              <a:rPr lang="ko-KR" altLang="en-US" dirty="0"/>
              <a:t>데이터로 직선 </a:t>
            </a:r>
            <a:r>
              <a:rPr lang="en-US" altLang="ko-KR" dirty="0"/>
              <a:t>y=10x </a:t>
            </a:r>
            <a:r>
              <a:rPr lang="ko-KR" altLang="en-US" dirty="0"/>
              <a:t>위에 있는 점 </a:t>
            </a:r>
            <a:r>
              <a:rPr lang="en-US" altLang="ko-KR" dirty="0"/>
              <a:t>(1, 10), (2, 20), (3, 30), (4, 40)</a:t>
            </a:r>
            <a:r>
              <a:rPr lang="ko-KR" altLang="en-US" dirty="0"/>
              <a:t>들이 주어져 있다고 하자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학습이 </a:t>
            </a:r>
            <a:r>
              <a:rPr lang="ko-KR" altLang="en-US" dirty="0"/>
              <a:t>끝난 후에 </a:t>
            </a:r>
            <a:r>
              <a:rPr lang="en-US" altLang="ko-KR" dirty="0"/>
              <a:t>x=5</a:t>
            </a:r>
            <a:r>
              <a:rPr lang="ko-KR" altLang="en-US" dirty="0"/>
              <a:t>를 입력하면 컴퓨터가 </a:t>
            </a:r>
            <a:r>
              <a:rPr lang="en-US" altLang="ko-KR" dirty="0"/>
              <a:t>y=50</a:t>
            </a:r>
            <a:r>
              <a:rPr lang="ko-KR" altLang="en-US" dirty="0"/>
              <a:t>이라는 답을 할 수 있도록 만드는 것이 지도 학습이다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23" y="3263839"/>
            <a:ext cx="75628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6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지도 학습</a:t>
            </a:r>
            <a:r>
              <a:rPr lang="en-US" altLang="ko-KR" dirty="0"/>
              <a:t>: </a:t>
            </a:r>
            <a:r>
              <a:rPr lang="ko-KR" altLang="en-US" dirty="0"/>
              <a:t>회귀</a:t>
            </a:r>
            <a:r>
              <a:rPr lang="en-US" altLang="ko-KR" dirty="0"/>
              <a:t>(regression)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회귀</a:t>
            </a:r>
            <a:r>
              <a:rPr lang="en-US" altLang="ko-KR" dirty="0"/>
              <a:t>(regression)</a:t>
            </a:r>
            <a:r>
              <a:rPr lang="ko-KR" altLang="en-US" dirty="0"/>
              <a:t>란 일반적으로 예제 데이터들을 </a:t>
            </a:r>
            <a:r>
              <a:rPr lang="en-US" altLang="ko-KR" dirty="0"/>
              <a:t>2</a:t>
            </a:r>
            <a:r>
              <a:rPr lang="ko-KR" altLang="en-US" dirty="0"/>
              <a:t>차원 공간에 찍은 후에</a:t>
            </a:r>
            <a:r>
              <a:rPr lang="en-US" altLang="ko-KR" dirty="0"/>
              <a:t>, </a:t>
            </a:r>
            <a:r>
              <a:rPr lang="ko-KR" altLang="en-US" dirty="0"/>
              <a:t>이들 데이터들을 가장 잘 설명하는 직선이나 곡선을 찾는 문제라고 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16" y="3137424"/>
            <a:ext cx="46291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지도 학습</a:t>
            </a:r>
            <a:r>
              <a:rPr lang="en-US" altLang="ko-KR" dirty="0"/>
              <a:t>: </a:t>
            </a:r>
            <a:r>
              <a:rPr lang="ko-KR" altLang="en-US" dirty="0"/>
              <a:t>회귀</a:t>
            </a:r>
            <a:r>
              <a:rPr lang="en-US" altLang="ko-KR" dirty="0"/>
              <a:t>(regression)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회귀에서는 출력</a:t>
            </a:r>
            <a:r>
              <a:rPr lang="en-US" altLang="ko-KR" dirty="0"/>
              <a:t>(y)</a:t>
            </a:r>
            <a:r>
              <a:rPr lang="ko-KR" altLang="en-US" dirty="0"/>
              <a:t>의 형태가 </a:t>
            </a:r>
            <a:r>
              <a:rPr lang="ko-KR" altLang="en-US" dirty="0" err="1"/>
              <a:t>이산적이</a:t>
            </a:r>
            <a:r>
              <a:rPr lang="ko-KR" altLang="en-US" dirty="0"/>
              <a:t> 아니라 연속적이다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y </a:t>
            </a:r>
            <a:r>
              <a:rPr lang="en-US" altLang="ko-KR" dirty="0"/>
              <a:t>= f(x)</a:t>
            </a:r>
            <a:r>
              <a:rPr lang="ko-KR" altLang="en-US" dirty="0"/>
              <a:t>에서 입력 </a:t>
            </a:r>
            <a:r>
              <a:rPr lang="en-US" altLang="ko-KR" dirty="0"/>
              <a:t>x</a:t>
            </a:r>
            <a:r>
              <a:rPr lang="ko-KR" altLang="en-US" dirty="0"/>
              <a:t>와 출력 </a:t>
            </a:r>
            <a:r>
              <a:rPr lang="en-US" altLang="ko-KR" dirty="0"/>
              <a:t>y</a:t>
            </a:r>
            <a:r>
              <a:rPr lang="ko-KR" altLang="en-US" dirty="0"/>
              <a:t>가 모두 실수이다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45" y="2925840"/>
            <a:ext cx="6096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지도 학습</a:t>
            </a:r>
            <a:r>
              <a:rPr lang="en-US" altLang="ko-KR" dirty="0"/>
              <a:t>: </a:t>
            </a:r>
            <a:r>
              <a:rPr lang="ko-KR" altLang="en-US" dirty="0"/>
              <a:t>분류</a:t>
            </a:r>
            <a:r>
              <a:rPr lang="en-US" altLang="ko-KR" dirty="0"/>
              <a:t>(classification)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식 </a:t>
            </a:r>
            <a:r>
              <a:rPr lang="en-US" altLang="ko-KR" dirty="0"/>
              <a:t>y = f(x)</a:t>
            </a:r>
            <a:r>
              <a:rPr lang="ko-KR" altLang="en-US" dirty="0"/>
              <a:t>에서 출력 </a:t>
            </a:r>
            <a:r>
              <a:rPr lang="en-US" altLang="ko-KR" dirty="0"/>
              <a:t>y</a:t>
            </a:r>
            <a:r>
              <a:rPr lang="ko-KR" altLang="en-US" dirty="0"/>
              <a:t>가 이산적</a:t>
            </a:r>
            <a:r>
              <a:rPr lang="en-US" altLang="ko-KR" dirty="0"/>
              <a:t>(discrete)</a:t>
            </a:r>
            <a:r>
              <a:rPr lang="ko-KR" altLang="en-US" dirty="0"/>
              <a:t>인 경우에 이것을 분류 문제</a:t>
            </a:r>
            <a:r>
              <a:rPr lang="en-US" altLang="ko-KR" dirty="0"/>
              <a:t>(</a:t>
            </a:r>
            <a:r>
              <a:rPr lang="ko-KR" altLang="en-US" dirty="0"/>
              <a:t>또는 인식 문제</a:t>
            </a:r>
            <a:r>
              <a:rPr lang="en-US" altLang="ko-KR" dirty="0"/>
              <a:t>)</a:t>
            </a:r>
            <a:r>
              <a:rPr lang="ko-KR" altLang="en-US" dirty="0"/>
              <a:t>라고 부른다</a:t>
            </a:r>
            <a:r>
              <a:rPr lang="en-US" altLang="ko-KR" dirty="0"/>
              <a:t>. </a:t>
            </a:r>
            <a:r>
              <a:rPr lang="ko-KR" altLang="en-US" dirty="0"/>
              <a:t>분류는 입력을 </a:t>
            </a:r>
            <a:r>
              <a:rPr lang="en-US" altLang="ko-KR" dirty="0"/>
              <a:t>2</a:t>
            </a:r>
            <a:r>
              <a:rPr lang="ko-KR" altLang="en-US" dirty="0"/>
              <a:t>개 이상의 클래스로 나눈다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3" y="2981556"/>
            <a:ext cx="44100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기계 </a:t>
            </a:r>
            <a:r>
              <a:rPr lang="ko-KR" altLang="en-US" dirty="0"/>
              <a:t>학습의 개념에 대하여 살펴본다</a:t>
            </a:r>
            <a:r>
              <a:rPr lang="en-US" altLang="ko-KR" dirty="0"/>
              <a:t>.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선형 </a:t>
            </a:r>
            <a:r>
              <a:rPr lang="ko-KR" altLang="en-US" dirty="0"/>
              <a:t>회귀 문제를 </a:t>
            </a:r>
            <a:r>
              <a:rPr lang="en-US" altLang="ko-KR" dirty="0" err="1"/>
              <a:t>sklearn</a:t>
            </a:r>
            <a:r>
              <a:rPr lang="en-US" altLang="ko-KR" dirty="0"/>
              <a:t> </a:t>
            </a:r>
            <a:r>
              <a:rPr lang="ko-KR" altLang="en-US" dirty="0"/>
              <a:t>라이브러리를 이용하여 실습해본다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XOR </a:t>
            </a:r>
            <a:r>
              <a:rPr lang="ko-KR" altLang="en-US" dirty="0"/>
              <a:t>문제를 </a:t>
            </a:r>
            <a:r>
              <a:rPr lang="ko-KR" altLang="en-US" dirty="0" err="1"/>
              <a:t>케라스</a:t>
            </a:r>
            <a:r>
              <a:rPr lang="ko-KR" altLang="en-US" dirty="0"/>
              <a:t> 라이브러리를 이용하여 실습해본다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숫자 </a:t>
            </a:r>
            <a:r>
              <a:rPr lang="ko-KR" altLang="en-US" dirty="0"/>
              <a:t>인식 프로그램을 </a:t>
            </a:r>
            <a:r>
              <a:rPr lang="ko-KR" altLang="en-US" dirty="0" err="1"/>
              <a:t>케라스</a:t>
            </a:r>
            <a:r>
              <a:rPr lang="ko-KR" altLang="en-US" dirty="0"/>
              <a:t> 라이브러리를 이용하여 실습해본다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비지도학습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비지도 학습</a:t>
            </a:r>
            <a:r>
              <a:rPr lang="en-US" altLang="ko-KR" dirty="0"/>
              <a:t>(unsupervised Learning)</a:t>
            </a:r>
            <a:r>
              <a:rPr lang="ko-KR" altLang="en-US" dirty="0"/>
              <a:t>은 “교사” 없이 컴퓨터가 스스로 입력들을 분류하는 것을 의미한다</a:t>
            </a:r>
            <a:r>
              <a:rPr lang="en-US" altLang="ko-KR" dirty="0"/>
              <a:t>. </a:t>
            </a:r>
            <a:r>
              <a:rPr lang="ko-KR" altLang="en-US" dirty="0"/>
              <a:t>식 </a:t>
            </a:r>
            <a:r>
              <a:rPr lang="en-US" altLang="ko-KR" dirty="0"/>
              <a:t>y = f(x)</a:t>
            </a:r>
            <a:r>
              <a:rPr lang="ko-KR" altLang="en-US" dirty="0"/>
              <a:t>에서 정답인 레이블 </a:t>
            </a:r>
            <a:r>
              <a:rPr lang="en-US" altLang="ko-KR" dirty="0"/>
              <a:t>y</a:t>
            </a:r>
            <a:r>
              <a:rPr lang="ko-KR" altLang="en-US" dirty="0"/>
              <a:t>가 주어지지 않는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60" y="3097752"/>
            <a:ext cx="63531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0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비지도학습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가장 대표적인 비지도 학습이 </a:t>
            </a:r>
            <a:r>
              <a:rPr lang="ko-KR" altLang="en-US" dirty="0" err="1"/>
              <a:t>클러스터링</a:t>
            </a:r>
            <a:r>
              <a:rPr lang="en-US" altLang="ko-KR" dirty="0"/>
              <a:t>(</a:t>
            </a:r>
            <a:r>
              <a:rPr lang="ko-KR" altLang="en-US" dirty="0"/>
              <a:t>군집화</a:t>
            </a:r>
            <a:r>
              <a:rPr lang="en-US" altLang="ko-KR" dirty="0"/>
              <a:t>, clustering)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클러스터링이란 입력 데이터 간의 거리를 계산하여서 입력을 몇 개의 군집으로 나누는 방법이다</a:t>
            </a:r>
            <a:r>
              <a:rPr lang="en-US" altLang="ko-KR" dirty="0"/>
              <a:t>. K-means </a:t>
            </a:r>
            <a:r>
              <a:rPr lang="ko-KR" altLang="en-US" dirty="0"/>
              <a:t>클러스터링이 가장 고전적인 </a:t>
            </a:r>
            <a:r>
              <a:rPr lang="ko-KR" altLang="en-US" dirty="0" err="1"/>
              <a:t>클러스터링</a:t>
            </a:r>
            <a:r>
              <a:rPr lang="ko-KR" altLang="en-US" dirty="0"/>
              <a:t> 방법이다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704" y="3317520"/>
            <a:ext cx="51625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특징</a:t>
            </a:r>
            <a:r>
              <a:rPr lang="en-US" altLang="ko-KR" dirty="0"/>
              <a:t>(features)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특징이란 우리가 학습 모델에게 공급하는 입력이다</a:t>
            </a:r>
            <a:r>
              <a:rPr lang="en-US" altLang="ko-KR" dirty="0"/>
              <a:t>. </a:t>
            </a:r>
            <a:r>
              <a:rPr lang="ko-KR" altLang="en-US" dirty="0"/>
              <a:t>가장 간단한 경우에는 입력 자체가 특징이 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</a:p>
          <a:p>
            <a:pPr lvl="1" fontAlgn="base"/>
            <a:r>
              <a:rPr lang="ko-KR" altLang="en-US" dirty="0"/>
              <a:t>이메일에 “</a:t>
            </a:r>
            <a:r>
              <a:rPr lang="ko-KR" altLang="en-US" dirty="0" err="1"/>
              <a:t>검찰”이라는</a:t>
            </a:r>
            <a:r>
              <a:rPr lang="ko-KR" altLang="en-US" dirty="0"/>
              <a:t> 문자 포함 여부</a:t>
            </a:r>
            <a:r>
              <a:rPr lang="en-US" altLang="ko-KR" dirty="0"/>
              <a:t>( yes </a:t>
            </a:r>
            <a:r>
              <a:rPr lang="ko-KR" altLang="en-US" dirty="0"/>
              <a:t>또는 </a:t>
            </a:r>
            <a:r>
              <a:rPr lang="en-US" altLang="ko-KR" dirty="0"/>
              <a:t>no )</a:t>
            </a:r>
            <a:endParaRPr lang="ko-KR" altLang="en-US" dirty="0"/>
          </a:p>
          <a:p>
            <a:pPr lvl="1" fontAlgn="base"/>
            <a:r>
              <a:rPr lang="ko-KR" altLang="en-US" dirty="0"/>
              <a:t>이메일에 “광고”</a:t>
            </a:r>
            <a:r>
              <a:rPr lang="en-US" altLang="ko-KR" dirty="0"/>
              <a:t>, “</a:t>
            </a:r>
            <a:r>
              <a:rPr lang="ko-KR" altLang="en-US" dirty="0"/>
              <a:t>선물 </a:t>
            </a:r>
            <a:r>
              <a:rPr lang="ko-KR" altLang="en-US" dirty="0" err="1"/>
              <a:t>교환권”이나</a:t>
            </a:r>
            <a:r>
              <a:rPr lang="ko-KR" altLang="en-US" dirty="0"/>
              <a:t> “이벤트 당첨” 문자열 포함 여부</a:t>
            </a:r>
            <a:r>
              <a:rPr lang="en-US" altLang="ko-KR" dirty="0"/>
              <a:t>( yes </a:t>
            </a:r>
            <a:r>
              <a:rPr lang="ko-KR" altLang="en-US" dirty="0"/>
              <a:t>또는 </a:t>
            </a:r>
            <a:r>
              <a:rPr lang="en-US" altLang="ko-KR" dirty="0"/>
              <a:t>no 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이메일의 </a:t>
            </a:r>
            <a:r>
              <a:rPr lang="ko-KR" altLang="en-US" dirty="0"/>
              <a:t>제목이나 본문에 있는 ‘★’과 같은 특수 기호의 개수</a:t>
            </a:r>
            <a:r>
              <a:rPr lang="en-US" altLang="ko-KR" dirty="0"/>
              <a:t>( </a:t>
            </a:r>
            <a:r>
              <a:rPr lang="ko-KR" altLang="en-US" dirty="0"/>
              <a:t>정수 </a:t>
            </a:r>
            <a:r>
              <a:rPr lang="en-US" altLang="ko-KR" dirty="0" smtClean="0"/>
              <a:t>)</a:t>
            </a:r>
          </a:p>
          <a:p>
            <a:pPr lvl="1" fontAlgn="base"/>
            <a:r>
              <a:rPr lang="en-US" altLang="ko-KR" dirty="0" smtClean="0"/>
              <a:t>…</a:t>
            </a:r>
            <a:endParaRPr lang="ko-KR" altLang="en-US" dirty="0"/>
          </a:p>
          <a:p>
            <a:pPr lvl="2"/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36" y="4972050"/>
            <a:ext cx="5419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학습데이터와 테스트데이터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데이터를 학습시킬 때</a:t>
            </a:r>
            <a:r>
              <a:rPr lang="en-US" altLang="ko-KR" dirty="0"/>
              <a:t>, </a:t>
            </a:r>
            <a:r>
              <a:rPr lang="ko-KR" altLang="en-US" dirty="0"/>
              <a:t>데이터를 원형 그대로 사용하는 때도 있지만 일반적으로는 데이터에서 어떤 특징을 추출하여 이것으로 학습시키고 테스트하게 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pPr lvl="1" fontAlgn="base"/>
            <a:r>
              <a:rPr lang="ko-KR" altLang="en-US" dirty="0"/>
              <a:t>이메일에 “</a:t>
            </a:r>
            <a:r>
              <a:rPr lang="ko-KR" altLang="en-US" dirty="0" err="1"/>
              <a:t>검찰”이라는</a:t>
            </a:r>
            <a:r>
              <a:rPr lang="ko-KR" altLang="en-US" dirty="0"/>
              <a:t> 단어 포함 여부</a:t>
            </a:r>
            <a:r>
              <a:rPr lang="en-US" altLang="ko-KR" dirty="0"/>
              <a:t>( yes </a:t>
            </a:r>
            <a:r>
              <a:rPr lang="ko-KR" altLang="en-US" dirty="0"/>
              <a:t>또는 </a:t>
            </a:r>
            <a:r>
              <a:rPr lang="en-US" altLang="ko-KR" dirty="0"/>
              <a:t>no )</a:t>
            </a:r>
            <a:endParaRPr lang="ko-KR" altLang="en-US" dirty="0"/>
          </a:p>
          <a:p>
            <a:pPr lvl="1" fontAlgn="base"/>
            <a:r>
              <a:rPr lang="ko-KR" altLang="en-US" dirty="0"/>
              <a:t>이메일에 “광고”</a:t>
            </a:r>
            <a:r>
              <a:rPr lang="en-US" altLang="ko-KR" dirty="0"/>
              <a:t>, “</a:t>
            </a:r>
            <a:r>
              <a:rPr lang="ko-KR" altLang="en-US" dirty="0"/>
              <a:t>선물 </a:t>
            </a:r>
            <a:r>
              <a:rPr lang="ko-KR" altLang="en-US" dirty="0" err="1"/>
              <a:t>교환권”이나</a:t>
            </a:r>
            <a:r>
              <a:rPr lang="ko-KR" altLang="en-US" dirty="0"/>
              <a:t> “이벤트 당첨” 단어 포함 여부</a:t>
            </a:r>
            <a:r>
              <a:rPr lang="en-US" altLang="ko-KR" dirty="0"/>
              <a:t>( yes </a:t>
            </a:r>
            <a:r>
              <a:rPr lang="ko-KR" altLang="en-US" dirty="0"/>
              <a:t>또는 </a:t>
            </a:r>
            <a:r>
              <a:rPr lang="en-US" altLang="ko-KR" dirty="0"/>
              <a:t>no )</a:t>
            </a:r>
            <a:endParaRPr lang="ko-KR" altLang="en-US" dirty="0"/>
          </a:p>
          <a:p>
            <a:pPr lvl="1" fontAlgn="base"/>
            <a:r>
              <a:rPr lang="ko-KR" altLang="en-US" dirty="0"/>
              <a:t>이메일 발신자의 도메인</a:t>
            </a:r>
            <a:r>
              <a:rPr lang="en-US" altLang="ko-KR" dirty="0"/>
              <a:t>( </a:t>
            </a:r>
            <a:r>
              <a:rPr lang="ko-KR" altLang="en-US" dirty="0"/>
              <a:t>문자열 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ko-KR" altLang="en-US" dirty="0"/>
              <a:t>이메일의 제목이나 본문에 있는 ‘★’과 같은 특수 기호의 개수</a:t>
            </a:r>
            <a:r>
              <a:rPr lang="en-US" altLang="ko-KR" dirty="0"/>
              <a:t>( </a:t>
            </a:r>
            <a:r>
              <a:rPr lang="ko-KR" altLang="en-US" dirty="0"/>
              <a:t>정수 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36" y="4972050"/>
            <a:ext cx="5419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레이블과 샘플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레이블</a:t>
            </a:r>
            <a:r>
              <a:rPr lang="en-US" altLang="ko-KR" dirty="0" smtClean="0"/>
              <a:t>(label)</a:t>
            </a:r>
          </a:p>
          <a:p>
            <a:pPr lvl="1"/>
            <a:r>
              <a:rPr lang="en-US" altLang="ko-KR" dirty="0" smtClean="0"/>
              <a:t>y </a:t>
            </a:r>
            <a:r>
              <a:rPr lang="en-US" altLang="ko-KR" dirty="0"/>
              <a:t>= f(X)</a:t>
            </a:r>
            <a:r>
              <a:rPr lang="ko-KR" altLang="en-US" dirty="0"/>
              <a:t>에서 </a:t>
            </a:r>
            <a:r>
              <a:rPr lang="en-US" altLang="ko-KR" dirty="0"/>
              <a:t>y </a:t>
            </a:r>
            <a:r>
              <a:rPr lang="ko-KR" altLang="en-US" dirty="0"/>
              <a:t>변수에 해당한다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예를 </a:t>
            </a:r>
            <a:r>
              <a:rPr lang="ko-KR" altLang="en-US" dirty="0"/>
              <a:t>들어서 농작물의 향후 가격</a:t>
            </a:r>
            <a:r>
              <a:rPr lang="en-US" altLang="ko-KR" dirty="0"/>
              <a:t>, </a:t>
            </a:r>
            <a:r>
              <a:rPr lang="ko-KR" altLang="en-US" dirty="0"/>
              <a:t>사진에 표시되는 동물의 종류</a:t>
            </a:r>
            <a:r>
              <a:rPr lang="en-US" altLang="ko-KR" dirty="0"/>
              <a:t>, </a:t>
            </a:r>
            <a:r>
              <a:rPr lang="ko-KR" altLang="en-US" dirty="0"/>
              <a:t>동영상의 의미 등 무엇이든지 </a:t>
            </a:r>
            <a:r>
              <a:rPr lang="ko-KR" altLang="en-US" dirty="0" smtClean="0"/>
              <a:t>레이블이 </a:t>
            </a:r>
            <a:r>
              <a:rPr lang="ko-KR" altLang="en-US" dirty="0"/>
              <a:t>될 수 있다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  <a:p>
            <a:r>
              <a:rPr lang="ko-KR" altLang="en-US" dirty="0" smtClean="0"/>
              <a:t>샘플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예제</a:t>
            </a:r>
            <a:endParaRPr lang="en-US" altLang="ko-KR" dirty="0" smtClean="0"/>
          </a:p>
          <a:p>
            <a:pPr lvl="1"/>
            <a:r>
              <a:rPr lang="ko-KR" altLang="en-US" dirty="0"/>
              <a:t>샘플은 기계 학습에 주어지는 특정한 예이다</a:t>
            </a:r>
            <a:r>
              <a:rPr lang="en-US" altLang="ko-KR" dirty="0"/>
              <a:t>. y = f(X)</a:t>
            </a:r>
            <a:r>
              <a:rPr lang="ko-KR" altLang="en-US" dirty="0"/>
              <a:t>에서 </a:t>
            </a:r>
            <a:r>
              <a:rPr lang="en-US" altLang="ko-KR" dirty="0"/>
              <a:t>X</a:t>
            </a:r>
            <a:r>
              <a:rPr lang="ko-KR" altLang="en-US" dirty="0"/>
              <a:t>에 해당한다</a:t>
            </a:r>
            <a:r>
              <a:rPr lang="en-US" altLang="ko-KR" dirty="0"/>
              <a:t>. </a:t>
            </a:r>
            <a:r>
              <a:rPr lang="ko-KR" altLang="en-US" dirty="0"/>
              <a:t>레이블이 있는 샘플도 있고 레이블이 없는 샘플도 있다</a:t>
            </a:r>
            <a:r>
              <a:rPr lang="en-US" altLang="ko-KR" dirty="0"/>
              <a:t>. </a:t>
            </a:r>
            <a:r>
              <a:rPr lang="ko-KR" altLang="en-US" dirty="0"/>
              <a:t>지도 학습을 시키려면 레이블이 있어야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52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학습 데이터와 테스트 데이터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25" y="1680330"/>
            <a:ext cx="6553200" cy="1952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75" y="3755162"/>
            <a:ext cx="48387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학습과 예측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학습</a:t>
            </a:r>
            <a:r>
              <a:rPr lang="en-US" altLang="ko-KR" dirty="0"/>
              <a:t>(learning)</a:t>
            </a:r>
            <a:r>
              <a:rPr lang="ko-KR" altLang="en-US" dirty="0"/>
              <a:t>은 </a:t>
            </a:r>
            <a:r>
              <a:rPr lang="ko-KR" altLang="en-US" dirty="0" smtClean="0"/>
              <a:t>모델을 </a:t>
            </a:r>
            <a:r>
              <a:rPr lang="ko-KR" altLang="en-US" dirty="0"/>
              <a:t>만들거나 배우는 것을 의미한다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 smtClean="0"/>
              <a:t>예측</a:t>
            </a:r>
            <a:r>
              <a:rPr lang="en-US" altLang="ko-KR" dirty="0"/>
              <a:t>(prediction)</a:t>
            </a:r>
            <a:r>
              <a:rPr lang="ko-KR" altLang="en-US" dirty="0"/>
              <a:t>은 학습된 모델을 레이블이 없는 샘플에 적용하는 것을 의미한다</a:t>
            </a:r>
            <a:r>
              <a:rPr lang="en-US" altLang="ko-KR" dirty="0"/>
              <a:t>. </a:t>
            </a:r>
            <a:r>
              <a:rPr lang="ko-KR" altLang="en-US" dirty="0"/>
              <a:t>즉 학습된 모델을 사용하여 유용한 예측</a:t>
            </a:r>
            <a:r>
              <a:rPr lang="en-US" altLang="ko-KR" dirty="0"/>
              <a:t>(y')</a:t>
            </a:r>
            <a:r>
              <a:rPr lang="ko-KR" altLang="en-US" dirty="0"/>
              <a:t>을 해내는 것이다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551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기계 학습 체험하기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https://transcranial.github.io/keras-js</a:t>
            </a:r>
            <a:r>
              <a:rPr lang="en-US" altLang="ko-KR" dirty="0" smtClean="0">
                <a:hlinkClick r:id="rId2"/>
              </a:rPr>
              <a:t>/#/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380312" cy="35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기계 학습 체험하기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https://transcranial.github.io/keras-js</a:t>
            </a:r>
            <a:r>
              <a:rPr lang="en-US" altLang="ko-KR" dirty="0" smtClean="0">
                <a:hlinkClick r:id="rId2"/>
              </a:rPr>
              <a:t>/#/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" y="2492896"/>
            <a:ext cx="8055052" cy="37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선형 회귀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직선의 방정식</a:t>
            </a:r>
            <a:r>
              <a:rPr lang="en-US" altLang="ko-KR" dirty="0" smtClean="0"/>
              <a:t>: f(x) = </a:t>
            </a:r>
            <a:r>
              <a:rPr lang="en-US" altLang="ko-KR" dirty="0" err="1" smtClean="0"/>
              <a:t>mx+b</a:t>
            </a:r>
            <a:endParaRPr lang="en-US" altLang="ko-KR" dirty="0" smtClean="0"/>
          </a:p>
          <a:p>
            <a:r>
              <a:rPr lang="ko-KR" altLang="en-US" dirty="0"/>
              <a:t>선형 회귀는 입력 데이터를 가장 잘 설명하는 기울기와 </a:t>
            </a:r>
            <a:r>
              <a:rPr lang="ko-KR" altLang="en-US" dirty="0" err="1"/>
              <a:t>절편값을</a:t>
            </a:r>
            <a:r>
              <a:rPr lang="ko-KR" altLang="en-US" dirty="0"/>
              <a:t> 찾는 문제이다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회귀의 </a:t>
            </a:r>
            <a:r>
              <a:rPr lang="ko-KR" altLang="en-US" dirty="0" err="1" smtClean="0"/>
              <a:t>기본식</a:t>
            </a:r>
            <a:r>
              <a:rPr lang="en-US" altLang="ko-KR" dirty="0" smtClean="0"/>
              <a:t>: f(x) = </a:t>
            </a:r>
            <a:r>
              <a:rPr lang="en-US" altLang="ko-KR" dirty="0" err="1" smtClean="0"/>
              <a:t>Wx+b</a:t>
            </a:r>
            <a:endParaRPr lang="en-US" altLang="ko-KR" dirty="0" smtClean="0"/>
          </a:p>
          <a:p>
            <a:pPr lvl="1"/>
            <a:r>
              <a:rPr lang="ko-KR" altLang="en-US" dirty="0"/>
              <a:t>기울기</a:t>
            </a:r>
            <a:r>
              <a:rPr lang="en-US" altLang="ko-KR" dirty="0"/>
              <a:t>-&gt;</a:t>
            </a:r>
            <a:r>
              <a:rPr lang="ko-KR" altLang="en-US" dirty="0"/>
              <a:t>가중치</a:t>
            </a:r>
            <a:endParaRPr lang="en-US" altLang="ko-KR" dirty="0"/>
          </a:p>
          <a:p>
            <a:pPr lvl="1"/>
            <a:r>
              <a:rPr lang="ko-KR" altLang="en-US" dirty="0"/>
              <a:t>절편</a:t>
            </a:r>
            <a:r>
              <a:rPr lang="en-US" altLang="ko-KR" dirty="0"/>
              <a:t>-&gt;</a:t>
            </a:r>
            <a:r>
              <a:rPr lang="ko-KR" altLang="en-US" dirty="0"/>
              <a:t>바이어스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3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선형 회귀 분석 프로그램을 </a:t>
            </a:r>
            <a:r>
              <a:rPr lang="en-US" altLang="ko-KR" dirty="0" err="1"/>
              <a:t>sklearn</a:t>
            </a:r>
            <a:r>
              <a:rPr lang="en-US" altLang="ko-KR" dirty="0"/>
              <a:t> </a:t>
            </a:r>
            <a:r>
              <a:rPr lang="ko-KR" altLang="en-US" dirty="0"/>
              <a:t>라이브러리를 이용하여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90507888" descr="EMB00001c5c14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8" y="2534575"/>
            <a:ext cx="4252405" cy="31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선형 회귀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8075" y="2428875"/>
            <a:ext cx="7162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회귀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이번 절에서는 아나콘다에 포함되어 있는 </a:t>
            </a:r>
            <a:r>
              <a:rPr lang="en-US" altLang="ko-KR" dirty="0" err="1"/>
              <a:t>Scikit</a:t>
            </a:r>
            <a:r>
              <a:rPr lang="en-US" altLang="ko-KR" dirty="0"/>
              <a:t>-Learn </a:t>
            </a:r>
            <a:r>
              <a:rPr lang="ko-KR" altLang="en-US" dirty="0"/>
              <a:t>라이브러리를 사용하여 회귀 함수를 구현하는 방법을 살펴본다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746" y="2385377"/>
            <a:ext cx="8191302" cy="30963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matplotlib.pylab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plt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from </a:t>
            </a:r>
            <a:r>
              <a:rPr lang="en-US" altLang="ko-KR" sz="1600" kern="0" dirty="0" err="1">
                <a:latin typeface="Trebuchet MS" pitchFamily="34" charset="0"/>
              </a:rPr>
              <a:t>sklearn</a:t>
            </a:r>
            <a:r>
              <a:rPr lang="en-US" altLang="ko-KR" sz="1600" kern="0" dirty="0">
                <a:latin typeface="Trebuchet MS" pitchFamily="34" charset="0"/>
              </a:rPr>
              <a:t> import </a:t>
            </a:r>
            <a:r>
              <a:rPr lang="en-US" altLang="ko-KR" sz="1600" kern="0" dirty="0" err="1">
                <a:latin typeface="Trebuchet MS" pitchFamily="34" charset="0"/>
              </a:rPr>
              <a:t>linear_model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선형 회귀 모델을 생성한다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reg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linear_model.LinearRegression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데이터는 </a:t>
            </a:r>
            <a:r>
              <a:rPr lang="ko-KR" altLang="en-US" sz="1600" kern="0" dirty="0" err="1">
                <a:latin typeface="Trebuchet MS" pitchFamily="34" charset="0"/>
              </a:rPr>
              <a:t>파이썬의</a:t>
            </a:r>
            <a:r>
              <a:rPr lang="ko-KR" altLang="en-US" sz="1600" kern="0" dirty="0">
                <a:latin typeface="Trebuchet MS" pitchFamily="34" charset="0"/>
              </a:rPr>
              <a:t> 리스트로 만들어도 되고 아니면 </a:t>
            </a:r>
            <a:r>
              <a:rPr lang="ko-KR" altLang="en-US" sz="1600" kern="0" dirty="0" err="1">
                <a:latin typeface="Trebuchet MS" pitchFamily="34" charset="0"/>
              </a:rPr>
              <a:t>넘파이의</a:t>
            </a:r>
            <a:r>
              <a:rPr lang="ko-KR" altLang="en-US" sz="1600" kern="0" dirty="0">
                <a:latin typeface="Trebuchet MS" pitchFamily="34" charset="0"/>
              </a:rPr>
              <a:t> 배열로 만들어도 됨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X = [[174], [152], [138], [128], [186]]		# </a:t>
            </a:r>
            <a:r>
              <a:rPr lang="ko-KR" altLang="en-US" sz="1600" kern="0" dirty="0">
                <a:latin typeface="Trebuchet MS" pitchFamily="34" charset="0"/>
              </a:rPr>
              <a:t>학습 예제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y = [71, 55, 46, 38, 88]				# </a:t>
            </a:r>
            <a:r>
              <a:rPr lang="ko-KR" altLang="en-US" sz="1600" kern="0" dirty="0">
                <a:latin typeface="Trebuchet MS" pitchFamily="34" charset="0"/>
              </a:rPr>
              <a:t>정답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ko-KR" altLang="en-US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reg.fit</a:t>
            </a:r>
            <a:r>
              <a:rPr lang="en-US" altLang="ko-KR" sz="1600" kern="0" dirty="0">
                <a:latin typeface="Trebuchet MS" pitchFamily="34" charset="0"/>
              </a:rPr>
              <a:t>(X, y)						# </a:t>
            </a:r>
            <a:r>
              <a:rPr lang="ko-KR" altLang="en-US" sz="1600" kern="0" dirty="0">
                <a:latin typeface="Trebuchet MS" pitchFamily="34" charset="0"/>
              </a:rPr>
              <a:t>학습 함수</a:t>
            </a:r>
            <a:r>
              <a:rPr lang="en-US" altLang="ko-KR" sz="1600" kern="0" dirty="0" smtClean="0">
                <a:latin typeface="Trebuchet MS" pitchFamily="34" charset="0"/>
              </a:rPr>
              <a:t>	</a:t>
            </a:r>
            <a:endParaRPr lang="en-US" altLang="ko-KR" sz="1600" kern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데이터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학습 데이터는 반드시 </a:t>
            </a:r>
            <a:r>
              <a:rPr lang="en-US" altLang="ko-KR" dirty="0"/>
              <a:t>2</a:t>
            </a:r>
            <a:r>
              <a:rPr lang="ko-KR" altLang="en-US" dirty="0"/>
              <a:t>차원 배열이어야 한다</a:t>
            </a:r>
            <a:r>
              <a:rPr lang="en-US" altLang="ko-KR" dirty="0"/>
              <a:t>(</a:t>
            </a:r>
            <a:r>
              <a:rPr lang="ko-KR" altLang="en-US" dirty="0"/>
              <a:t>한 열만 있어도 반드시 </a:t>
            </a:r>
            <a:r>
              <a:rPr lang="en-US" altLang="ko-KR" dirty="0"/>
              <a:t>2</a:t>
            </a:r>
            <a:r>
              <a:rPr lang="ko-KR" altLang="en-US" dirty="0"/>
              <a:t>차원 배열 형태로 만들어야 한다</a:t>
            </a:r>
            <a:r>
              <a:rPr lang="en-US" altLang="ko-KR" dirty="0"/>
              <a:t>). </a:t>
            </a:r>
            <a:r>
              <a:rPr lang="ko-KR" altLang="en-US" dirty="0"/>
              <a:t>따라서 리스트의 리스트를 만들어서 다음과 같은 </a:t>
            </a:r>
            <a:r>
              <a:rPr lang="en-US" altLang="ko-KR" dirty="0"/>
              <a:t>2</a:t>
            </a:r>
            <a:r>
              <a:rPr lang="ko-KR" altLang="en-US" dirty="0"/>
              <a:t>차원 배열을 생성한다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54" y="3137863"/>
            <a:ext cx="6572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회귀 예제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746" y="1600200"/>
            <a:ext cx="8191302" cy="2643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reg.coef</a:t>
            </a:r>
            <a:r>
              <a:rPr lang="en-US" altLang="ko-KR" sz="1600" kern="0" dirty="0">
                <a:latin typeface="Trebuchet MS" pitchFamily="34" charset="0"/>
              </a:rPr>
              <a:t>_		# </a:t>
            </a:r>
            <a:r>
              <a:rPr lang="ko-KR" altLang="en-US" sz="1600" kern="0" dirty="0">
                <a:latin typeface="Trebuchet MS" pitchFamily="34" charset="0"/>
              </a:rPr>
              <a:t>직선의 기울기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array([0.82021132])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reg.intercept</a:t>
            </a:r>
            <a:r>
              <a:rPr lang="en-US" altLang="ko-KR" sz="1600" kern="0" dirty="0">
                <a:latin typeface="Trebuchet MS" pitchFamily="34" charset="0"/>
              </a:rPr>
              <a:t>_ 	# </a:t>
            </a:r>
            <a:r>
              <a:rPr lang="ko-KR" altLang="en-US" sz="1600" kern="0" dirty="0">
                <a:latin typeface="Trebuchet MS" pitchFamily="34" charset="0"/>
              </a:rPr>
              <a:t>직선의 절편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-68.0248807089298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reg.score</a:t>
            </a:r>
            <a:r>
              <a:rPr lang="en-US" altLang="ko-KR" sz="1600" kern="0" dirty="0">
                <a:latin typeface="Trebuchet MS" pitchFamily="34" charset="0"/>
              </a:rPr>
              <a:t>(X, y)	# </a:t>
            </a:r>
            <a:r>
              <a:rPr lang="ko-KR" altLang="en-US" sz="1600" kern="0" dirty="0">
                <a:latin typeface="Trebuchet MS" pitchFamily="34" charset="0"/>
              </a:rPr>
              <a:t>학습 점수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smtClean="0">
                <a:latin typeface="Trebuchet MS" pitchFamily="34" charset="0"/>
              </a:rPr>
              <a:t>0.9812769231994423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 smtClean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reg.predict</a:t>
            </a:r>
            <a:r>
              <a:rPr lang="en-US" altLang="ko-KR" sz="1600" kern="0" dirty="0">
                <a:latin typeface="Trebuchet MS" pitchFamily="34" charset="0"/>
              </a:rPr>
              <a:t>([[178]])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array([77.97273347])</a:t>
            </a:r>
          </a:p>
        </p:txBody>
      </p:sp>
    </p:spTree>
    <p:extLst>
      <p:ext uri="{BB962C8B-B14F-4D97-AF65-F5344CB8AC3E}">
        <p14:creationId xmlns:p14="http://schemas.microsoft.com/office/powerpoint/2010/main" val="2241607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회귀 예제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746" y="1600200"/>
            <a:ext cx="8191302" cy="31227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학습 데이터를 산포도로 그린다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plt.scatter</a:t>
            </a:r>
            <a:r>
              <a:rPr lang="en-US" altLang="ko-KR" sz="1600" kern="0" dirty="0">
                <a:latin typeface="Trebuchet MS" pitchFamily="34" charset="0"/>
              </a:rPr>
              <a:t>(X, y, color='black')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학습 데이터를 입력으로 하여 </a:t>
            </a:r>
            <a:r>
              <a:rPr lang="ko-KR" altLang="en-US" sz="1600" kern="0" dirty="0" err="1">
                <a:latin typeface="Trebuchet MS" pitchFamily="34" charset="0"/>
              </a:rPr>
              <a:t>예측값을</a:t>
            </a:r>
            <a:r>
              <a:rPr lang="ko-KR" altLang="en-US" sz="1600" kern="0" dirty="0">
                <a:latin typeface="Trebuchet MS" pitchFamily="34" charset="0"/>
              </a:rPr>
              <a:t> 계산한다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  <a:r>
              <a:rPr lang="ko-KR" altLang="en-US" sz="1600" kern="0" dirty="0">
                <a:latin typeface="Trebuchet MS" pitchFamily="34" charset="0"/>
              </a:rPr>
              <a:t>직선을 가지고 예측하기 때문에 직선 상의 점이 된다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y_pred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reg.predict</a:t>
            </a:r>
            <a:r>
              <a:rPr lang="en-US" altLang="ko-KR" sz="1600" kern="0" dirty="0">
                <a:latin typeface="Trebuchet MS" pitchFamily="34" charset="0"/>
              </a:rPr>
              <a:t>(X)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 err="1">
                <a:latin typeface="Trebuchet MS" pitchFamily="34" charset="0"/>
              </a:rPr>
              <a:t>예측값으로</a:t>
            </a:r>
            <a:r>
              <a:rPr lang="ko-KR" altLang="en-US" sz="1600" kern="0" dirty="0">
                <a:latin typeface="Trebuchet MS" pitchFamily="34" charset="0"/>
              </a:rPr>
              <a:t> </a:t>
            </a:r>
            <a:r>
              <a:rPr lang="ko-KR" altLang="en-US" sz="1600" kern="0" dirty="0" err="1">
                <a:latin typeface="Trebuchet MS" pitchFamily="34" charset="0"/>
              </a:rPr>
              <a:t>선그래프를</a:t>
            </a:r>
            <a:r>
              <a:rPr lang="ko-KR" altLang="en-US" sz="1600" kern="0" dirty="0">
                <a:latin typeface="Trebuchet MS" pitchFamily="34" charset="0"/>
              </a:rPr>
              <a:t> 그린다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직선이 그려진다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plt.plot</a:t>
            </a:r>
            <a:r>
              <a:rPr lang="en-US" altLang="ko-KR" sz="1600" kern="0" dirty="0">
                <a:latin typeface="Trebuchet MS" pitchFamily="34" charset="0"/>
              </a:rPr>
              <a:t>(X, </a:t>
            </a:r>
            <a:r>
              <a:rPr lang="en-US" altLang="ko-KR" sz="1600" kern="0" dirty="0" err="1">
                <a:latin typeface="Trebuchet MS" pitchFamily="34" charset="0"/>
              </a:rPr>
              <a:t>y_pred</a:t>
            </a:r>
            <a:r>
              <a:rPr lang="en-US" altLang="ko-KR" sz="1600" kern="0" dirty="0">
                <a:latin typeface="Trebuchet MS" pitchFamily="34" charset="0"/>
              </a:rPr>
              <a:t>, color='blue', linewidth=3)		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plt.show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90495144" descr="EMB00001c5c14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83" y="4019731"/>
            <a:ext cx="3790765" cy="28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26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선형 </a:t>
            </a:r>
            <a:r>
              <a:rPr lang="ko-KR" altLang="en-US" dirty="0"/>
              <a:t>회귀 실습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58812"/>
            <a:ext cx="8153400" cy="33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4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회귀 예제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746" y="1600199"/>
            <a:ext cx="8191302" cy="476508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matplotlib.pylab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plt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from </a:t>
            </a:r>
            <a:r>
              <a:rPr lang="en-US" altLang="ko-KR" sz="1600" kern="0" dirty="0" err="1">
                <a:latin typeface="Trebuchet MS" pitchFamily="34" charset="0"/>
              </a:rPr>
              <a:t>sklearn</a:t>
            </a:r>
            <a:r>
              <a:rPr lang="en-US" altLang="ko-KR" sz="1600" kern="0" dirty="0">
                <a:latin typeface="Trebuchet MS" pitchFamily="34" charset="0"/>
              </a:rPr>
              <a:t> import </a:t>
            </a:r>
            <a:r>
              <a:rPr lang="en-US" altLang="ko-KR" sz="1600" kern="0" dirty="0" err="1">
                <a:latin typeface="Trebuchet MS" pitchFamily="34" charset="0"/>
              </a:rPr>
              <a:t>linear_model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reg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linear_model.LinearRegression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X = [[1.0], [2.0], [3.0], [4.0], [5.0]]		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y = [1.0, 2.0, 1.6, 3.8, 2.3 ]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reg.fit</a:t>
            </a:r>
            <a:r>
              <a:rPr lang="en-US" altLang="ko-KR" sz="1600" kern="0" dirty="0">
                <a:latin typeface="Trebuchet MS" pitchFamily="34" charset="0"/>
              </a:rPr>
              <a:t>(X, y)				# </a:t>
            </a:r>
            <a:r>
              <a:rPr lang="ko-KR" altLang="en-US" sz="1600" kern="0" dirty="0">
                <a:latin typeface="Trebuchet MS" pitchFamily="34" charset="0"/>
              </a:rPr>
              <a:t>학습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ko-KR" altLang="en-US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학습 데이터와 </a:t>
            </a:r>
            <a:r>
              <a:rPr lang="en-US" altLang="ko-KR" sz="1600" kern="0" dirty="0">
                <a:latin typeface="Trebuchet MS" pitchFamily="34" charset="0"/>
              </a:rPr>
              <a:t>y </a:t>
            </a:r>
            <a:r>
              <a:rPr lang="ko-KR" altLang="en-US" sz="1600" kern="0" dirty="0">
                <a:latin typeface="Trebuchet MS" pitchFamily="34" charset="0"/>
              </a:rPr>
              <a:t>값을 산포도로 그린다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plt.scatter</a:t>
            </a:r>
            <a:r>
              <a:rPr lang="en-US" altLang="ko-KR" sz="1600" kern="0" dirty="0">
                <a:latin typeface="Trebuchet MS" pitchFamily="34" charset="0"/>
              </a:rPr>
              <a:t>(X, y, color='black')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학습 데이터를 입력으로 하여 </a:t>
            </a:r>
            <a:r>
              <a:rPr lang="ko-KR" altLang="en-US" sz="1600" kern="0" dirty="0" err="1">
                <a:latin typeface="Trebuchet MS" pitchFamily="34" charset="0"/>
              </a:rPr>
              <a:t>예측값을</a:t>
            </a:r>
            <a:r>
              <a:rPr lang="ko-KR" altLang="en-US" sz="1600" kern="0" dirty="0">
                <a:latin typeface="Trebuchet MS" pitchFamily="34" charset="0"/>
              </a:rPr>
              <a:t> 계산한다</a:t>
            </a:r>
            <a:r>
              <a:rPr lang="en-US" altLang="ko-KR" sz="1600" kern="0" dirty="0">
                <a:latin typeface="Trebuchet MS" pitchFamily="34" charset="0"/>
              </a:rPr>
              <a:t>.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y_pred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reg.predict</a:t>
            </a:r>
            <a:r>
              <a:rPr lang="en-US" altLang="ko-KR" sz="1600" kern="0" dirty="0">
                <a:latin typeface="Trebuchet MS" pitchFamily="34" charset="0"/>
              </a:rPr>
              <a:t>(X)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학습 데이터와 </a:t>
            </a:r>
            <a:r>
              <a:rPr lang="ko-KR" altLang="en-US" sz="1600" kern="0" dirty="0" err="1">
                <a:latin typeface="Trebuchet MS" pitchFamily="34" charset="0"/>
              </a:rPr>
              <a:t>예측값으로</a:t>
            </a:r>
            <a:r>
              <a:rPr lang="ko-KR" altLang="en-US" sz="1600" kern="0" dirty="0">
                <a:latin typeface="Trebuchet MS" pitchFamily="34" charset="0"/>
              </a:rPr>
              <a:t> </a:t>
            </a:r>
            <a:r>
              <a:rPr lang="ko-KR" altLang="en-US" sz="1600" kern="0" dirty="0" err="1">
                <a:latin typeface="Trebuchet MS" pitchFamily="34" charset="0"/>
              </a:rPr>
              <a:t>선그래프로</a:t>
            </a:r>
            <a:r>
              <a:rPr lang="ko-KR" altLang="en-US" sz="1600" kern="0" dirty="0">
                <a:latin typeface="Trebuchet MS" pitchFamily="34" charset="0"/>
              </a:rPr>
              <a:t> 그린다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계산된 기울기와 </a:t>
            </a:r>
            <a:r>
              <a:rPr lang="en-US" altLang="ko-KR" sz="1600" kern="0" dirty="0">
                <a:latin typeface="Trebuchet MS" pitchFamily="34" charset="0"/>
              </a:rPr>
              <a:t>y </a:t>
            </a:r>
            <a:r>
              <a:rPr lang="ko-KR" altLang="en-US" sz="1600" kern="0" dirty="0">
                <a:latin typeface="Trebuchet MS" pitchFamily="34" charset="0"/>
              </a:rPr>
              <a:t>절편을 가지는 직선이 그려진다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plt.plot</a:t>
            </a:r>
            <a:r>
              <a:rPr lang="en-US" altLang="ko-KR" sz="1600" kern="0" dirty="0">
                <a:latin typeface="Trebuchet MS" pitchFamily="34" charset="0"/>
              </a:rPr>
              <a:t>(X, </a:t>
            </a:r>
            <a:r>
              <a:rPr lang="en-US" altLang="ko-KR" sz="1600" kern="0" dirty="0" err="1">
                <a:latin typeface="Trebuchet MS" pitchFamily="34" charset="0"/>
              </a:rPr>
              <a:t>y_pred</a:t>
            </a:r>
            <a:r>
              <a:rPr lang="en-US" altLang="ko-KR" sz="1600" kern="0" dirty="0">
                <a:latin typeface="Trebuchet MS" pitchFamily="34" charset="0"/>
              </a:rPr>
              <a:t>, color='blue', linewidth=3)		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plt.show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156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신경망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최근에 많은 인기를 끌고 있는 </a:t>
            </a:r>
            <a:r>
              <a:rPr lang="ko-KR" altLang="en-US" dirty="0" err="1"/>
              <a:t>딥러닝</a:t>
            </a:r>
            <a:r>
              <a:rPr lang="en-US" altLang="ko-KR" dirty="0"/>
              <a:t>(deep learning)</a:t>
            </a:r>
            <a:r>
              <a:rPr lang="ko-KR" altLang="en-US" dirty="0"/>
              <a:t>의 시작은 </a:t>
            </a:r>
            <a:r>
              <a:rPr lang="en-US" altLang="ko-KR" dirty="0"/>
              <a:t>1950</a:t>
            </a:r>
            <a:r>
              <a:rPr lang="ko-KR" altLang="en-US" dirty="0"/>
              <a:t>년대부터 연구되어 온 인공 신경망</a:t>
            </a:r>
            <a:r>
              <a:rPr lang="en-US" altLang="ko-KR" dirty="0"/>
              <a:t>(artificial neural network: ANN)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인공신경망은 생물학적인 신경망에서 영감을 받아서 만들어진 컴퓨팅 구조이다</a:t>
            </a:r>
            <a:r>
              <a:rPr lang="en-US" altLang="ko-KR" dirty="0"/>
              <a:t>. “</a:t>
            </a:r>
            <a:r>
              <a:rPr lang="ko-KR" altLang="en-US" dirty="0"/>
              <a:t>스스로 생각하는 </a:t>
            </a:r>
            <a:r>
              <a:rPr lang="ko-KR" altLang="en-US" dirty="0" err="1"/>
              <a:t>기계“는</a:t>
            </a:r>
            <a:r>
              <a:rPr lang="ko-KR" altLang="en-US" dirty="0"/>
              <a:t> 항상 인간의 꿈이었고 </a:t>
            </a:r>
            <a:r>
              <a:rPr lang="en-US" altLang="ko-KR" dirty="0"/>
              <a:t>1950</a:t>
            </a:r>
            <a:r>
              <a:rPr lang="ko-KR" altLang="en-US" dirty="0"/>
              <a:t>년대에 사람들은 인간의 두뇌를 본떠서 기계로 만들려고 시도하였다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88" y="3701049"/>
            <a:ext cx="4612967" cy="23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2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신경망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구체적으로 다음과 같이 </a:t>
            </a:r>
            <a:r>
              <a:rPr lang="ko-KR" altLang="en-US" dirty="0" err="1"/>
              <a:t>입력층과</a:t>
            </a:r>
            <a:r>
              <a:rPr lang="ko-KR" altLang="en-US" dirty="0"/>
              <a:t> </a:t>
            </a:r>
            <a:r>
              <a:rPr lang="ko-KR" altLang="en-US" dirty="0" err="1"/>
              <a:t>출력층</a:t>
            </a:r>
            <a:r>
              <a:rPr lang="ko-KR" altLang="en-US" dirty="0"/>
              <a:t> 사이에 </a:t>
            </a:r>
            <a:r>
              <a:rPr lang="ko-KR" altLang="en-US" dirty="0" err="1"/>
              <a:t>은닉층</a:t>
            </a:r>
            <a:r>
              <a:rPr lang="en-US" altLang="ko-KR" dirty="0"/>
              <a:t>(hidden layer)</a:t>
            </a:r>
            <a:r>
              <a:rPr lang="ko-KR" altLang="en-US" dirty="0"/>
              <a:t>을 가지고 있는 신경망을 생각할 수 있다</a:t>
            </a:r>
            <a:r>
              <a:rPr lang="en-US" altLang="ko-KR" dirty="0"/>
              <a:t>. </a:t>
            </a:r>
            <a:r>
              <a:rPr lang="ko-KR" altLang="en-US" dirty="0"/>
              <a:t>아래와 같은 구조의 신경망을 다층 </a:t>
            </a:r>
            <a:r>
              <a:rPr lang="ko-KR" altLang="en-US" dirty="0" err="1"/>
              <a:t>퍼셉트론</a:t>
            </a:r>
            <a:r>
              <a:rPr lang="en-US" altLang="ko-KR" dirty="0"/>
              <a:t>(multilayer perceptron: MLP)</a:t>
            </a:r>
            <a:r>
              <a:rPr lang="ko-KR" altLang="en-US" dirty="0"/>
              <a:t>이라고 부른다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59" y="2728331"/>
            <a:ext cx="4623694" cy="39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2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딥러닝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"</a:t>
            </a:r>
            <a:r>
              <a:rPr lang="ko-KR" altLang="en-US" dirty="0"/>
              <a:t>딥</a:t>
            </a:r>
            <a:r>
              <a:rPr lang="en-US" altLang="ko-KR" dirty="0"/>
              <a:t>(deep)"</a:t>
            </a:r>
            <a:r>
              <a:rPr lang="ko-KR" altLang="en-US" dirty="0"/>
              <a:t>이라는 용어가 </a:t>
            </a:r>
            <a:r>
              <a:rPr lang="ko-KR" altLang="en-US" dirty="0" err="1"/>
              <a:t>은닉층이</a:t>
            </a:r>
            <a:r>
              <a:rPr lang="ko-KR" altLang="en-US" dirty="0"/>
              <a:t> 깊다는 것을 의미한다</a:t>
            </a:r>
            <a:r>
              <a:rPr lang="en-US" altLang="ko-KR" dirty="0"/>
              <a:t>. </a:t>
            </a:r>
            <a:r>
              <a:rPr lang="ko-KR" altLang="en-US" dirty="0"/>
              <a:t>최근에 </a:t>
            </a:r>
            <a:r>
              <a:rPr lang="ko-KR" altLang="en-US" dirty="0" err="1"/>
              <a:t>딥러닝은</a:t>
            </a:r>
            <a:r>
              <a:rPr lang="ko-KR" altLang="en-US" dirty="0"/>
              <a:t> 컴퓨터 시각</a:t>
            </a:r>
            <a:r>
              <a:rPr lang="en-US" altLang="ko-KR" dirty="0"/>
              <a:t>, </a:t>
            </a:r>
            <a:r>
              <a:rPr lang="ko-KR" altLang="en-US" dirty="0"/>
              <a:t>음성 인식</a:t>
            </a:r>
            <a:r>
              <a:rPr lang="en-US" altLang="ko-KR" dirty="0"/>
              <a:t>, </a:t>
            </a:r>
            <a:r>
              <a:rPr lang="ko-KR" altLang="en-US" dirty="0"/>
              <a:t>자연어 처리</a:t>
            </a:r>
            <a:r>
              <a:rPr lang="en-US" altLang="ko-KR" dirty="0"/>
              <a:t>, </a:t>
            </a:r>
            <a:r>
              <a:rPr lang="ko-KR" altLang="en-US" dirty="0"/>
              <a:t>소셜 네트워크 </a:t>
            </a:r>
            <a:r>
              <a:rPr lang="ko-KR" altLang="en-US" dirty="0" err="1"/>
              <a:t>필터링</a:t>
            </a:r>
            <a:r>
              <a:rPr lang="en-US" altLang="ko-KR" dirty="0"/>
              <a:t>, </a:t>
            </a:r>
            <a:r>
              <a:rPr lang="ko-KR" altLang="en-US" dirty="0"/>
              <a:t>기계 번역 등에 적용되어서 인간 전문가에 필적하는 결과를 얻고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09" y="3069917"/>
            <a:ext cx="6987978" cy="30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필기체 숫자 인식 프로그램을 </a:t>
            </a:r>
            <a:r>
              <a:rPr lang="ko-KR" altLang="en-US" dirty="0" err="1"/>
              <a:t>케라스</a:t>
            </a:r>
            <a:r>
              <a:rPr lang="ko-KR" altLang="en-US" dirty="0"/>
              <a:t> 라이브러리를 이용하여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90506880" descr="EMB00001c5c14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1" y="2403983"/>
            <a:ext cx="4003829" cy="38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뉴런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신경망에서는 하나의 </a:t>
            </a:r>
            <a:r>
              <a:rPr lang="ko-KR" altLang="en-US" dirty="0" err="1"/>
              <a:t>뉴론을</a:t>
            </a:r>
            <a:r>
              <a:rPr lang="ko-KR" altLang="en-US" dirty="0"/>
              <a:t> 다음과 같이 모델링한다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53" y="2545949"/>
            <a:ext cx="7323989" cy="28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6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활성화 함수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28534"/>
            <a:ext cx="8153400" cy="2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4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역전파</a:t>
            </a:r>
            <a:r>
              <a:rPr lang="ko-KR" altLang="en-US" dirty="0"/>
              <a:t> 학습 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역전파</a:t>
            </a:r>
            <a:r>
              <a:rPr lang="ko-KR" altLang="en-US" dirty="0"/>
              <a:t> 알고리즘은 입력이 주어지면 순방향으로 계산하여 출력을 계산한 후에 실제 출력과 우리가 원하는 출력 간의 오차를 계산한다</a:t>
            </a:r>
            <a:r>
              <a:rPr lang="en-US" altLang="ko-KR" dirty="0"/>
              <a:t>. </a:t>
            </a:r>
            <a:r>
              <a:rPr lang="ko-KR" altLang="en-US" dirty="0"/>
              <a:t>이 오차를 역방향으로 전파하면서 오차를 줄이는 방향으로 가중치를 변경한다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10" y="3099870"/>
            <a:ext cx="4301554" cy="33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22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손실 함수란 무엇인가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97022"/>
            <a:ext cx="8153400" cy="28817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80" y="4976211"/>
            <a:ext cx="3533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경사하강법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278908"/>
            <a:ext cx="8153400" cy="26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75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활성화 함수 </a:t>
            </a:r>
            <a:r>
              <a:rPr lang="ko-KR" altLang="en-US" dirty="0" smtClean="0"/>
              <a:t>실험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244" y="1846556"/>
            <a:ext cx="8661804" cy="41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5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활성화 함수 </a:t>
            </a:r>
            <a:r>
              <a:rPr lang="ko-KR" altLang="en-US" dirty="0" smtClean="0"/>
              <a:t>실험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2876" y="2021098"/>
            <a:ext cx="8153400" cy="24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7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Keras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Keras</a:t>
            </a:r>
            <a:r>
              <a:rPr lang="ko-KR" altLang="en-US" dirty="0"/>
              <a:t>는 </a:t>
            </a:r>
            <a:r>
              <a:rPr lang="en-US" altLang="ko-KR" dirty="0"/>
              <a:t>Python</a:t>
            </a:r>
            <a:r>
              <a:rPr lang="ko-KR" altLang="en-US" dirty="0"/>
              <a:t>으로 작성되었으며 </a:t>
            </a:r>
            <a:r>
              <a:rPr lang="en-US" altLang="ko-KR" dirty="0" err="1"/>
              <a:t>TensorFlow</a:t>
            </a:r>
            <a:r>
              <a:rPr lang="en-US" altLang="ko-KR" dirty="0"/>
              <a:t> , CNTK </a:t>
            </a:r>
            <a:r>
              <a:rPr lang="ko-KR" altLang="en-US" dirty="0"/>
              <a:t>또는 </a:t>
            </a:r>
            <a:r>
              <a:rPr lang="en-US" altLang="ko-KR" dirty="0" err="1"/>
              <a:t>Theano</a:t>
            </a:r>
            <a:r>
              <a:rPr lang="ko-KR" altLang="en-US" dirty="0"/>
              <a:t>에서 실행할 수 있는 고수준 </a:t>
            </a:r>
            <a:r>
              <a:rPr lang="ko-KR" altLang="en-US" dirty="0" err="1"/>
              <a:t>딥러닝</a:t>
            </a:r>
            <a:r>
              <a:rPr lang="ko-KR" altLang="en-US" dirty="0"/>
              <a:t> </a:t>
            </a:r>
            <a:r>
              <a:rPr lang="en-US" altLang="ko-KR" dirty="0"/>
              <a:t>API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pPr lvl="1" fontAlgn="base"/>
            <a:r>
              <a:rPr lang="ko-KR" altLang="en-US" dirty="0"/>
              <a:t>쉽고 빠른 프로토타이핑이 가능하다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/>
              <a:t>순방향 신경망</a:t>
            </a:r>
            <a:r>
              <a:rPr lang="en-US" altLang="ko-KR" dirty="0"/>
              <a:t>, </a:t>
            </a:r>
            <a:r>
              <a:rPr lang="ko-KR" altLang="en-US" dirty="0" err="1"/>
              <a:t>컨볼루션</a:t>
            </a:r>
            <a:r>
              <a:rPr lang="ko-KR" altLang="en-US" dirty="0"/>
              <a:t> 신경망과 반복적인 신경망은 물론 </a:t>
            </a:r>
            <a:r>
              <a:rPr lang="ko-KR" altLang="en-US" dirty="0" err="1"/>
              <a:t>물론</a:t>
            </a:r>
            <a:r>
              <a:rPr lang="ko-KR" altLang="en-US" dirty="0"/>
              <a:t> 여러 가지의 조합도 지원한다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en-US" altLang="ko-KR" dirty="0"/>
              <a:t>CPU </a:t>
            </a:r>
            <a:r>
              <a:rPr lang="ko-KR" altLang="en-US" dirty="0"/>
              <a:t>및 </a:t>
            </a:r>
            <a:r>
              <a:rPr lang="en-US" altLang="ko-KR" dirty="0"/>
              <a:t>GPU</a:t>
            </a:r>
            <a:r>
              <a:rPr lang="ko-KR" altLang="en-US" dirty="0"/>
              <a:t>에서 원활하게 실행된다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9160"/>
            <a:ext cx="2699792" cy="11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2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Keras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Keras</a:t>
            </a:r>
            <a:r>
              <a:rPr lang="ko-KR" altLang="en-US" dirty="0"/>
              <a:t>는 신경망을 레고 조립하듯이 만들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72" y="2484453"/>
            <a:ext cx="5334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214787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from </a:t>
            </a:r>
            <a:r>
              <a:rPr lang="en-US" altLang="ko-KR" sz="1600" kern="0" dirty="0" err="1">
                <a:latin typeface="Trebuchet MS" pitchFamily="34" charset="0"/>
              </a:rPr>
              <a:t>tf.keras.models</a:t>
            </a:r>
            <a:r>
              <a:rPr lang="en-US" altLang="ko-KR" sz="1600" kern="0" dirty="0">
                <a:latin typeface="Trebuchet MS" pitchFamily="34" charset="0"/>
              </a:rPr>
              <a:t> import Sequential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model = Sequential()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smtClean="0">
                <a:latin typeface="Trebuchet MS" pitchFamily="34" charset="0"/>
              </a:rPr>
              <a:t>from </a:t>
            </a:r>
            <a:r>
              <a:rPr lang="en-US" altLang="ko-KR" sz="1600" kern="0" dirty="0" err="1">
                <a:latin typeface="Trebuchet MS" pitchFamily="34" charset="0"/>
              </a:rPr>
              <a:t>tf.keras.layers</a:t>
            </a:r>
            <a:r>
              <a:rPr lang="en-US" altLang="ko-KR" sz="1600" kern="0" dirty="0">
                <a:latin typeface="Trebuchet MS" pitchFamily="34" charset="0"/>
              </a:rPr>
              <a:t> import Dense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 smtClean="0">
                <a:latin typeface="Trebuchet MS" pitchFamily="34" charset="0"/>
              </a:rPr>
              <a:t>model.add</a:t>
            </a:r>
            <a:r>
              <a:rPr lang="en-US" altLang="ko-KR" sz="1600" kern="0" dirty="0" smtClean="0">
                <a:latin typeface="Trebuchet MS" pitchFamily="34" charset="0"/>
              </a:rPr>
              <a:t>(Dense(units=2, </a:t>
            </a:r>
            <a:r>
              <a:rPr lang="en-US" altLang="ko-KR" sz="1600" kern="0" dirty="0">
                <a:latin typeface="Trebuchet MS" pitchFamily="34" charset="0"/>
              </a:rPr>
              <a:t>activation='sigmoid', </a:t>
            </a:r>
            <a:r>
              <a:rPr lang="en-US" altLang="ko-KR" sz="1600" kern="0" dirty="0" err="1" smtClean="0">
                <a:latin typeface="Trebuchet MS" pitchFamily="34" charset="0"/>
              </a:rPr>
              <a:t>input_dim</a:t>
            </a:r>
            <a:r>
              <a:rPr lang="en-US" altLang="ko-KR" sz="1600" kern="0" dirty="0" smtClean="0">
                <a:latin typeface="Trebuchet MS" pitchFamily="34" charset="0"/>
              </a:rPr>
              <a:t>=2))   </a:t>
            </a:r>
            <a:r>
              <a:rPr lang="en-US" altLang="ko-KR" sz="1600" kern="0" dirty="0">
                <a:latin typeface="Trebuchet MS" pitchFamily="34" charset="0"/>
              </a:rPr>
              <a:t># ①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 smtClean="0">
                <a:latin typeface="Trebuchet MS" pitchFamily="34" charset="0"/>
              </a:rPr>
              <a:t>model.add</a:t>
            </a:r>
            <a:r>
              <a:rPr lang="en-US" altLang="ko-KR" sz="1600" kern="0" dirty="0" smtClean="0">
                <a:latin typeface="Trebuchet MS" pitchFamily="34" charset="0"/>
              </a:rPr>
              <a:t>(Dense(units=1, </a:t>
            </a:r>
            <a:r>
              <a:rPr lang="en-US" altLang="ko-KR" sz="1600" kern="0" dirty="0">
                <a:latin typeface="Trebuchet MS" pitchFamily="34" charset="0"/>
              </a:rPr>
              <a:t>activation='sigmoid'))		# ②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06" y="4066986"/>
            <a:ext cx="4822655" cy="22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기계학습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기계 학습</a:t>
            </a:r>
            <a:r>
              <a:rPr lang="en-US" altLang="ko-KR" dirty="0"/>
              <a:t>(machine learning)</a:t>
            </a:r>
            <a:r>
              <a:rPr lang="ko-KR" altLang="en-US" dirty="0"/>
              <a:t>은 인공 지능의 한 분야로</a:t>
            </a:r>
            <a:r>
              <a:rPr lang="en-US" altLang="ko-KR" dirty="0"/>
              <a:t>, </a:t>
            </a:r>
            <a:r>
              <a:rPr lang="ko-KR" altLang="en-US" dirty="0"/>
              <a:t>컴퓨터에 학습 기능을 부여하기 위한 연구 분야이다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이들 </a:t>
            </a:r>
            <a:r>
              <a:rPr lang="ko-KR" altLang="en-US" dirty="0"/>
              <a:t>알고리즘은 항상 고정적인 의사 결정을 하는 프로그램과는 다르게</a:t>
            </a:r>
            <a:r>
              <a:rPr lang="en-US" altLang="ko-KR" dirty="0"/>
              <a:t>, </a:t>
            </a:r>
            <a:r>
              <a:rPr lang="ko-KR" altLang="en-US" dirty="0"/>
              <a:t>데이터 중심의 예측 또는 결정을 내릴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기계 </a:t>
            </a:r>
            <a:r>
              <a:rPr lang="ko-KR" altLang="en-US" dirty="0"/>
              <a:t>학습은 어떤 문제에 대하여 명시적 알고리즘을 설계하고 프로그래밍하는 것이 어렵거나 불가능한 경우에 주로 사용된다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9" y="3731626"/>
            <a:ext cx="50006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6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9787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sgd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tf.keras.optimizers.SGD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lr</a:t>
            </a:r>
            <a:r>
              <a:rPr lang="en-US" altLang="ko-KR" sz="1600" kern="0" dirty="0">
                <a:latin typeface="Trebuchet MS" pitchFamily="34" charset="0"/>
              </a:rPr>
              <a:t>=0.1)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 smtClean="0">
                <a:latin typeface="Trebuchet MS" pitchFamily="34" charset="0"/>
              </a:rPr>
              <a:t>model.compile</a:t>
            </a:r>
            <a:r>
              <a:rPr lang="en-US" altLang="ko-KR" sz="1600" kern="0" dirty="0" smtClean="0">
                <a:latin typeface="Trebuchet MS" pitchFamily="34" charset="0"/>
              </a:rPr>
              <a:t>(loss</a:t>
            </a:r>
            <a:r>
              <a:rPr lang="en-US" altLang="ko-KR" sz="1600" kern="0" dirty="0">
                <a:latin typeface="Trebuchet MS" pitchFamily="34" charset="0"/>
              </a:rPr>
              <a:t>='</a:t>
            </a:r>
            <a:r>
              <a:rPr lang="en-US" altLang="ko-KR" sz="1600" kern="0" dirty="0" err="1">
                <a:latin typeface="Trebuchet MS" pitchFamily="34" charset="0"/>
              </a:rPr>
              <a:t>mean_squared_error</a:t>
            </a:r>
            <a:r>
              <a:rPr lang="en-US" altLang="ko-KR" sz="1600" kern="0" dirty="0">
                <a:latin typeface="Trebuchet MS" pitchFamily="34" charset="0"/>
              </a:rPr>
              <a:t>', optimizer=</a:t>
            </a:r>
            <a:r>
              <a:rPr lang="en-US" altLang="ko-KR" sz="1600" kern="0" dirty="0" err="1">
                <a:latin typeface="Trebuchet MS" pitchFamily="34" charset="0"/>
              </a:rPr>
              <a:t>sgd</a:t>
            </a:r>
            <a:r>
              <a:rPr lang="en-US" altLang="ko-KR" sz="1600" kern="0" dirty="0">
                <a:latin typeface="Trebuchet MS" pitchFamily="34" charset="0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18" y="3720757"/>
            <a:ext cx="4822655" cy="22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8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9787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X = </a:t>
            </a:r>
            <a:r>
              <a:rPr lang="en-US" altLang="ko-KR" sz="1600" kern="0" dirty="0" err="1">
                <a:latin typeface="Trebuchet MS" pitchFamily="34" charset="0"/>
              </a:rPr>
              <a:t>np.array</a:t>
            </a:r>
            <a:r>
              <a:rPr lang="en-US" altLang="ko-KR" sz="1600" kern="0" dirty="0">
                <a:latin typeface="Trebuchet MS" pitchFamily="34" charset="0"/>
              </a:rPr>
              <a:t>([[0, 0],[0, 1],[1, 0],[1, 1]])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y = </a:t>
            </a:r>
            <a:r>
              <a:rPr lang="en-US" altLang="ko-KR" sz="1600" kern="0" dirty="0" err="1">
                <a:latin typeface="Trebuchet MS" pitchFamily="34" charset="0"/>
              </a:rPr>
              <a:t>np.array</a:t>
            </a:r>
            <a:r>
              <a:rPr lang="en-US" altLang="ko-KR" sz="1600" kern="0" dirty="0">
                <a:latin typeface="Trebuchet MS" pitchFamily="34" charset="0"/>
              </a:rPr>
              <a:t>([[0], [1], [1], [0]])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model.fit</a:t>
            </a:r>
            <a:r>
              <a:rPr lang="en-US" altLang="ko-KR" sz="1600" kern="0" dirty="0">
                <a:latin typeface="Trebuchet MS" pitchFamily="34" charset="0"/>
              </a:rPr>
              <a:t>(X, y, </a:t>
            </a:r>
            <a:r>
              <a:rPr lang="en-US" altLang="ko-KR" sz="1600" kern="0" dirty="0" err="1">
                <a:latin typeface="Trebuchet MS" pitchFamily="34" charset="0"/>
              </a:rPr>
              <a:t>batch_size</a:t>
            </a:r>
            <a:r>
              <a:rPr lang="en-US" altLang="ko-KR" sz="1600" kern="0" dirty="0">
                <a:latin typeface="Trebuchet MS" pitchFamily="34" charset="0"/>
              </a:rPr>
              <a:t>=1, epochs=10000)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28" y="3240857"/>
            <a:ext cx="5695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1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예측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24968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smtClean="0">
                <a:latin typeface="Trebuchet MS" pitchFamily="34" charset="0"/>
              </a:rPr>
              <a:t>&gt;&gt;&gt; print</a:t>
            </a:r>
            <a:r>
              <a:rPr lang="en-US" altLang="ko-KR" sz="1600" kern="0" dirty="0">
                <a:latin typeface="Trebuchet MS" pitchFamily="34" charset="0"/>
              </a:rPr>
              <a:t>( </a:t>
            </a:r>
            <a:r>
              <a:rPr lang="en-US" altLang="ko-KR" sz="1600" kern="0" dirty="0" err="1">
                <a:latin typeface="Trebuchet MS" pitchFamily="34" charset="0"/>
              </a:rPr>
              <a:t>model.predict</a:t>
            </a:r>
            <a:r>
              <a:rPr lang="en-US" altLang="ko-KR" sz="1600" kern="0" dirty="0">
                <a:latin typeface="Trebuchet MS" pitchFamily="34" charset="0"/>
              </a:rPr>
              <a:t>(X) </a:t>
            </a:r>
            <a:r>
              <a:rPr lang="en-US" altLang="ko-KR" sz="1600" kern="0" dirty="0" smtClean="0">
                <a:latin typeface="Trebuchet MS" pitchFamily="34" charset="0"/>
              </a:rPr>
              <a:t>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...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10000/10000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4/4 [==============================] - 0s 748us/sample - loss: 9.7796e-04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[[0.02736092]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[0.9704443 ]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[0.9701309 ]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[0.03734875]]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04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논리적인</a:t>
            </a:r>
            <a:r>
              <a:rPr lang="en-US" altLang="ko-KR" dirty="0" smtClean="0"/>
              <a:t> OR </a:t>
            </a:r>
            <a:r>
              <a:rPr lang="ko-KR" altLang="en-US" dirty="0" smtClean="0"/>
              <a:t>학습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7729" y="1554656"/>
            <a:ext cx="5467350" cy="20478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4746" y="3699795"/>
            <a:ext cx="8191302" cy="18931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...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10000/10000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4/4 [==============================] - 0s 2ms/sample - loss: 2.1323e-04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[[0.02099779]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[0.9857609 ]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[0.9858792 ]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[0.9968916 ]]</a:t>
            </a:r>
          </a:p>
        </p:txBody>
      </p:sp>
    </p:spTree>
    <p:extLst>
      <p:ext uri="{BB962C8B-B14F-4D97-AF65-F5344CB8AC3E}">
        <p14:creationId xmlns:p14="http://schemas.microsoft.com/office/powerpoint/2010/main" val="1471299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406816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tensorflow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tf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numpy</a:t>
            </a:r>
            <a:r>
              <a:rPr lang="en-US" altLang="ko-KR" sz="1600" kern="0" dirty="0">
                <a:latin typeface="Trebuchet MS" pitchFamily="34" charset="0"/>
              </a:rPr>
              <a:t> as np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model = </a:t>
            </a:r>
            <a:r>
              <a:rPr lang="en-US" altLang="ko-KR" sz="1600" kern="0" dirty="0" err="1">
                <a:latin typeface="Trebuchet MS" pitchFamily="34" charset="0"/>
              </a:rPr>
              <a:t>tf.keras.models.Sequential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(units=2, </a:t>
            </a:r>
            <a:r>
              <a:rPr lang="en-US" altLang="ko-KR" sz="1600" kern="0" dirty="0" err="1">
                <a:latin typeface="Trebuchet MS" pitchFamily="34" charset="0"/>
              </a:rPr>
              <a:t>input_dim</a:t>
            </a:r>
            <a:r>
              <a:rPr lang="en-US" altLang="ko-KR" sz="1600" kern="0" dirty="0">
                <a:latin typeface="Trebuchet MS" pitchFamily="34" charset="0"/>
              </a:rPr>
              <a:t>=2, activation='sigmoid'))   # ①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(units=1,  activation='sigmoid'))		# ②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sgd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tf.keras.optimizers.SGD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lr</a:t>
            </a:r>
            <a:r>
              <a:rPr lang="en-US" altLang="ko-KR" sz="1600" kern="0" dirty="0">
                <a:latin typeface="Trebuchet MS" pitchFamily="34" charset="0"/>
              </a:rPr>
              <a:t>=0.1)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model.compile</a:t>
            </a:r>
            <a:r>
              <a:rPr lang="en-US" altLang="ko-KR" sz="1600" kern="0" dirty="0">
                <a:latin typeface="Trebuchet MS" pitchFamily="34" charset="0"/>
              </a:rPr>
              <a:t>(loss='</a:t>
            </a:r>
            <a:r>
              <a:rPr lang="en-US" altLang="ko-KR" sz="1600" kern="0" dirty="0" err="1">
                <a:latin typeface="Trebuchet MS" pitchFamily="34" charset="0"/>
              </a:rPr>
              <a:t>mean_squared_error</a:t>
            </a:r>
            <a:r>
              <a:rPr lang="en-US" altLang="ko-KR" sz="1600" kern="0" dirty="0">
                <a:latin typeface="Trebuchet MS" pitchFamily="34" charset="0"/>
              </a:rPr>
              <a:t>', optimizer=</a:t>
            </a:r>
            <a:r>
              <a:rPr lang="en-US" altLang="ko-KR" sz="1600" kern="0" dirty="0" err="1">
                <a:latin typeface="Trebuchet MS" pitchFamily="34" charset="0"/>
              </a:rPr>
              <a:t>sgd</a:t>
            </a:r>
            <a:r>
              <a:rPr lang="en-US" altLang="ko-KR" sz="1600" kern="0" dirty="0">
                <a:latin typeface="Trebuchet MS" pitchFamily="34" charset="0"/>
              </a:rPr>
              <a:t>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X = </a:t>
            </a:r>
            <a:r>
              <a:rPr lang="en-US" altLang="ko-KR" sz="1600" kern="0" dirty="0" err="1">
                <a:latin typeface="Trebuchet MS" pitchFamily="34" charset="0"/>
              </a:rPr>
              <a:t>np.array</a:t>
            </a:r>
            <a:r>
              <a:rPr lang="en-US" altLang="ko-KR" sz="1600" kern="0" dirty="0">
                <a:latin typeface="Trebuchet MS" pitchFamily="34" charset="0"/>
              </a:rPr>
              <a:t>([[0, 0],[0, 1],[1, 0],[1, 1]])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y = </a:t>
            </a:r>
            <a:r>
              <a:rPr lang="en-US" altLang="ko-KR" sz="1600" kern="0" dirty="0" err="1">
                <a:latin typeface="Trebuchet MS" pitchFamily="34" charset="0"/>
              </a:rPr>
              <a:t>np.array</a:t>
            </a:r>
            <a:r>
              <a:rPr lang="en-US" altLang="ko-KR" sz="1600" kern="0" dirty="0">
                <a:latin typeface="Trebuchet MS" pitchFamily="34" charset="0"/>
              </a:rPr>
              <a:t>([[0], [1], [1], [1]])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model.fit</a:t>
            </a:r>
            <a:r>
              <a:rPr lang="en-US" altLang="ko-KR" sz="1600" kern="0" dirty="0">
                <a:latin typeface="Trebuchet MS" pitchFamily="34" charset="0"/>
              </a:rPr>
              <a:t>(X, y, </a:t>
            </a:r>
            <a:r>
              <a:rPr lang="en-US" altLang="ko-KR" sz="1600" kern="0" dirty="0" err="1">
                <a:latin typeface="Trebuchet MS" pitchFamily="34" charset="0"/>
              </a:rPr>
              <a:t>batch_size</a:t>
            </a:r>
            <a:r>
              <a:rPr lang="en-US" altLang="ko-KR" sz="1600" kern="0" dirty="0">
                <a:latin typeface="Trebuchet MS" pitchFamily="34" charset="0"/>
              </a:rPr>
              <a:t>=1, epochs=10000)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print( </a:t>
            </a:r>
            <a:r>
              <a:rPr lang="en-US" altLang="ko-KR" sz="1600" kern="0" dirty="0" err="1">
                <a:latin typeface="Trebuchet MS" pitchFamily="34" charset="0"/>
              </a:rPr>
              <a:t>model.predict</a:t>
            </a:r>
            <a:r>
              <a:rPr lang="en-US" altLang="ko-KR" sz="1600" kern="0" dirty="0">
                <a:latin typeface="Trebuchet MS" pitchFamily="34" charset="0"/>
              </a:rPr>
              <a:t>(X) )</a:t>
            </a:r>
          </a:p>
        </p:txBody>
      </p:sp>
    </p:spTree>
    <p:extLst>
      <p:ext uri="{BB962C8B-B14F-4D97-AF65-F5344CB8AC3E}">
        <p14:creationId xmlns:p14="http://schemas.microsoft.com/office/powerpoint/2010/main" val="516020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MLP</a:t>
            </a:r>
            <a:r>
              <a:rPr lang="ko-KR" altLang="en-US" dirty="0"/>
              <a:t>를 사용한 </a:t>
            </a:r>
            <a:r>
              <a:rPr lang="en-US" altLang="ko-KR" dirty="0"/>
              <a:t>MNIST </a:t>
            </a:r>
            <a:r>
              <a:rPr lang="ko-KR" altLang="en-US" dirty="0" err="1"/>
              <a:t>숫자인식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815392"/>
            <a:ext cx="8153400" cy="206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5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MLP</a:t>
            </a:r>
            <a:r>
              <a:rPr lang="ko-KR" altLang="en-US" dirty="0"/>
              <a:t>를 사용한 </a:t>
            </a:r>
            <a:r>
              <a:rPr lang="en-US" altLang="ko-KR" dirty="0"/>
              <a:t>MNIST </a:t>
            </a:r>
            <a:r>
              <a:rPr lang="ko-KR" altLang="en-US" dirty="0" err="1"/>
              <a:t>숫자인식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3581" y="1600200"/>
            <a:ext cx="53917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76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MLP</a:t>
            </a:r>
            <a:r>
              <a:rPr lang="ko-KR" altLang="en-US" dirty="0"/>
              <a:t>를 사용한 </a:t>
            </a:r>
            <a:r>
              <a:rPr lang="en-US" altLang="ko-KR" dirty="0"/>
              <a:t>MNIST </a:t>
            </a:r>
            <a:r>
              <a:rPr lang="ko-KR" altLang="en-US" dirty="0" err="1"/>
              <a:t>숫자인식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288743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matplotlib.pyplot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plt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tensorflow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tf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mnist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tf.keras.datasets.mnist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>
                <a:latin typeface="Trebuchet MS" pitchFamily="34" charset="0"/>
              </a:rPr>
              <a:t>훈련 데이터와 테스트 데이터를 가져온다</a:t>
            </a:r>
            <a:r>
              <a:rPr lang="en-US" altLang="ko-KR" sz="1600" kern="0" dirty="0">
                <a:latin typeface="Trebuchet MS" pitchFamily="34" charset="0"/>
              </a:rPr>
              <a:t>.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x_train</a:t>
            </a:r>
            <a:r>
              <a:rPr lang="en-US" altLang="ko-KR" sz="1600" kern="0" dirty="0">
                <a:latin typeface="Trebuchet MS" pitchFamily="34" charset="0"/>
              </a:rPr>
              <a:t>, </a:t>
            </a:r>
            <a:r>
              <a:rPr lang="en-US" altLang="ko-KR" sz="1600" kern="0" dirty="0" err="1">
                <a:latin typeface="Trebuchet MS" pitchFamily="34" charset="0"/>
              </a:rPr>
              <a:t>y_train</a:t>
            </a:r>
            <a:r>
              <a:rPr lang="en-US" altLang="ko-KR" sz="1600" kern="0" dirty="0">
                <a:latin typeface="Trebuchet MS" pitchFamily="34" charset="0"/>
              </a:rPr>
              <a:t>),(</a:t>
            </a:r>
            <a:r>
              <a:rPr lang="en-US" altLang="ko-KR" sz="1600" kern="0" dirty="0" err="1">
                <a:latin typeface="Trebuchet MS" pitchFamily="34" charset="0"/>
              </a:rPr>
              <a:t>x_test</a:t>
            </a:r>
            <a:r>
              <a:rPr lang="en-US" altLang="ko-KR" sz="1600" kern="0" dirty="0">
                <a:latin typeface="Trebuchet MS" pitchFamily="34" charset="0"/>
              </a:rPr>
              <a:t>, </a:t>
            </a:r>
            <a:r>
              <a:rPr lang="en-US" altLang="ko-KR" sz="1600" kern="0" dirty="0" err="1">
                <a:latin typeface="Trebuchet MS" pitchFamily="34" charset="0"/>
              </a:rPr>
              <a:t>y_test</a:t>
            </a:r>
            <a:r>
              <a:rPr lang="en-US" altLang="ko-KR" sz="1600" kern="0" dirty="0">
                <a:latin typeface="Trebuchet MS" pitchFamily="34" charset="0"/>
              </a:rPr>
              <a:t>) = </a:t>
            </a:r>
            <a:r>
              <a:rPr lang="en-US" altLang="ko-KR" sz="1600" kern="0" dirty="0" err="1">
                <a:latin typeface="Trebuchet MS" pitchFamily="34" charset="0"/>
              </a:rPr>
              <a:t>mnist.load_data</a:t>
            </a:r>
            <a:r>
              <a:rPr lang="en-US" altLang="ko-KR" sz="1600" kern="0" dirty="0">
                <a:latin typeface="Trebuchet MS" pitchFamily="34" charset="0"/>
              </a:rPr>
              <a:t>()	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# </a:t>
            </a:r>
            <a:r>
              <a:rPr lang="ko-KR" altLang="en-US" sz="1600" kern="0" dirty="0" err="1">
                <a:latin typeface="Trebuchet MS" pitchFamily="34" charset="0"/>
              </a:rPr>
              <a:t>넘파이를</a:t>
            </a:r>
            <a:r>
              <a:rPr lang="ko-KR" altLang="en-US" sz="1600" kern="0" dirty="0">
                <a:latin typeface="Trebuchet MS" pitchFamily="34" charset="0"/>
              </a:rPr>
              <a:t> 사용하여 입력을 </a:t>
            </a:r>
            <a:r>
              <a:rPr lang="en-US" altLang="ko-KR" sz="1600" kern="0" dirty="0">
                <a:latin typeface="Trebuchet MS" pitchFamily="34" charset="0"/>
              </a:rPr>
              <a:t>0.0</a:t>
            </a:r>
            <a:r>
              <a:rPr lang="ko-KR" altLang="en-US" sz="1600" kern="0" dirty="0">
                <a:latin typeface="Trebuchet MS" pitchFamily="34" charset="0"/>
              </a:rPr>
              <a:t>에서 </a:t>
            </a:r>
            <a:r>
              <a:rPr lang="en-US" altLang="ko-KR" sz="1600" kern="0" dirty="0">
                <a:latin typeface="Trebuchet MS" pitchFamily="34" charset="0"/>
              </a:rPr>
              <a:t>1.0 </a:t>
            </a:r>
            <a:r>
              <a:rPr lang="ko-KR" altLang="en-US" sz="1600" kern="0" dirty="0">
                <a:latin typeface="Trebuchet MS" pitchFamily="34" charset="0"/>
              </a:rPr>
              <a:t>사이로 만든다</a:t>
            </a:r>
            <a:r>
              <a:rPr lang="en-US" altLang="ko-KR" sz="1600" kern="0" dirty="0">
                <a:latin typeface="Trebuchet MS" pitchFamily="34" charset="0"/>
              </a:rPr>
              <a:t>. 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x_train</a:t>
            </a:r>
            <a:r>
              <a:rPr lang="en-US" altLang="ko-KR" sz="1600" kern="0" dirty="0">
                <a:latin typeface="Trebuchet MS" pitchFamily="34" charset="0"/>
              </a:rPr>
              <a:t>, </a:t>
            </a:r>
            <a:r>
              <a:rPr lang="en-US" altLang="ko-KR" sz="1600" kern="0" dirty="0" err="1">
                <a:latin typeface="Trebuchet MS" pitchFamily="34" charset="0"/>
              </a:rPr>
              <a:t>x_test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x_train</a:t>
            </a:r>
            <a:r>
              <a:rPr lang="en-US" altLang="ko-KR" sz="1600" kern="0" dirty="0">
                <a:latin typeface="Trebuchet MS" pitchFamily="34" charset="0"/>
              </a:rPr>
              <a:t> / 255.0, </a:t>
            </a:r>
            <a:r>
              <a:rPr lang="en-US" altLang="ko-KR" sz="1600" kern="0" dirty="0" err="1">
                <a:latin typeface="Trebuchet MS" pitchFamily="34" charset="0"/>
              </a:rPr>
              <a:t>x_test</a:t>
            </a:r>
            <a:r>
              <a:rPr lang="en-US" altLang="ko-KR" sz="1600" kern="0" dirty="0">
                <a:latin typeface="Trebuchet MS" pitchFamily="34" charset="0"/>
              </a:rPr>
              <a:t> / 255.0</a:t>
            </a:r>
          </a:p>
        </p:txBody>
      </p:sp>
    </p:spTree>
    <p:extLst>
      <p:ext uri="{BB962C8B-B14F-4D97-AF65-F5344CB8AC3E}">
        <p14:creationId xmlns:p14="http://schemas.microsoft.com/office/powerpoint/2010/main" val="1400248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이미지 출력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49934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plt.imshow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x_train</a:t>
            </a:r>
            <a:r>
              <a:rPr lang="en-US" altLang="ko-KR" sz="1600" kern="0" dirty="0">
                <a:latin typeface="Trebuchet MS" pitchFamily="34" charset="0"/>
              </a:rPr>
              <a:t>[0], </a:t>
            </a:r>
            <a:r>
              <a:rPr lang="en-US" altLang="ko-KR" sz="1600" kern="0" dirty="0" err="1">
                <a:latin typeface="Trebuchet MS" pitchFamily="34" charset="0"/>
              </a:rPr>
              <a:t>cmap</a:t>
            </a:r>
            <a:r>
              <a:rPr lang="en-US" altLang="ko-KR" sz="1600" kern="0" dirty="0">
                <a:latin typeface="Trebuchet MS" pitchFamily="34" charset="0"/>
              </a:rPr>
              <a:t>="Greys");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90503640" descr="EMB00001c5c14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1" y="2418451"/>
            <a:ext cx="3728622" cy="36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08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모델 구축하기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569154"/>
            <a:ext cx="8191302" cy="178660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model = </a:t>
            </a:r>
            <a:r>
              <a:rPr lang="en-US" altLang="ko-KR" sz="1600" kern="0" dirty="0" err="1">
                <a:latin typeface="Trebuchet MS" pitchFamily="34" charset="0"/>
              </a:rPr>
              <a:t>tf.keras.models.Sequential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tf.keras.layers.Flatten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input_shape</a:t>
            </a:r>
            <a:r>
              <a:rPr lang="en-US" altLang="ko-KR" sz="1600" kern="0" dirty="0">
                <a:latin typeface="Trebuchet MS" pitchFamily="34" charset="0"/>
              </a:rPr>
              <a:t>=(28,28)))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(512, activation='</a:t>
            </a:r>
            <a:r>
              <a:rPr lang="en-US" altLang="ko-KR" sz="1600" kern="0" dirty="0" err="1">
                <a:latin typeface="Trebuchet MS" pitchFamily="34" charset="0"/>
              </a:rPr>
              <a:t>relu</a:t>
            </a:r>
            <a:r>
              <a:rPr lang="en-US" altLang="ko-KR" sz="1600" kern="0" dirty="0">
                <a:latin typeface="Trebuchet MS" pitchFamily="34" charset="0"/>
              </a:rPr>
              <a:t>'))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tf.keras.layers.Dropout</a:t>
            </a:r>
            <a:r>
              <a:rPr lang="en-US" altLang="ko-KR" sz="1600" kern="0" dirty="0">
                <a:latin typeface="Trebuchet MS" pitchFamily="34" charset="0"/>
              </a:rPr>
              <a:t>(0.2))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(10, activation='</a:t>
            </a:r>
            <a:r>
              <a:rPr lang="en-US" altLang="ko-KR" sz="1600" kern="0" dirty="0" err="1">
                <a:latin typeface="Trebuchet MS" pitchFamily="34" charset="0"/>
              </a:rPr>
              <a:t>softmax</a:t>
            </a:r>
            <a:r>
              <a:rPr lang="en-US" altLang="ko-KR" sz="1600" kern="0" dirty="0">
                <a:latin typeface="Trebuchet MS" pitchFamily="34" charset="0"/>
              </a:rPr>
              <a:t>'))</a:t>
            </a:r>
          </a:p>
        </p:txBody>
      </p:sp>
    </p:spTree>
    <p:extLst>
      <p:ext uri="{BB962C8B-B14F-4D97-AF65-F5344CB8AC3E}">
        <p14:creationId xmlns:p14="http://schemas.microsoft.com/office/powerpoint/2010/main" val="247844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인공지능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기계학습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딥러닝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1450" y="2147887"/>
            <a:ext cx="6496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3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현재 </a:t>
            </a:r>
            <a:r>
              <a:rPr lang="ko-KR" altLang="en-US" dirty="0" err="1"/>
              <a:t>옵티마이저는</a:t>
            </a:r>
            <a:r>
              <a:rPr lang="ko-KR" altLang="en-US" dirty="0"/>
              <a:t> “</a:t>
            </a:r>
            <a:r>
              <a:rPr lang="en-US" altLang="ko-KR" dirty="0" err="1"/>
              <a:t>adam</a:t>
            </a:r>
            <a:r>
              <a:rPr lang="en-US" altLang="ko-KR" dirty="0"/>
              <a:t>“</a:t>
            </a:r>
            <a:r>
              <a:rPr lang="ko-KR" altLang="en-US" dirty="0"/>
              <a:t>으로 지정되었다</a:t>
            </a:r>
            <a:r>
              <a:rPr lang="en-US" altLang="ko-KR" dirty="0"/>
              <a:t>. ICLR 2015 </a:t>
            </a:r>
            <a:r>
              <a:rPr lang="ko-KR" altLang="en-US" dirty="0"/>
              <a:t>학술대회에서 처음으로 발표된 “</a:t>
            </a:r>
            <a:r>
              <a:rPr lang="en-US" altLang="ko-KR" dirty="0" err="1"/>
              <a:t>adam</a:t>
            </a:r>
            <a:r>
              <a:rPr lang="en-US" altLang="ko-KR" dirty="0"/>
              <a:t>“</a:t>
            </a:r>
            <a:r>
              <a:rPr lang="ko-KR" altLang="en-US" dirty="0"/>
              <a:t>은 학습 도중에 </a:t>
            </a:r>
            <a:r>
              <a:rPr lang="ko-KR" altLang="en-US" dirty="0" err="1"/>
              <a:t>학습률을</a:t>
            </a:r>
            <a:r>
              <a:rPr lang="ko-KR" altLang="en-US" dirty="0"/>
              <a:t> 적응적으로 변경시키는 최적화 알고리즘이다</a:t>
            </a:r>
            <a:r>
              <a:rPr lang="en-US" altLang="ko-KR" dirty="0"/>
              <a:t>. </a:t>
            </a:r>
            <a:r>
              <a:rPr lang="ko-KR" altLang="en-US" dirty="0"/>
              <a:t>손실 함수는 </a:t>
            </a:r>
            <a:r>
              <a:rPr lang="en-US" altLang="ko-KR" dirty="0"/>
              <a:t>'</a:t>
            </a:r>
            <a:r>
              <a:rPr lang="en-US" altLang="ko-KR" dirty="0" err="1"/>
              <a:t>sparse_categorical_crossentropy</a:t>
            </a:r>
            <a:r>
              <a:rPr lang="en-US" altLang="ko-KR" dirty="0"/>
              <a:t>'</a:t>
            </a:r>
            <a:r>
              <a:rPr lang="ko-KR" altLang="en-US" dirty="0"/>
              <a:t>로 지정되었다</a:t>
            </a:r>
            <a:r>
              <a:rPr lang="en-US" altLang="ko-KR" dirty="0"/>
              <a:t>. </a:t>
            </a:r>
            <a:r>
              <a:rPr lang="ko-KR" altLang="en-US" dirty="0"/>
              <a:t>이것은 교차 엔트로피 값을 손실 함수로 지정한다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9079" y="4054901"/>
            <a:ext cx="8191302" cy="9698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model.compile</a:t>
            </a:r>
            <a:r>
              <a:rPr lang="en-US" altLang="ko-KR" sz="1600" kern="0" dirty="0">
                <a:latin typeface="Trebuchet MS" pitchFamily="34" charset="0"/>
              </a:rPr>
              <a:t>(optimizer='</a:t>
            </a:r>
            <a:r>
              <a:rPr lang="en-US" altLang="ko-KR" sz="1600" kern="0" dirty="0" err="1">
                <a:latin typeface="Trebuchet MS" pitchFamily="34" charset="0"/>
              </a:rPr>
              <a:t>adam</a:t>
            </a:r>
            <a:r>
              <a:rPr lang="en-US" altLang="ko-KR" sz="1600" kern="0" dirty="0">
                <a:latin typeface="Trebuchet MS" pitchFamily="34" charset="0"/>
              </a:rPr>
              <a:t>',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       loss='</a:t>
            </a:r>
            <a:r>
              <a:rPr lang="en-US" altLang="ko-KR" sz="1600" kern="0" dirty="0" err="1">
                <a:latin typeface="Trebuchet MS" pitchFamily="34" charset="0"/>
              </a:rPr>
              <a:t>sparse_categorical_crossentropy</a:t>
            </a:r>
            <a:r>
              <a:rPr lang="en-US" altLang="ko-KR" sz="1600" kern="0" dirty="0">
                <a:latin typeface="Trebuchet MS" pitchFamily="34" charset="0"/>
              </a:rPr>
              <a:t>',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       metrics=['accuracy'])</a:t>
            </a:r>
          </a:p>
        </p:txBody>
      </p:sp>
    </p:spTree>
    <p:extLst>
      <p:ext uri="{BB962C8B-B14F-4D97-AF65-F5344CB8AC3E}">
        <p14:creationId xmlns:p14="http://schemas.microsoft.com/office/powerpoint/2010/main" val="1615791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9698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model.fit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x_train</a:t>
            </a:r>
            <a:r>
              <a:rPr lang="en-US" altLang="ko-KR" sz="1600" kern="0" dirty="0">
                <a:latin typeface="Trebuchet MS" pitchFamily="34" charset="0"/>
              </a:rPr>
              <a:t>, </a:t>
            </a:r>
            <a:r>
              <a:rPr lang="en-US" altLang="ko-KR" sz="1600" kern="0" dirty="0" err="1">
                <a:latin typeface="Trebuchet MS" pitchFamily="34" charset="0"/>
              </a:rPr>
              <a:t>y_train</a:t>
            </a:r>
            <a:r>
              <a:rPr lang="en-US" altLang="ko-KR" sz="1600" kern="0" dirty="0">
                <a:latin typeface="Trebuchet MS" pitchFamily="34" charset="0"/>
              </a:rPr>
              <a:t>, epochs=5)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model.evaluate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x_test</a:t>
            </a:r>
            <a:r>
              <a:rPr lang="en-US" altLang="ko-KR" sz="1600" kern="0" dirty="0">
                <a:latin typeface="Trebuchet MS" pitchFamily="34" charset="0"/>
              </a:rPr>
              <a:t>, </a:t>
            </a:r>
            <a:r>
              <a:rPr lang="en-US" altLang="ko-KR" sz="1600" kern="0" dirty="0" err="1">
                <a:latin typeface="Trebuchet MS" pitchFamily="34" charset="0"/>
              </a:rPr>
              <a:t>y_test</a:t>
            </a:r>
            <a:r>
              <a:rPr lang="en-US" altLang="ko-KR" sz="1600" kern="0" dirty="0">
                <a:latin typeface="Trebuchet MS" pitchFamily="34" charset="0"/>
              </a:rPr>
              <a:t>)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3697" y="3057591"/>
            <a:ext cx="8191302" cy="359178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1/5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60000/60000 [======================] - 7s 116us/sample - loss: 0.2205 -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0.9348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2/5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60000/60000 [======================] - 7s 110us/sample - loss: 0.0969 -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0.9700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3/5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60000/60000 [======================] - 7s 109us/sample - loss: 0.0678 -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0.9785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4/5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60000/60000 [======================] - 6s 108us/sample - loss: 0.0529 -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0.9834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5/5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60000/60000 [======================] - 7s 108us/sample - loss: 0.0428 -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0.9859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76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타이타닉 생존자 예측하기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01184"/>
            <a:ext cx="8153400" cy="25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8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라이브러리 적재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136494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numpy</a:t>
            </a:r>
            <a:r>
              <a:rPr lang="en-US" altLang="ko-KR" sz="1600" kern="0" dirty="0">
                <a:latin typeface="Trebuchet MS" pitchFamily="34" charset="0"/>
              </a:rPr>
              <a:t> as np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matplotlib.pyplot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plt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pandas as </a:t>
            </a:r>
            <a:r>
              <a:rPr lang="en-US" altLang="ko-KR" sz="1600" kern="0" dirty="0" err="1">
                <a:latin typeface="Trebuchet MS" pitchFamily="34" charset="0"/>
              </a:rPr>
              <a:t>pd</a:t>
            </a: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import </a:t>
            </a:r>
            <a:r>
              <a:rPr lang="en-US" altLang="ko-KR" sz="1600" kern="0" dirty="0" err="1">
                <a:latin typeface="Trebuchet MS" pitchFamily="34" charset="0"/>
              </a:rPr>
              <a:t>tensorflow</a:t>
            </a:r>
            <a:r>
              <a:rPr lang="en-US" altLang="ko-KR" sz="1600" kern="0" dirty="0">
                <a:latin typeface="Trebuchet MS" pitchFamily="34" charset="0"/>
              </a:rPr>
              <a:t> as </a:t>
            </a:r>
            <a:r>
              <a:rPr lang="en-US" altLang="ko-KR" sz="1600" kern="0" dirty="0" err="1">
                <a:latin typeface="Trebuchet MS" pitchFamily="34" charset="0"/>
              </a:rPr>
              <a:t>tf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6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 데이터 다운로드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302506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smtClean="0">
                <a:latin typeface="Trebuchet MS" pitchFamily="34" charset="0"/>
              </a:rPr>
              <a:t>train </a:t>
            </a:r>
            <a:r>
              <a:rPr lang="en-US" altLang="ko-KR" sz="1600" kern="0" dirty="0">
                <a:latin typeface="Trebuchet MS" pitchFamily="34" charset="0"/>
              </a:rPr>
              <a:t>= </a:t>
            </a:r>
            <a:r>
              <a:rPr lang="en-US" altLang="ko-KR" sz="1600" kern="0" dirty="0" err="1">
                <a:latin typeface="Trebuchet MS" pitchFamily="34" charset="0"/>
              </a:rPr>
              <a:t>pd.read_csv</a:t>
            </a:r>
            <a:r>
              <a:rPr lang="en-US" altLang="ko-KR" sz="1600" kern="0" dirty="0">
                <a:latin typeface="Trebuchet MS" pitchFamily="34" charset="0"/>
              </a:rPr>
              <a:t>("train.csv", </a:t>
            </a:r>
            <a:r>
              <a:rPr lang="en-US" altLang="ko-KR" sz="1600" kern="0" dirty="0" err="1">
                <a:latin typeface="Trebuchet MS" pitchFamily="34" charset="0"/>
              </a:rPr>
              <a:t>sep</a:t>
            </a:r>
            <a:r>
              <a:rPr lang="en-US" altLang="ko-KR" sz="1600" kern="0" dirty="0">
                <a:latin typeface="Trebuchet MS" pitchFamily="34" charset="0"/>
              </a:rPr>
              <a:t>=',')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smtClean="0">
                <a:latin typeface="Trebuchet MS" pitchFamily="34" charset="0"/>
              </a:rPr>
              <a:t>test </a:t>
            </a:r>
            <a:r>
              <a:rPr lang="en-US" altLang="ko-KR" sz="1600" kern="0" dirty="0">
                <a:latin typeface="Trebuchet MS" pitchFamily="34" charset="0"/>
              </a:rPr>
              <a:t>= </a:t>
            </a:r>
            <a:r>
              <a:rPr lang="en-US" altLang="ko-KR" sz="1600" kern="0" dirty="0" err="1">
                <a:latin typeface="Trebuchet MS" pitchFamily="34" charset="0"/>
              </a:rPr>
              <a:t>pd.read_csv</a:t>
            </a:r>
            <a:r>
              <a:rPr lang="en-US" altLang="ko-KR" sz="1600" kern="0" dirty="0">
                <a:latin typeface="Trebuchet MS" pitchFamily="34" charset="0"/>
              </a:rPr>
              <a:t>("test.csv", </a:t>
            </a:r>
            <a:r>
              <a:rPr lang="en-US" altLang="ko-KR" sz="1600" kern="0" dirty="0" err="1">
                <a:latin typeface="Trebuchet MS" pitchFamily="34" charset="0"/>
              </a:rPr>
              <a:t>sep</a:t>
            </a:r>
            <a:r>
              <a:rPr lang="en-US" altLang="ko-KR" sz="1600" kern="0" dirty="0">
                <a:latin typeface="Trebuchet MS" pitchFamily="34" charset="0"/>
              </a:rPr>
              <a:t>=',')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smtClean="0">
                <a:latin typeface="Trebuchet MS" pitchFamily="34" charset="0"/>
              </a:rPr>
              <a:t># </a:t>
            </a:r>
            <a:r>
              <a:rPr lang="ko-KR" altLang="en-US" sz="1600" kern="0" dirty="0" smtClean="0">
                <a:latin typeface="Trebuchet MS" pitchFamily="34" charset="0"/>
              </a:rPr>
              <a:t>작업을 </a:t>
            </a:r>
            <a:r>
              <a:rPr lang="ko-KR" altLang="en-US" sz="1600" kern="0" dirty="0">
                <a:latin typeface="Trebuchet MS" pitchFamily="34" charset="0"/>
              </a:rPr>
              <a:t>하기 전에는 항상 데이터가 어떻게 생겼는지 보는 것이 바람직하다</a:t>
            </a:r>
            <a:r>
              <a:rPr lang="en-US" altLang="ko-KR" sz="1600" kern="0" dirty="0">
                <a:latin typeface="Trebuchet MS" pitchFamily="34" charset="0"/>
              </a:rPr>
              <a:t>.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train.head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</a:t>
            </a:r>
            <a:r>
              <a:rPr lang="en-US" altLang="ko-KR" sz="1600" kern="0" dirty="0" err="1">
                <a:latin typeface="Trebuchet MS" pitchFamily="34" charset="0"/>
              </a:rPr>
              <a:t>PassengerId</a:t>
            </a:r>
            <a:r>
              <a:rPr lang="en-US" altLang="ko-KR" sz="1600" kern="0" dirty="0">
                <a:latin typeface="Trebuchet MS" pitchFamily="34" charset="0"/>
              </a:rPr>
              <a:t>  Survived  </a:t>
            </a:r>
            <a:r>
              <a:rPr lang="en-US" altLang="ko-KR" sz="1600" kern="0" dirty="0" err="1">
                <a:latin typeface="Trebuchet MS" pitchFamily="34" charset="0"/>
              </a:rPr>
              <a:t>Pclass</a:t>
            </a:r>
            <a:r>
              <a:rPr lang="en-US" altLang="ko-KR" sz="1600" kern="0" dirty="0">
                <a:latin typeface="Trebuchet MS" pitchFamily="34" charset="0"/>
              </a:rPr>
              <a:t>  ...     Fare Cabin  Embarked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0            1         0       3  ...   7.2500   </a:t>
            </a:r>
            <a:r>
              <a:rPr lang="en-US" altLang="ko-KR" sz="1600" kern="0" dirty="0" err="1">
                <a:latin typeface="Trebuchet MS" pitchFamily="34" charset="0"/>
              </a:rPr>
              <a:t>NaN</a:t>
            </a:r>
            <a:r>
              <a:rPr lang="en-US" altLang="ko-KR" sz="1600" kern="0" dirty="0">
                <a:latin typeface="Trebuchet MS" pitchFamily="34" charset="0"/>
              </a:rPr>
              <a:t>         S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1            2         1       1  ...  71.2833   C85         C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2            3         1       3  ...   7.9250   </a:t>
            </a:r>
            <a:r>
              <a:rPr lang="en-US" altLang="ko-KR" sz="1600" kern="0" dirty="0" err="1">
                <a:latin typeface="Trebuchet MS" pitchFamily="34" charset="0"/>
              </a:rPr>
              <a:t>NaN</a:t>
            </a:r>
            <a:r>
              <a:rPr lang="en-US" altLang="ko-KR" sz="1600" kern="0" dirty="0">
                <a:latin typeface="Trebuchet MS" pitchFamily="34" charset="0"/>
              </a:rPr>
              <a:t>         S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3            4         1       1  ...  53.1000  C123         S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4            5         0       3  ...   8.0500   </a:t>
            </a:r>
            <a:r>
              <a:rPr lang="en-US" altLang="ko-KR" sz="1600" kern="0" dirty="0" err="1">
                <a:latin typeface="Trebuchet MS" pitchFamily="34" charset="0"/>
              </a:rPr>
              <a:t>NaN</a:t>
            </a:r>
            <a:r>
              <a:rPr lang="en-US" altLang="ko-KR" sz="1600" kern="0" dirty="0">
                <a:latin typeface="Trebuchet MS" pitchFamily="34" charset="0"/>
              </a:rPr>
              <a:t>         S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2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시각화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92993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df</a:t>
            </a:r>
            <a:r>
              <a:rPr lang="en-US" altLang="ko-KR" sz="1600" kern="0" dirty="0">
                <a:latin typeface="Trebuchet MS" pitchFamily="34" charset="0"/>
              </a:rPr>
              <a:t> = </a:t>
            </a:r>
            <a:r>
              <a:rPr lang="en-US" altLang="ko-KR" sz="1600" kern="0" dirty="0" err="1">
                <a:latin typeface="Trebuchet MS" pitchFamily="34" charset="0"/>
              </a:rPr>
              <a:t>train.groupby</a:t>
            </a:r>
            <a:r>
              <a:rPr lang="en-US" altLang="ko-KR" sz="1600" kern="0" dirty="0">
                <a:latin typeface="Trebuchet MS" pitchFamily="34" charset="0"/>
              </a:rPr>
              <a:t>('Sex').mean()["Survived"]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df.plot</a:t>
            </a:r>
            <a:r>
              <a:rPr lang="en-US" altLang="ko-KR" sz="1600" kern="0" dirty="0">
                <a:latin typeface="Trebuchet MS" pitchFamily="34" charset="0"/>
              </a:rPr>
              <a:t>(kind='bar')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>
                <a:latin typeface="Trebuchet MS" pitchFamily="34" charset="0"/>
              </a:rPr>
              <a:t>plt.show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0" y="2901711"/>
            <a:ext cx="6233142" cy="30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4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학습 데이터 정제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302506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 smtClean="0">
                <a:latin typeface="Trebuchet MS" pitchFamily="34" charset="0"/>
              </a:rPr>
              <a:t>train.drop</a:t>
            </a:r>
            <a:r>
              <a:rPr lang="en-US" altLang="ko-KR" sz="1600" kern="0" dirty="0">
                <a:latin typeface="Trebuchet MS" pitchFamily="34" charset="0"/>
              </a:rPr>
              <a:t>(['</a:t>
            </a:r>
            <a:r>
              <a:rPr lang="en-US" altLang="ko-KR" sz="1600" kern="0" dirty="0" err="1">
                <a:latin typeface="Trebuchet MS" pitchFamily="34" charset="0"/>
              </a:rPr>
              <a:t>SibSp</a:t>
            </a:r>
            <a:r>
              <a:rPr lang="en-US" altLang="ko-KR" sz="1600" kern="0" dirty="0">
                <a:latin typeface="Trebuchet MS" pitchFamily="34" charset="0"/>
              </a:rPr>
              <a:t>', 'Parch', 'Ticket', 'Embarked', 'Name',\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 'Cabin', '</a:t>
            </a:r>
            <a:r>
              <a:rPr lang="en-US" altLang="ko-KR" sz="1600" kern="0" dirty="0" err="1">
                <a:latin typeface="Trebuchet MS" pitchFamily="34" charset="0"/>
              </a:rPr>
              <a:t>PassengerId</a:t>
            </a:r>
            <a:r>
              <a:rPr lang="en-US" altLang="ko-KR" sz="1600" kern="0" dirty="0">
                <a:latin typeface="Trebuchet MS" pitchFamily="34" charset="0"/>
              </a:rPr>
              <a:t>', 'Fare', 'Age'], </a:t>
            </a:r>
            <a:r>
              <a:rPr lang="en-US" altLang="ko-KR" sz="1600" kern="0" dirty="0" err="1">
                <a:latin typeface="Trebuchet MS" pitchFamily="34" charset="0"/>
              </a:rPr>
              <a:t>inplace</a:t>
            </a:r>
            <a:r>
              <a:rPr lang="en-US" altLang="ko-KR" sz="1600" kern="0" dirty="0">
                <a:latin typeface="Trebuchet MS" pitchFamily="34" charset="0"/>
              </a:rPr>
              <a:t>=True, axis=1)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&gt;&gt;&gt; </a:t>
            </a:r>
            <a:r>
              <a:rPr lang="en-US" altLang="ko-KR" sz="1600" kern="0" dirty="0" err="1" smtClean="0">
                <a:latin typeface="Trebuchet MS" pitchFamily="34" charset="0"/>
              </a:rPr>
              <a:t>train.head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Survived  </a:t>
            </a:r>
            <a:r>
              <a:rPr lang="en-US" altLang="ko-KR" sz="1600" kern="0" dirty="0" err="1">
                <a:latin typeface="Trebuchet MS" pitchFamily="34" charset="0"/>
              </a:rPr>
              <a:t>Pclass</a:t>
            </a:r>
            <a:r>
              <a:rPr lang="en-US" altLang="ko-KR" sz="1600" kern="0" dirty="0">
                <a:latin typeface="Trebuchet MS" pitchFamily="34" charset="0"/>
              </a:rPr>
              <a:t>     Sex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0         0       3    male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1         1       1  female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2         1       3  female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3         1       1  female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4         0       3    male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835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성별을 숫자로 변환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6"/>
            <a:ext cx="8191302" cy="14359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for ix in </a:t>
            </a:r>
            <a:r>
              <a:rPr lang="en-US" altLang="ko-KR" sz="1600" kern="0" dirty="0" err="1">
                <a:latin typeface="Trebuchet MS" pitchFamily="34" charset="0"/>
              </a:rPr>
              <a:t>train.index</a:t>
            </a:r>
            <a:r>
              <a:rPr lang="en-US" altLang="ko-KR" sz="1600" kern="0" dirty="0">
                <a:latin typeface="Trebuchet MS" pitchFamily="34" charset="0"/>
              </a:rPr>
              <a:t>: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if </a:t>
            </a:r>
            <a:r>
              <a:rPr lang="en-US" altLang="ko-KR" sz="1600" kern="0" dirty="0" err="1">
                <a:latin typeface="Trebuchet MS" pitchFamily="34" charset="0"/>
              </a:rPr>
              <a:t>train.loc</a:t>
            </a:r>
            <a:r>
              <a:rPr lang="en-US" altLang="ko-KR" sz="1600" kern="0" dirty="0">
                <a:latin typeface="Trebuchet MS" pitchFamily="34" charset="0"/>
              </a:rPr>
              <a:t>[ix, 'Sex']=="male":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</a:t>
            </a:r>
            <a:r>
              <a:rPr lang="en-US" altLang="ko-KR" sz="1600" kern="0" dirty="0" err="1">
                <a:latin typeface="Trebuchet MS" pitchFamily="34" charset="0"/>
              </a:rPr>
              <a:t>train.loc</a:t>
            </a:r>
            <a:r>
              <a:rPr lang="en-US" altLang="ko-KR" sz="1600" kern="0" dirty="0">
                <a:latin typeface="Trebuchet MS" pitchFamily="34" charset="0"/>
              </a:rPr>
              <a:t>[ix, 'Sex']=1 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else: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</a:t>
            </a:r>
            <a:r>
              <a:rPr lang="en-US" altLang="ko-KR" sz="1600" kern="0" dirty="0" err="1">
                <a:latin typeface="Trebuchet MS" pitchFamily="34" charset="0"/>
              </a:rPr>
              <a:t>train.loc</a:t>
            </a:r>
            <a:r>
              <a:rPr lang="en-US" altLang="ko-KR" sz="1600" kern="0" dirty="0">
                <a:latin typeface="Trebuchet MS" pitchFamily="34" charset="0"/>
              </a:rPr>
              <a:t>[ix, 'Sex']=0 </a:t>
            </a:r>
            <a:endParaRPr lang="en-US" altLang="ko-KR" sz="1600" kern="0" dirty="0" smtClean="0">
              <a:latin typeface="Trebuchet MS" pitchFamily="34" charset="0"/>
            </a:endParaRPr>
          </a:p>
        </p:txBody>
      </p:sp>
      <p:sp>
        <p:nvSpPr>
          <p:cNvPr id="5" name="설명선 2 4"/>
          <p:cNvSpPr/>
          <p:nvPr/>
        </p:nvSpPr>
        <p:spPr>
          <a:xfrm>
            <a:off x="4873840" y="3310633"/>
            <a:ext cx="3728622" cy="915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058"/>
              <a:gd name="adj6" fmla="val -6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컴퓨터는 숫자만 처리할 수 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딥러닝은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0</a:t>
            </a:r>
            <a:r>
              <a:rPr lang="ko-KR" altLang="en-US" dirty="0" smtClean="0"/>
              <a:t>부터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사이의 실수만 처리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136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케라스</a:t>
            </a:r>
            <a:r>
              <a:rPr lang="ko-KR" altLang="en-US" dirty="0" smtClean="0"/>
              <a:t> 모델 구축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7"/>
            <a:ext cx="8191302" cy="285639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model = </a:t>
            </a:r>
            <a:r>
              <a:rPr lang="en-US" altLang="ko-KR" sz="1600" kern="0" dirty="0" err="1">
                <a:latin typeface="Trebuchet MS" pitchFamily="34" charset="0"/>
              </a:rPr>
              <a:t>tf.keras.models.Sequential</a:t>
            </a:r>
            <a:r>
              <a:rPr lang="en-US" altLang="ko-KR" sz="1600" kern="0" dirty="0">
                <a:latin typeface="Trebuchet MS" pitchFamily="34" charset="0"/>
              </a:rPr>
              <a:t>()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(16, activation='</a:t>
            </a:r>
            <a:r>
              <a:rPr lang="en-US" altLang="ko-KR" sz="1600" kern="0" dirty="0" err="1">
                <a:latin typeface="Trebuchet MS" pitchFamily="34" charset="0"/>
              </a:rPr>
              <a:t>relu</a:t>
            </a:r>
            <a:r>
              <a:rPr lang="en-US" altLang="ko-KR" sz="1600" kern="0" dirty="0">
                <a:latin typeface="Trebuchet MS" pitchFamily="34" charset="0"/>
              </a:rPr>
              <a:t>', </a:t>
            </a:r>
            <a:r>
              <a:rPr lang="en-US" altLang="ko-KR" sz="1600" kern="0" dirty="0" err="1">
                <a:latin typeface="Trebuchet MS" pitchFamily="34" charset="0"/>
              </a:rPr>
              <a:t>input_shape</a:t>
            </a:r>
            <a:r>
              <a:rPr lang="en-US" altLang="ko-KR" sz="1600" kern="0" dirty="0">
                <a:latin typeface="Trebuchet MS" pitchFamily="34" charset="0"/>
              </a:rPr>
              <a:t>=(2,)))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(8, activation='</a:t>
            </a:r>
            <a:r>
              <a:rPr lang="en-US" altLang="ko-KR" sz="1600" kern="0" dirty="0" err="1">
                <a:latin typeface="Trebuchet MS" pitchFamily="34" charset="0"/>
              </a:rPr>
              <a:t>relu</a:t>
            </a:r>
            <a:r>
              <a:rPr lang="en-US" altLang="ko-KR" sz="1600" kern="0" dirty="0">
                <a:latin typeface="Trebuchet MS" pitchFamily="34" charset="0"/>
              </a:rPr>
              <a:t>'))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model.add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tf.keras.layers.Dense</a:t>
            </a:r>
            <a:r>
              <a:rPr lang="en-US" altLang="ko-KR" sz="1600" kern="0" dirty="0">
                <a:latin typeface="Trebuchet MS" pitchFamily="34" charset="0"/>
              </a:rPr>
              <a:t>(1, activation='sigmoid</a:t>
            </a:r>
            <a:r>
              <a:rPr lang="en-US" altLang="ko-KR" sz="1600" kern="0" dirty="0" smtClean="0">
                <a:latin typeface="Trebuchet MS" pitchFamily="34" charset="0"/>
              </a:rPr>
              <a:t>'))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>
                <a:latin typeface="Trebuchet MS" pitchFamily="34" charset="0"/>
              </a:rPr>
              <a:t>model.compile</a:t>
            </a:r>
            <a:r>
              <a:rPr lang="en-US" altLang="ko-KR" sz="1600" kern="0" dirty="0">
                <a:latin typeface="Trebuchet MS" pitchFamily="34" charset="0"/>
              </a:rPr>
              <a:t>(loss='</a:t>
            </a:r>
            <a:r>
              <a:rPr lang="en-US" altLang="ko-KR" sz="1600" kern="0" dirty="0" err="1">
                <a:latin typeface="Trebuchet MS" pitchFamily="34" charset="0"/>
              </a:rPr>
              <a:t>binary_crossentropy</a:t>
            </a:r>
            <a:r>
              <a:rPr lang="en-US" altLang="ko-KR" sz="1600" kern="0" dirty="0">
                <a:latin typeface="Trebuchet MS" pitchFamily="34" charset="0"/>
              </a:rPr>
              <a:t>',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       optimizer='</a:t>
            </a:r>
            <a:r>
              <a:rPr lang="en-US" altLang="ko-KR" sz="1600" kern="0" dirty="0" err="1">
                <a:latin typeface="Trebuchet MS" pitchFamily="34" charset="0"/>
              </a:rPr>
              <a:t>adam</a:t>
            </a:r>
            <a:r>
              <a:rPr lang="en-US" altLang="ko-KR" sz="1600" kern="0" dirty="0">
                <a:latin typeface="Trebuchet MS" pitchFamily="34" charset="0"/>
              </a:rPr>
              <a:t>',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              metrics=['accuracy'])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dirty="0">
              <a:latin typeface="Trebuchet MS" pitchFamily="34" charset="0"/>
            </a:endParaRP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 err="1" smtClean="0">
                <a:latin typeface="Trebuchet MS" pitchFamily="34" charset="0"/>
              </a:rPr>
              <a:t>model.fit</a:t>
            </a:r>
            <a:r>
              <a:rPr lang="en-US" altLang="ko-KR" sz="1600" kern="0" dirty="0" smtClean="0">
                <a:latin typeface="Trebuchet MS" pitchFamily="34" charset="0"/>
              </a:rPr>
              <a:t>(train</a:t>
            </a:r>
            <a:r>
              <a:rPr lang="en-US" altLang="ko-KR" sz="1600" kern="0" dirty="0">
                <a:latin typeface="Trebuchet MS" pitchFamily="34" charset="0"/>
              </a:rPr>
              <a:t>, target, epochs=30, </a:t>
            </a:r>
            <a:r>
              <a:rPr lang="en-US" altLang="ko-KR" sz="1600" kern="0" dirty="0" err="1">
                <a:latin typeface="Trebuchet MS" pitchFamily="34" charset="0"/>
              </a:rPr>
              <a:t>batch_size</a:t>
            </a:r>
            <a:r>
              <a:rPr lang="en-US" altLang="ko-KR" sz="1600" kern="0" dirty="0">
                <a:latin typeface="Trebuchet MS" pitchFamily="34" charset="0"/>
              </a:rPr>
              <a:t>=1, verbose=1)</a:t>
            </a:r>
          </a:p>
        </p:txBody>
      </p:sp>
    </p:spTree>
    <p:extLst>
      <p:ext uri="{BB962C8B-B14F-4D97-AF65-F5344CB8AC3E}">
        <p14:creationId xmlns:p14="http://schemas.microsoft.com/office/powerpoint/2010/main" val="1411991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648" y="1653467"/>
            <a:ext cx="8191302" cy="19064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...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29/30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891/891 [==============================] - 1s 753us/sample - loss: 0.4591 -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0.7677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Epoch 30/30</a:t>
            </a:r>
          </a:p>
          <a:p>
            <a:pPr marL="127000" indent="0" latinLnBrk="0">
              <a:lnSpc>
                <a:spcPts val="18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dirty="0">
                <a:latin typeface="Trebuchet MS" pitchFamily="34" charset="0"/>
              </a:rPr>
              <a:t>891/891 [==============================] - 1s 753us/sample - loss: 0.4547 - </a:t>
            </a:r>
            <a:r>
              <a:rPr lang="en-US" altLang="ko-KR" sz="1600" kern="0" dirty="0" err="1">
                <a:latin typeface="Trebuchet MS" pitchFamily="34" charset="0"/>
              </a:rPr>
              <a:t>acc</a:t>
            </a:r>
            <a:r>
              <a:rPr lang="en-US" altLang="ko-KR" sz="1600" kern="0" dirty="0">
                <a:latin typeface="Trebuchet MS" pitchFamily="34" charset="0"/>
              </a:rPr>
              <a:t>: 0.7789</a:t>
            </a:r>
          </a:p>
        </p:txBody>
      </p:sp>
      <p:sp>
        <p:nvSpPr>
          <p:cNvPr id="3" name="설명선 2 2"/>
          <p:cNvSpPr/>
          <p:nvPr/>
        </p:nvSpPr>
        <p:spPr>
          <a:xfrm>
            <a:off x="3701988" y="3994214"/>
            <a:ext cx="3728622" cy="915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058"/>
              <a:gd name="adj6" fmla="val -6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약 </a:t>
            </a:r>
            <a:r>
              <a:rPr lang="en-US" altLang="ko-KR" dirty="0" smtClean="0"/>
              <a:t>78% </a:t>
            </a:r>
            <a:r>
              <a:rPr lang="ko-KR" altLang="en-US" dirty="0" smtClean="0"/>
              <a:t>정확도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39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기계 학습이 중요하게 사용되는 분야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기계 학습은 문제를 해결하는데</a:t>
            </a:r>
            <a:r>
              <a:rPr lang="en-US" altLang="ko-KR" dirty="0"/>
              <a:t>, </a:t>
            </a:r>
            <a:r>
              <a:rPr lang="ko-KR" altLang="en-US" dirty="0"/>
              <a:t>많은 경우가 있어서</a:t>
            </a:r>
            <a:r>
              <a:rPr lang="en-US" altLang="ko-KR" dirty="0"/>
              <a:t>, </a:t>
            </a:r>
            <a:r>
              <a:rPr lang="ko-KR" altLang="en-US" dirty="0"/>
              <a:t>각각의 경우를 정확하게 처리하는 것이 불가능한 경우에 필요하다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2" y="2787311"/>
            <a:ext cx="7219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15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615735"/>
            <a:ext cx="7211683" cy="3555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solidFill>
                  <a:schemeClr val="bg1"/>
                </a:solidFill>
              </a:rPr>
              <a:t>기계 </a:t>
            </a:r>
            <a:r>
              <a:rPr lang="ko-KR" altLang="en-US" sz="1600" dirty="0">
                <a:solidFill>
                  <a:schemeClr val="bg1"/>
                </a:solidFill>
              </a:rPr>
              <a:t>학습</a:t>
            </a:r>
            <a:r>
              <a:rPr lang="en-US" altLang="ko-KR" sz="1600" dirty="0">
                <a:solidFill>
                  <a:schemeClr val="bg1"/>
                </a:solidFill>
              </a:rPr>
              <a:t>(machine learning)</a:t>
            </a:r>
            <a:r>
              <a:rPr lang="ko-KR" altLang="en-US" sz="1600" dirty="0">
                <a:solidFill>
                  <a:schemeClr val="bg1"/>
                </a:solidFill>
              </a:rPr>
              <a:t>은 인공지능의 한 분야로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컴퓨터에 학습 기능을 부여하기 위한 연구 분야이다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인공지능의 한 분야가 기계 학습이라고 할 수 있고 기계학습 중에서 하나의 알고리즘이 </a:t>
            </a:r>
            <a:r>
              <a:rPr lang="ko-KR" altLang="en-US" sz="1600" dirty="0" err="1">
                <a:solidFill>
                  <a:schemeClr val="bg1"/>
                </a:solidFill>
              </a:rPr>
              <a:t>딥러닝이라고</a:t>
            </a:r>
            <a:r>
              <a:rPr lang="ko-KR" altLang="en-US" sz="1600" dirty="0">
                <a:solidFill>
                  <a:schemeClr val="bg1"/>
                </a:solidFill>
              </a:rPr>
              <a:t> 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기계 </a:t>
            </a:r>
            <a:r>
              <a:rPr lang="ko-KR" altLang="en-US" sz="1600" dirty="0">
                <a:solidFill>
                  <a:schemeClr val="bg1"/>
                </a:solidFill>
              </a:rPr>
              <a:t>학습은 “</a:t>
            </a:r>
            <a:r>
              <a:rPr lang="ko-KR" altLang="en-US" sz="1600" dirty="0" err="1">
                <a:solidFill>
                  <a:schemeClr val="bg1"/>
                </a:solidFill>
              </a:rPr>
              <a:t>교사”의</a:t>
            </a:r>
            <a:r>
              <a:rPr lang="ko-KR" altLang="en-US" sz="1600" dirty="0">
                <a:solidFill>
                  <a:schemeClr val="bg1"/>
                </a:solidFill>
              </a:rPr>
              <a:t> 존재 여부에 따라 크게 지도 학습과 비지도 학습으로 나누어진다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또 </a:t>
            </a:r>
            <a:r>
              <a:rPr lang="ko-KR" altLang="en-US" sz="1600" dirty="0" err="1">
                <a:solidFill>
                  <a:schemeClr val="bg1"/>
                </a:solidFill>
              </a:rPr>
              <a:t>강화학습도</a:t>
            </a:r>
            <a:r>
              <a:rPr lang="ko-KR" altLang="en-US" sz="1600" dirty="0">
                <a:solidFill>
                  <a:schemeClr val="bg1"/>
                </a:solidFill>
              </a:rPr>
              <a:t>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지도 학습은 </a:t>
            </a:r>
            <a:r>
              <a:rPr lang="en-US" altLang="ko-KR" sz="1600" dirty="0">
                <a:solidFill>
                  <a:schemeClr val="bg1"/>
                </a:solidFill>
              </a:rPr>
              <a:t>"</a:t>
            </a:r>
            <a:r>
              <a:rPr lang="ko-KR" altLang="en-US" sz="1600" dirty="0">
                <a:solidFill>
                  <a:schemeClr val="bg1"/>
                </a:solidFill>
              </a:rPr>
              <a:t>교사</a:t>
            </a:r>
            <a:r>
              <a:rPr lang="en-US" altLang="ko-KR" sz="1600" dirty="0">
                <a:solidFill>
                  <a:schemeClr val="bg1"/>
                </a:solidFill>
              </a:rPr>
              <a:t>"</a:t>
            </a:r>
            <a:r>
              <a:rPr lang="ko-KR" altLang="en-US" sz="1600" dirty="0">
                <a:solidFill>
                  <a:schemeClr val="bg1"/>
                </a:solidFill>
              </a:rPr>
              <a:t>에 의해 주어진 예제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샘플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와 정답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레이블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을 제공받는다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비지도 학습은 외부에서 정답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레이블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이 주어지지 않고 학습 알고리즘이 스스로 입력에서 어떤 구조를 발견하는 학습이다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지도 </a:t>
            </a:r>
            <a:r>
              <a:rPr lang="ko-KR" altLang="en-US" sz="1600" dirty="0">
                <a:solidFill>
                  <a:schemeClr val="bg1"/>
                </a:solidFill>
              </a:rPr>
              <a:t>학습은 크게 회귀와 분류로 나눌 수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회귀는 주어진 입력</a:t>
            </a:r>
            <a:r>
              <a:rPr lang="en-US" altLang="ko-KR" sz="1600" dirty="0">
                <a:solidFill>
                  <a:schemeClr val="bg1"/>
                </a:solidFill>
              </a:rPr>
              <a:t>-</a:t>
            </a:r>
            <a:r>
              <a:rPr lang="ko-KR" altLang="en-US" sz="1600" dirty="0">
                <a:solidFill>
                  <a:schemeClr val="bg1"/>
                </a:solidFill>
              </a:rPr>
              <a:t>출력 쌍을 학습한 후에 새로운 </a:t>
            </a:r>
            <a:r>
              <a:rPr lang="ko-KR" altLang="en-US" sz="1600" dirty="0" err="1">
                <a:solidFill>
                  <a:schemeClr val="bg1"/>
                </a:solidFill>
              </a:rPr>
              <a:t>입력값이</a:t>
            </a:r>
            <a:r>
              <a:rPr lang="ko-KR" altLang="en-US" sz="1600" dirty="0">
                <a:solidFill>
                  <a:schemeClr val="bg1"/>
                </a:solidFill>
              </a:rPr>
              <a:t> 들어왔을 때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합리적인 </a:t>
            </a:r>
            <a:r>
              <a:rPr lang="ko-KR" altLang="en-US" sz="1600" dirty="0" err="1">
                <a:solidFill>
                  <a:schemeClr val="bg1"/>
                </a:solidFill>
              </a:rPr>
              <a:t>출력값을</a:t>
            </a:r>
            <a:r>
              <a:rPr lang="ko-KR" altLang="en-US" sz="1600" dirty="0">
                <a:solidFill>
                  <a:schemeClr val="bg1"/>
                </a:solidFill>
              </a:rPr>
              <a:t> 예측하는 것이다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분류</a:t>
            </a:r>
            <a:r>
              <a:rPr lang="en-US" altLang="ko-KR" sz="1600" dirty="0">
                <a:solidFill>
                  <a:schemeClr val="bg1"/>
                </a:solidFill>
              </a:rPr>
              <a:t>(classification): </a:t>
            </a:r>
            <a:r>
              <a:rPr lang="ko-KR" altLang="en-US" sz="1600" dirty="0">
                <a:solidFill>
                  <a:schemeClr val="bg1"/>
                </a:solidFill>
              </a:rPr>
              <a:t>입력을 두 개 이상의 유형으로 분할하는 것이다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학습 시에는 교사가 있어서 입력의 올바른 유형을 알려준다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기계 학습이 중요하게 사용되는 분야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/>
              <a:t>음성 </a:t>
            </a:r>
            <a:r>
              <a:rPr lang="ko-KR" altLang="en-US" dirty="0"/>
              <a:t>인식처럼 프로그램으로 작성하기에는 규칙과 공식이 너무 복잡할 때</a:t>
            </a:r>
            <a:r>
              <a:rPr lang="en-US" altLang="ko-KR" dirty="0"/>
              <a:t>(</a:t>
            </a:r>
            <a:r>
              <a:rPr lang="ko-KR" altLang="en-US" dirty="0"/>
              <a:t>인간도 잘 모르는 분야이다</a:t>
            </a:r>
            <a:r>
              <a:rPr lang="en-US" altLang="ko-KR" dirty="0"/>
              <a:t>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/>
              <a:t>컴퓨터를 </a:t>
            </a:r>
            <a:r>
              <a:rPr lang="ko-KR" altLang="en-US" dirty="0"/>
              <a:t>사용한 금융 </a:t>
            </a:r>
            <a:r>
              <a:rPr lang="en-US" altLang="ko-KR" dirty="0"/>
              <a:t>- </a:t>
            </a:r>
            <a:r>
              <a:rPr lang="ko-KR" altLang="en-US" dirty="0"/>
              <a:t>신용 평가</a:t>
            </a:r>
            <a:r>
              <a:rPr lang="en-US" altLang="ko-KR" dirty="0"/>
              <a:t>, </a:t>
            </a:r>
            <a:r>
              <a:rPr lang="ko-KR" altLang="en-US" dirty="0"/>
              <a:t>주식 거래</a:t>
            </a:r>
            <a:r>
              <a:rPr lang="en-US" altLang="ko-KR" dirty="0"/>
              <a:t>: </a:t>
            </a:r>
            <a:r>
              <a:rPr lang="ko-KR" altLang="en-US" dirty="0"/>
              <a:t>보안 시스템에서 침입을 탐지하거나 신용 카드 거래 기록에서 사기를 감지하는 경우처럼 작업 규칙이 지속적으로 바뀌는 상황일 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/>
              <a:t>주식 </a:t>
            </a:r>
            <a:r>
              <a:rPr lang="ko-KR" altLang="en-US" dirty="0"/>
              <a:t>거래나 에너지 수요 예측</a:t>
            </a:r>
            <a:r>
              <a:rPr lang="en-US" altLang="ko-KR" dirty="0"/>
              <a:t>, </a:t>
            </a:r>
            <a:r>
              <a:rPr lang="ko-KR" altLang="en-US" dirty="0"/>
              <a:t>쇼핑 추세 예측의 경우처럼 데이터 특징이 계속 바뀌고 프로그램을 계속해서 변경해야 하는 상황일 </a:t>
            </a:r>
            <a:r>
              <a:rPr lang="ko-KR" altLang="en-US" dirty="0" smtClean="0"/>
              <a:t>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0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기계 학습이 중요하게 사용되는 분야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98732" y="1600200"/>
            <a:ext cx="47814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8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3795</TotalTime>
  <Words>2222</Words>
  <Application>Microsoft Office PowerPoint</Application>
  <PresentationFormat>화면 슬라이드 쇼(4:3)</PresentationFormat>
  <Paragraphs>333</Paragraphs>
  <Slides>71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80" baseType="lpstr">
      <vt:lpstr>HY얕은샘물M</vt:lpstr>
      <vt:lpstr>굴림</vt:lpstr>
      <vt:lpstr>Arial</vt:lpstr>
      <vt:lpstr>Cambria Math</vt:lpstr>
      <vt:lpstr>Trebuchet MS</vt:lpstr>
      <vt:lpstr>Tw Cen MT</vt:lpstr>
      <vt:lpstr>Wingdings</vt:lpstr>
      <vt:lpstr>Wingdings 2</vt:lpstr>
      <vt:lpstr>가을</vt:lpstr>
      <vt:lpstr>16장 기계학습</vt:lpstr>
      <vt:lpstr>학습 목표</vt:lpstr>
      <vt:lpstr>이번 장에서 만들 프로그램</vt:lpstr>
      <vt:lpstr>이번 장에서 만들 프로그램</vt:lpstr>
      <vt:lpstr>기계학습</vt:lpstr>
      <vt:lpstr>인공지능, 기계학습, 딥러닝</vt:lpstr>
      <vt:lpstr>기계 학습이 중요하게 사용되는 분야</vt:lpstr>
      <vt:lpstr>기계 학습이 중요하게 사용되는 분야</vt:lpstr>
      <vt:lpstr>기계 학습이 중요하게 사용되는 분야</vt:lpstr>
      <vt:lpstr>기계학습의 분류</vt:lpstr>
      <vt:lpstr>기계 학습</vt:lpstr>
      <vt:lpstr>지도학습</vt:lpstr>
      <vt:lpstr>비지도학습</vt:lpstr>
      <vt:lpstr>강화학습</vt:lpstr>
      <vt:lpstr>지도학습</vt:lpstr>
      <vt:lpstr>지도학습의 예</vt:lpstr>
      <vt:lpstr>지도 학습: 회귀(regression)</vt:lpstr>
      <vt:lpstr>지도 학습: 회귀(regression)</vt:lpstr>
      <vt:lpstr>지도 학습: 분류(classification)</vt:lpstr>
      <vt:lpstr>비지도학습</vt:lpstr>
      <vt:lpstr>비지도학습</vt:lpstr>
      <vt:lpstr>특징(features)</vt:lpstr>
      <vt:lpstr>학습데이터와 테스트데이터</vt:lpstr>
      <vt:lpstr>레이블과 샘플</vt:lpstr>
      <vt:lpstr>학습 데이터와 테스트 데이터</vt:lpstr>
      <vt:lpstr>학습과 예측</vt:lpstr>
      <vt:lpstr>Lab: 기계 학습 체험하기</vt:lpstr>
      <vt:lpstr>Lab: 기계 학습 체험하기</vt:lpstr>
      <vt:lpstr>선형 회귀 소개</vt:lpstr>
      <vt:lpstr>선형 회귀 예제</vt:lpstr>
      <vt:lpstr>선형 회귀 예제</vt:lpstr>
      <vt:lpstr>학습 데이터 만들기</vt:lpstr>
      <vt:lpstr>선형 회귀 예제</vt:lpstr>
      <vt:lpstr>선형 회귀 예제</vt:lpstr>
      <vt:lpstr>Lab: 선형 회귀 실습</vt:lpstr>
      <vt:lpstr>선형 회귀 예제</vt:lpstr>
      <vt:lpstr>신경망</vt:lpstr>
      <vt:lpstr>신경망</vt:lpstr>
      <vt:lpstr>딥러닝</vt:lpstr>
      <vt:lpstr>뉴런 모델</vt:lpstr>
      <vt:lpstr>활성화 함수</vt:lpstr>
      <vt:lpstr>역전파 학습 알고리즘</vt:lpstr>
      <vt:lpstr>손실 함수란 무엇인가? </vt:lpstr>
      <vt:lpstr>경사하강법</vt:lpstr>
      <vt:lpstr>Lab: 활성화 함수 실험</vt:lpstr>
      <vt:lpstr>Lab: 활성화 함수 실험</vt:lpstr>
      <vt:lpstr>Keras </vt:lpstr>
      <vt:lpstr>Keras</vt:lpstr>
      <vt:lpstr>모델 작성</vt:lpstr>
      <vt:lpstr>모델 작성</vt:lpstr>
      <vt:lpstr>학습</vt:lpstr>
      <vt:lpstr>예측</vt:lpstr>
      <vt:lpstr>Lab: 논리적인 OR 학습</vt:lpstr>
      <vt:lpstr>Sol: </vt:lpstr>
      <vt:lpstr>MLP를 사용한 MNIST 숫자인식</vt:lpstr>
      <vt:lpstr>MLP를 사용한 MNIST 숫자인식</vt:lpstr>
      <vt:lpstr>MLP를 사용한 MNIST 숫자인식</vt:lpstr>
      <vt:lpstr>입력 이미지 출력</vt:lpstr>
      <vt:lpstr>모델 구축하기</vt:lpstr>
      <vt:lpstr>학습</vt:lpstr>
      <vt:lpstr>학습</vt:lpstr>
      <vt:lpstr>타이타닉 생존자 예측하기</vt:lpstr>
      <vt:lpstr>라이브러리 적재</vt:lpstr>
      <vt:lpstr>학습 데이터 다운로드</vt:lpstr>
      <vt:lpstr>시각화</vt:lpstr>
      <vt:lpstr>학습 데이터 정제</vt:lpstr>
      <vt:lpstr>성별을 숫자로 변환</vt:lpstr>
      <vt:lpstr>케라스 모델 구축</vt:lpstr>
      <vt:lpstr>실행결과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1217</cp:revision>
  <dcterms:created xsi:type="dcterms:W3CDTF">2007-06-29T06:43:39Z</dcterms:created>
  <dcterms:modified xsi:type="dcterms:W3CDTF">2023-07-07T01:01:20Z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