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9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261" r:id="rId12"/>
    <p:sldId id="345" r:id="rId13"/>
    <p:sldId id="306" r:id="rId14"/>
    <p:sldId id="308" r:id="rId15"/>
    <p:sldId id="264" r:id="rId16"/>
    <p:sldId id="265" r:id="rId17"/>
    <p:sldId id="346" r:id="rId18"/>
    <p:sldId id="266" r:id="rId19"/>
    <p:sldId id="347" r:id="rId20"/>
    <p:sldId id="348" r:id="rId21"/>
    <p:sldId id="349" r:id="rId22"/>
    <p:sldId id="350" r:id="rId23"/>
    <p:sldId id="351" r:id="rId24"/>
    <p:sldId id="352" r:id="rId25"/>
    <p:sldId id="273" r:id="rId26"/>
    <p:sldId id="353" r:id="rId27"/>
    <p:sldId id="313" r:id="rId28"/>
    <p:sldId id="354" r:id="rId29"/>
    <p:sldId id="275" r:id="rId30"/>
    <p:sldId id="355" r:id="rId31"/>
    <p:sldId id="356" r:id="rId32"/>
    <p:sldId id="36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276" r:id="rId41"/>
    <p:sldId id="364" r:id="rId42"/>
    <p:sldId id="365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16" r:id="rId54"/>
    <p:sldId id="378" r:id="rId55"/>
    <p:sldId id="317" r:id="rId56"/>
    <p:sldId id="377" r:id="rId57"/>
    <p:sldId id="323" r:id="rId58"/>
    <p:sldId id="325" r:id="rId59"/>
    <p:sldId id="326" r:id="rId60"/>
    <p:sldId id="330" r:id="rId6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008000"/>
    <a:srgbClr val="FFFFCC"/>
    <a:srgbClr val="CCCCFF"/>
    <a:srgbClr val="CCFF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anaconda.com/distribu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 프로그래밍과 </a:t>
            </a:r>
            <a:r>
              <a:rPr lang="ko-KR" altLang="en-US" dirty="0" err="1" smtClean="0"/>
              <a:t>파이썬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중간 점검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컴퓨터의 장점과 인간의 장점은 무엇인가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왜 </a:t>
            </a:r>
            <a:r>
              <a:rPr lang="ko-KR" altLang="en-US" dirty="0"/>
              <a:t>우리는 프로그래밍을 배워야 하는가</a:t>
            </a:r>
            <a:r>
              <a:rPr lang="en-US" altLang="ko-KR" dirty="0"/>
              <a:t>?</a:t>
            </a:r>
            <a:endParaRPr lang="ko-KR" altLang="en-US" dirty="0" smtClean="0"/>
          </a:p>
        </p:txBody>
      </p:sp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프로그래밍 언어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컴퓨터는 사람의 언어를 이해할 수 없다</a:t>
            </a:r>
            <a:r>
              <a:rPr lang="en-US" altLang="ko-KR" dirty="0" smtClean="0"/>
              <a:t>!</a:t>
            </a:r>
          </a:p>
          <a:p>
            <a:r>
              <a:rPr lang="ko-KR" altLang="en-US" dirty="0"/>
              <a:t>’프로그래밍 </a:t>
            </a:r>
            <a:r>
              <a:rPr lang="ko-KR" altLang="en-US" dirty="0" err="1"/>
              <a:t>언어‘는</a:t>
            </a:r>
            <a:r>
              <a:rPr lang="ko-KR" altLang="en-US" dirty="0"/>
              <a:t> 컴퓨터가 이해하는 언어이다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84" y="2987751"/>
            <a:ext cx="5648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컴파일러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인터프리터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인간이 </a:t>
            </a:r>
            <a:r>
              <a:rPr lang="ko-KR" altLang="en-US" dirty="0" smtClean="0"/>
              <a:t>프로그래밍 언어를 </a:t>
            </a:r>
            <a:r>
              <a:rPr lang="ko-KR" altLang="en-US" dirty="0"/>
              <a:t>배워서 프로그램을 작성하면 컴파일러</a:t>
            </a:r>
            <a:r>
              <a:rPr lang="en-US" altLang="ko-KR" dirty="0"/>
              <a:t>(</a:t>
            </a:r>
            <a:r>
              <a:rPr lang="ko-KR" altLang="en-US" dirty="0"/>
              <a:t>또는 인터프리터</a:t>
            </a:r>
            <a:r>
              <a:rPr lang="en-US" altLang="ko-KR" dirty="0"/>
              <a:t>)</a:t>
            </a:r>
            <a:r>
              <a:rPr lang="ko-KR" altLang="en-US" dirty="0"/>
              <a:t>라고 하는 통역 </a:t>
            </a:r>
            <a:r>
              <a:rPr lang="ko-KR" altLang="en-US" dirty="0" smtClean="0"/>
              <a:t>소프트웨어가프로그램을 </a:t>
            </a:r>
            <a:r>
              <a:rPr lang="ko-KR" altLang="en-US" dirty="0"/>
              <a:t>기계어로 바꾸어준다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6" y="3217092"/>
            <a:ext cx="7874404" cy="22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프로그래밍 언어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프로그램은 </a:t>
            </a:r>
            <a:r>
              <a:rPr lang="ko-KR" altLang="en-US" b="1" dirty="0"/>
              <a:t>‘프로그래밍 </a:t>
            </a:r>
            <a:r>
              <a:rPr lang="ko-KR" altLang="en-US" b="1" dirty="0" err="1"/>
              <a:t>언어’</a:t>
            </a:r>
            <a:r>
              <a:rPr lang="ko-KR" altLang="en-US" dirty="0" err="1"/>
              <a:t>로</a:t>
            </a:r>
            <a:r>
              <a:rPr lang="ko-KR" altLang="en-US" dirty="0"/>
              <a:t> 작성된다</a:t>
            </a:r>
            <a:r>
              <a:rPr lang="en-US" altLang="ko-KR" dirty="0"/>
              <a:t>. </a:t>
            </a:r>
            <a:r>
              <a:rPr lang="ko-KR" altLang="en-US" dirty="0"/>
              <a:t>프로그램을 만드는 사람을 </a:t>
            </a:r>
            <a:r>
              <a:rPr lang="ko-KR" altLang="en-US" b="1" dirty="0"/>
              <a:t>‘</a:t>
            </a:r>
            <a:r>
              <a:rPr lang="ko-KR" altLang="en-US" b="1" dirty="0" err="1"/>
              <a:t>프로그래머‘</a:t>
            </a:r>
            <a:r>
              <a:rPr lang="ko-KR" altLang="en-US" dirty="0" err="1"/>
              <a:t>라고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35" y="2968925"/>
            <a:ext cx="6057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프로그래밍 언어의 </a:t>
            </a:r>
            <a:r>
              <a:rPr lang="ko-KR" altLang="en-US" dirty="0" smtClean="0">
                <a:effectLst/>
              </a:rPr>
              <a:t>종류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많이 사용되는 </a:t>
            </a:r>
            <a:r>
              <a:rPr lang="ko-KR" altLang="en-US" dirty="0" err="1"/>
              <a:t>언어들에는</a:t>
            </a:r>
            <a:r>
              <a:rPr lang="ko-KR" altLang="en-US" dirty="0"/>
              <a:t> ’</a:t>
            </a:r>
            <a:r>
              <a:rPr lang="ko-KR" altLang="en-US" dirty="0" err="1"/>
              <a:t>파이썬</a:t>
            </a:r>
            <a:r>
              <a:rPr lang="ko-KR" altLang="en-US" dirty="0"/>
              <a:t>‘</a:t>
            </a:r>
            <a:r>
              <a:rPr lang="en-US" altLang="ko-KR" dirty="0"/>
              <a:t>, ’</a:t>
            </a:r>
            <a:r>
              <a:rPr lang="ko-KR" altLang="en-US" dirty="0"/>
              <a:t>자바‘</a:t>
            </a:r>
            <a:r>
              <a:rPr lang="en-US" altLang="ko-KR" dirty="0"/>
              <a:t>, ’C’, ‘BASIC’ </a:t>
            </a:r>
            <a:r>
              <a:rPr lang="ko-KR" altLang="en-US" dirty="0"/>
              <a:t>들이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61" y="2752910"/>
            <a:ext cx="42481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1991</a:t>
            </a:r>
            <a:r>
              <a:rPr lang="ko-KR" altLang="en-US" dirty="0"/>
              <a:t>년에 귀도 반 </a:t>
            </a:r>
            <a:r>
              <a:rPr lang="ko-KR" altLang="en-US" dirty="0" err="1"/>
              <a:t>로섬</a:t>
            </a:r>
            <a:r>
              <a:rPr lang="en-US" altLang="ko-KR" dirty="0"/>
              <a:t>(Guido van Rossum)</a:t>
            </a:r>
            <a:r>
              <a:rPr lang="ko-KR" altLang="en-US" dirty="0"/>
              <a:t>이 개발한 대화형 프로그래밍 </a:t>
            </a:r>
            <a:r>
              <a:rPr lang="ko-KR" altLang="en-US" dirty="0" smtClean="0"/>
              <a:t>언어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69" y="2692292"/>
            <a:ext cx="24193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파이썬의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생산성이 뛰어나다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간결하면서도 </a:t>
            </a:r>
            <a:r>
              <a:rPr lang="ko-KR" altLang="en-US" dirty="0"/>
              <a:t>효율적인 프로그램을 빠르게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833827"/>
            <a:ext cx="8343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파이썬의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인터프리터 언어</a:t>
            </a:r>
            <a:r>
              <a:rPr lang="en-US" altLang="ko-KR" dirty="0" smtClean="0"/>
              <a:t>: </a:t>
            </a:r>
            <a:r>
              <a:rPr lang="ko-KR" altLang="en-US" dirty="0" err="1"/>
              <a:t>파이썬</a:t>
            </a:r>
            <a:r>
              <a:rPr lang="ko-KR" altLang="en-US" dirty="0"/>
              <a:t> 프로그래머는 자신이 작성한 명령문의 결과를 즉시 볼 수 </a:t>
            </a:r>
            <a:r>
              <a:rPr lang="ko-KR" altLang="en-US" dirty="0" smtClean="0"/>
              <a:t>있기 때문에 </a:t>
            </a:r>
            <a:r>
              <a:rPr lang="ko-KR" altLang="en-US" dirty="0"/>
              <a:t>초보 프로그래머한테는 아주 </a:t>
            </a:r>
            <a:r>
              <a:rPr lang="ko-KR" altLang="en-US" dirty="0" err="1" smtClean="0"/>
              <a:t>바람직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072691"/>
            <a:ext cx="8277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파이썬의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라이브러리가 풍부</a:t>
            </a:r>
            <a:endParaRPr lang="en-US" altLang="ko-KR" dirty="0" smtClean="0"/>
          </a:p>
          <a:p>
            <a:r>
              <a:rPr lang="ko-KR" altLang="en-US" dirty="0" smtClean="0"/>
              <a:t>라이브러리 설치가 쉽다</a:t>
            </a:r>
            <a:r>
              <a:rPr lang="en-US" altLang="ko-KR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60" y="2597735"/>
            <a:ext cx="62769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아나콘다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인기 있는 라이브러리가 거의 모두 </a:t>
            </a:r>
            <a:r>
              <a:rPr lang="ko-KR" altLang="en-US" dirty="0" smtClean="0"/>
              <a:t>포함된 </a:t>
            </a:r>
            <a:r>
              <a:rPr lang="ko-KR" altLang="en-US" dirty="0" err="1" smtClean="0"/>
              <a:t>배포판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13" y="2495550"/>
            <a:ext cx="70389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컴퓨터와 프로그램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컴퓨터와 현대 사회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" y="2990433"/>
            <a:ext cx="7991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아나콘다 다운로드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0493" y="1600200"/>
            <a:ext cx="77379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5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아나콘다 설치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62970" y="1600200"/>
            <a:ext cx="54530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스파이더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스파이더는</a:t>
            </a:r>
            <a:r>
              <a:rPr lang="ko-KR" altLang="en-US" dirty="0"/>
              <a:t> </a:t>
            </a:r>
            <a:r>
              <a:rPr lang="ko-KR" altLang="en-US" dirty="0" err="1"/>
              <a:t>파이썬으로</a:t>
            </a:r>
            <a:r>
              <a:rPr lang="ko-KR" altLang="en-US" dirty="0"/>
              <a:t> 작성된 </a:t>
            </a:r>
            <a:r>
              <a:rPr lang="ko-KR" altLang="en-US" dirty="0" err="1"/>
              <a:t>파이썬</a:t>
            </a:r>
            <a:r>
              <a:rPr lang="ko-KR" altLang="en-US" dirty="0"/>
              <a:t> 개발 </a:t>
            </a:r>
            <a:r>
              <a:rPr lang="ko-KR" altLang="en-US" dirty="0" smtClean="0"/>
              <a:t>도구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47" y="2192785"/>
            <a:ext cx="7000452" cy="40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8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Ipython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콘솔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5820" y="1600200"/>
            <a:ext cx="746730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Ipython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콘솔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212787"/>
            <a:ext cx="8153400" cy="32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6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계산하기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반지름이 </a:t>
            </a:r>
            <a:r>
              <a:rPr lang="en-US" altLang="ko-KR" dirty="0"/>
              <a:t>10cm</a:t>
            </a:r>
            <a:r>
              <a:rPr lang="ko-KR" altLang="en-US" dirty="0"/>
              <a:t>인 피자의 면적을 계산해보자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8" y="2228248"/>
            <a:ext cx="8305800" cy="9810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8" y="3214085"/>
            <a:ext cx="8343900" cy="10001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8" y="4214210"/>
            <a:ext cx="8229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계산하기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삼각함수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로그함수</a:t>
            </a:r>
            <a:r>
              <a:rPr lang="ko-KR" altLang="en-US" dirty="0" smtClean="0"/>
              <a:t> 사용하기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241704"/>
            <a:ext cx="8239125" cy="1238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" y="3640445"/>
            <a:ext cx="8267700" cy="9620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5" y="4776071"/>
            <a:ext cx="82200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출력하기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344" y="1540763"/>
            <a:ext cx="8322549" cy="9627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나의 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＂ </a:t>
            </a:r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+ 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고양이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＂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나의 고양이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 descr="Male Teacher Cartoo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2436"/>
            <a:ext cx="3668245" cy="2618471"/>
          </a:xfrm>
          <a:prstGeom prst="rect">
            <a:avLst/>
          </a:prstGeom>
        </p:spPr>
      </p:pic>
      <p:pic>
        <p:nvPicPr>
          <p:cNvPr id="7" name="그림 6" descr="Student asking question by pietlu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59" y="4397895"/>
            <a:ext cx="1422238" cy="1879609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1722268" y="3107184"/>
            <a:ext cx="1961965" cy="1056443"/>
          </a:xfrm>
          <a:prstGeom prst="wedgeRoundRectCallout">
            <a:avLst>
              <a:gd name="adj1" fmla="val 25321"/>
              <a:gd name="adj2" fmla="val 7762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문자열은 어떻게 구별하나요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4627618" y="2578962"/>
            <a:ext cx="1961965" cy="1056443"/>
          </a:xfrm>
          <a:prstGeom prst="wedgeRoundRectCallout">
            <a:avLst>
              <a:gd name="adj1" fmla="val -25358"/>
              <a:gd name="adj2" fmla="val 7930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따옴표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(“…”)</a:t>
            </a:r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붙으면 문자열입니다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16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반복하기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344" y="1540763"/>
            <a:ext cx="8322549" cy="9627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/>
              <a:t>&gt;&gt;&gt; "Hello" * 10</a:t>
            </a:r>
          </a:p>
          <a:p>
            <a:r>
              <a:rPr lang="en-US" altLang="ko-KR" dirty="0"/>
              <a:t>‘</a:t>
            </a:r>
            <a:r>
              <a:rPr lang="en-US" altLang="ko-KR" dirty="0" err="1"/>
              <a:t>HelloHelloHelloHelloHelloHelloHelloHelloHelloHello</a:t>
            </a:r>
            <a:r>
              <a:rPr lang="en-US" altLang="ko-KR" dirty="0"/>
              <a:t>’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9" name="그림 8" descr="Male Teacher Cartoon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2436"/>
            <a:ext cx="3668245" cy="2618471"/>
          </a:xfrm>
          <a:prstGeom prst="rect">
            <a:avLst/>
          </a:prstGeom>
        </p:spPr>
      </p:pic>
      <p:pic>
        <p:nvPicPr>
          <p:cNvPr id="10" name="그림 9" descr="Student asking question by pietlu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59" y="4397895"/>
            <a:ext cx="1422238" cy="1879609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1722268" y="3107184"/>
            <a:ext cx="1961965" cy="1056443"/>
          </a:xfrm>
          <a:prstGeom prst="wedgeRoundRectCallout">
            <a:avLst>
              <a:gd name="adj1" fmla="val 25321"/>
              <a:gd name="adj2" fmla="val 77626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문자열이 반복되네요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4627618" y="2578962"/>
            <a:ext cx="1961965" cy="1056443"/>
          </a:xfrm>
          <a:prstGeom prst="wedgeRoundRectCallout">
            <a:avLst>
              <a:gd name="adj1" fmla="val -25358"/>
              <a:gd name="adj2" fmla="val 7930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문자열에 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*</a:t>
            </a:r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적용하면 반복을 의미 합니다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2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(string)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큰따옴표</a:t>
            </a:r>
            <a:r>
              <a:rPr lang="en-US" altLang="ko-KR" dirty="0"/>
              <a:t>("...")</a:t>
            </a:r>
            <a:r>
              <a:rPr lang="ko-KR" altLang="en-US" dirty="0"/>
              <a:t>나 작은따옴표</a:t>
            </a:r>
            <a:r>
              <a:rPr lang="en-US" altLang="ko-KR" dirty="0"/>
              <a:t>('...') </a:t>
            </a:r>
            <a:r>
              <a:rPr lang="ko-KR" altLang="en-US" dirty="0"/>
              <a:t>안에 들어 </a:t>
            </a:r>
            <a:r>
              <a:rPr lang="ko-KR" altLang="en-US" dirty="0" smtClean="0"/>
              <a:t>있는 텍스트 데이터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반드시 따옴표가 있어야 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739487"/>
            <a:ext cx="6257925" cy="116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037" y="4827722"/>
            <a:ext cx="4753224" cy="83099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i="1" dirty="0"/>
              <a:t>&gt;&gt;&gt; print(Hello World!)</a:t>
            </a:r>
            <a:endParaRPr lang="en-US" altLang="ko-KR" sz="2400" dirty="0"/>
          </a:p>
          <a:p>
            <a:r>
              <a:rPr lang="en-US" altLang="ko-KR" sz="2400" i="1" dirty="0"/>
              <a:t>	</a:t>
            </a:r>
            <a:r>
              <a:rPr lang="en-US" altLang="ko-KR" sz="2400" i="1" dirty="0" err="1">
                <a:solidFill>
                  <a:srgbClr val="FF0000"/>
                </a:solidFill>
              </a:rPr>
              <a:t>SyntaxError</a:t>
            </a:r>
            <a:r>
              <a:rPr lang="en-US" altLang="ko-KR" sz="2400" i="1" dirty="0">
                <a:solidFill>
                  <a:srgbClr val="FF0000"/>
                </a:solidFill>
              </a:rPr>
              <a:t>: invalid syntax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컴퓨터가 많이 사용되는 이유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컴퓨터는 대단히 유연한 </a:t>
            </a:r>
            <a:r>
              <a:rPr lang="ko-KR" altLang="en-US" dirty="0" smtClean="0"/>
              <a:t>기계</a:t>
            </a:r>
            <a:endParaRPr lang="en-US" altLang="ko-KR" dirty="0" smtClean="0"/>
          </a:p>
          <a:p>
            <a:r>
              <a:rPr lang="ko-KR" altLang="en-US" dirty="0" smtClean="0"/>
              <a:t>컴퓨터로 </a:t>
            </a:r>
            <a:r>
              <a:rPr lang="ko-KR" altLang="en-US" dirty="0"/>
              <a:t>리포트를 작성할 수도 있지만</a:t>
            </a:r>
            <a:r>
              <a:rPr lang="en-US" altLang="ko-KR" dirty="0"/>
              <a:t>, </a:t>
            </a:r>
            <a:r>
              <a:rPr lang="ko-KR" altLang="en-US" dirty="0"/>
              <a:t>게임도 할 수 있다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84" y="2977626"/>
            <a:ext cx="53435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중간 점검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한글도 출력될까</a:t>
            </a:r>
            <a:r>
              <a:rPr lang="en-US" altLang="ko-KR" sz="2000" dirty="0"/>
              <a:t>? </a:t>
            </a:r>
            <a:r>
              <a:rPr lang="ko-KR" altLang="en-US" sz="2000" dirty="0"/>
              <a:t>이번에도 따옴표를 올바르게 입력하여야 한다</a:t>
            </a:r>
            <a:r>
              <a:rPr lang="en-US" altLang="ko-KR" sz="2000" dirty="0"/>
              <a:t>. “</a:t>
            </a:r>
            <a:r>
              <a:rPr lang="ko-KR" altLang="en-US" sz="2000" dirty="0"/>
              <a:t>안녕하세요</a:t>
            </a:r>
            <a:r>
              <a:rPr lang="en-US" altLang="ko-KR" sz="2000" dirty="0"/>
              <a:t>?”</a:t>
            </a:r>
            <a:r>
              <a:rPr lang="ko-KR" altLang="en-US" sz="2000" dirty="0"/>
              <a:t>를 화면에 출력하여 보자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smtClean="0"/>
              <a:t>“</a:t>
            </a:r>
            <a:r>
              <a:rPr lang="en-US" altLang="ko-KR" sz="2000" dirty="0"/>
              <a:t>programming</a:t>
            </a:r>
            <a:r>
              <a:rPr lang="ko-KR" altLang="en-US" sz="2000" dirty="0"/>
              <a:t>에 입문하신 것을 </a:t>
            </a:r>
            <a:r>
              <a:rPr lang="ko-KR" altLang="en-US" sz="2000" dirty="0" err="1"/>
              <a:t>축하드립니다</a:t>
            </a:r>
            <a:r>
              <a:rPr lang="en-US" altLang="ko-KR" sz="2000" dirty="0"/>
              <a:t>.”</a:t>
            </a:r>
            <a:r>
              <a:rPr lang="ko-KR" altLang="en-US" sz="2000" dirty="0"/>
              <a:t>를 출력하여 보자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smtClean="0"/>
              <a:t>“</a:t>
            </a:r>
            <a:r>
              <a:rPr lang="ko-KR" altLang="en-US" sz="2000" dirty="0"/>
              <a:t>생일축하</a:t>
            </a:r>
            <a:r>
              <a:rPr lang="en-US" altLang="ko-KR" sz="2000" dirty="0"/>
              <a:t>!!”</a:t>
            </a:r>
            <a:r>
              <a:rPr lang="ko-KR" altLang="en-US" sz="2000" dirty="0"/>
              <a:t>를 </a:t>
            </a:r>
            <a:r>
              <a:rPr lang="en-US" altLang="ko-KR" sz="2000" dirty="0"/>
              <a:t>10</a:t>
            </a:r>
            <a:r>
              <a:rPr lang="ko-KR" altLang="en-US" sz="2000" dirty="0"/>
              <a:t>번 출력하는 명령문을 만들어보자</a:t>
            </a:r>
            <a:r>
              <a:rPr lang="en-US" altLang="ko-KR" sz="2000" dirty="0"/>
              <a:t>. </a:t>
            </a:r>
            <a:r>
              <a:rPr lang="ko-KR" altLang="en-US" sz="2000" dirty="0"/>
              <a:t>문자열 반복을 사용한다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smtClean="0"/>
              <a:t>다음과 </a:t>
            </a:r>
            <a:r>
              <a:rPr lang="ko-KR" altLang="en-US" sz="2000" dirty="0"/>
              <a:t>같은 명령문을 실행하면 오류가 발생한다</a:t>
            </a:r>
            <a:r>
              <a:rPr lang="en-US" altLang="ko-KR" sz="2000" dirty="0"/>
              <a:t>. </a:t>
            </a:r>
            <a:r>
              <a:rPr lang="ko-KR" altLang="en-US" sz="2000" dirty="0"/>
              <a:t>원인을 알아보자</a:t>
            </a:r>
            <a:r>
              <a:rPr lang="en-US" altLang="ko-KR" sz="2000" dirty="0"/>
              <a:t>.</a:t>
            </a:r>
          </a:p>
          <a:p>
            <a:pPr marL="365760" lvl="1" indent="0">
              <a:buNone/>
            </a:pPr>
            <a:r>
              <a:rPr lang="en-US" altLang="ko-KR" sz="1800" dirty="0"/>
              <a:t>&gt;&gt;&gt; print("Hello)</a:t>
            </a:r>
            <a:endParaRPr lang="ko-KR" altLang="en-US" sz="1800" dirty="0" smtClean="0"/>
          </a:p>
        </p:txBody>
      </p:sp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5" y="454083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대화형 모드와 스크립트 모드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대화형 모드</a:t>
            </a:r>
            <a:r>
              <a:rPr lang="en-US" altLang="ko-KR" dirty="0"/>
              <a:t>(interactive mode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콘솔에서 </a:t>
            </a:r>
            <a:r>
              <a:rPr lang="ko-KR" altLang="en-US" dirty="0"/>
              <a:t>문장을 한 줄씩 입력하여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r>
              <a:rPr lang="ko-KR" altLang="en-US" dirty="0"/>
              <a:t>스크립트 모드</a:t>
            </a:r>
            <a:r>
              <a:rPr lang="en-US" altLang="ko-KR" dirty="0"/>
              <a:t>(script mode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파일을 </a:t>
            </a:r>
            <a:r>
              <a:rPr lang="ko-KR" altLang="en-US" dirty="0"/>
              <a:t>만들어서 저장한 후에 </a:t>
            </a:r>
            <a:r>
              <a:rPr lang="ko-KR" altLang="en-US" dirty="0" err="1"/>
              <a:t>파이썬</a:t>
            </a:r>
            <a:r>
              <a:rPr lang="ko-KR" altLang="en-US" dirty="0"/>
              <a:t> 인터프리터가 </a:t>
            </a:r>
            <a:r>
              <a:rPr lang="ko-KR" altLang="en-US" dirty="0" smtClean="0"/>
              <a:t>이 파일을 </a:t>
            </a:r>
            <a:r>
              <a:rPr lang="ko-KR" altLang="en-US" dirty="0"/>
              <a:t>읽어서 한 번에 전부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60" y="3257550"/>
            <a:ext cx="69627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4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스크립트 모드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05828" y="1801291"/>
            <a:ext cx="8229600" cy="4526280"/>
          </a:xfrm>
        </p:spPr>
        <p:txBody>
          <a:bodyPr/>
          <a:lstStyle/>
          <a:p>
            <a:r>
              <a:rPr lang="ko-KR" altLang="en-US" dirty="0" smtClean="0"/>
              <a:t>코드가 </a:t>
            </a:r>
            <a:r>
              <a:rPr lang="ko-KR" altLang="en-US" dirty="0"/>
              <a:t>복잡해지면 </a:t>
            </a:r>
            <a:r>
              <a:rPr lang="ko-KR" altLang="en-US" dirty="0" err="1" smtClean="0"/>
              <a:t>인터프리트</a:t>
            </a:r>
            <a:r>
              <a:rPr lang="ko-KR" altLang="en-US" dirty="0" smtClean="0"/>
              <a:t> 모드는 번거롭다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pic>
        <p:nvPicPr>
          <p:cNvPr id="3074" name="Picture 2" descr="Image result for complex python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5" y="3588803"/>
            <a:ext cx="2781300" cy="2076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og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35" y="3994936"/>
            <a:ext cx="1999740" cy="16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사각형 설명선 4"/>
          <p:cNvSpPr/>
          <p:nvPr/>
        </p:nvSpPr>
        <p:spPr>
          <a:xfrm>
            <a:off x="995880" y="2938604"/>
            <a:ext cx="3051018" cy="751438"/>
          </a:xfrm>
          <a:prstGeom prst="wedgeRectCallout">
            <a:avLst>
              <a:gd name="adj1" fmla="val 22787"/>
              <a:gd name="adj2" fmla="val 673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이걸 한 줄씩 입력하라고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45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스파이더에서</a:t>
            </a:r>
            <a:r>
              <a:rPr lang="ko-KR" altLang="en-US" dirty="0"/>
              <a:t> 대화형 모드와 스크립트 모드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1425" y="1777434"/>
            <a:ext cx="7786828" cy="47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2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스크립트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71764"/>
            <a:ext cx="8153400" cy="43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5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스크립트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모드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77901"/>
            <a:ext cx="8153400" cy="41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소스 파일 다시 열기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14945"/>
            <a:ext cx="8153400" cy="4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1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중간 점검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err="1"/>
              <a:t>스파이더는</a:t>
            </a:r>
            <a:r>
              <a:rPr lang="ko-KR" altLang="en-US" dirty="0"/>
              <a:t> 두 가지 모드로 사용할 수 있다</a:t>
            </a:r>
            <a:r>
              <a:rPr lang="en-US" altLang="ko-KR" dirty="0"/>
              <a:t>. </a:t>
            </a:r>
            <a:r>
              <a:rPr lang="ko-KR" altLang="en-US" dirty="0"/>
              <a:t>두 가지 모드에 대하여 설명해보자</a:t>
            </a:r>
            <a:r>
              <a:rPr lang="en-US" altLang="ko-K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파이썬으로</a:t>
            </a:r>
            <a:r>
              <a:rPr lang="ko-KR" altLang="en-US" dirty="0" smtClean="0"/>
              <a:t> </a:t>
            </a:r>
            <a:r>
              <a:rPr lang="ko-KR" altLang="en-US" dirty="0"/>
              <a:t>프로그램을 작성할 때 대문자와 소문자를 구분할까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파이썬</a:t>
            </a:r>
            <a:r>
              <a:rPr lang="ko-KR" altLang="en-US" dirty="0" smtClean="0"/>
              <a:t> </a:t>
            </a:r>
            <a:r>
              <a:rPr lang="ko-KR" altLang="en-US" dirty="0"/>
              <a:t>소스 파일의 </a:t>
            </a:r>
            <a:r>
              <a:rPr lang="ko-KR" altLang="en-US" dirty="0" err="1"/>
              <a:t>확장자는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sz="1800" dirty="0" smtClean="0"/>
          </a:p>
        </p:txBody>
      </p:sp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5" y="454083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print()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프로그램은 여러 줄의 명령문</a:t>
            </a:r>
            <a:r>
              <a:rPr lang="en-US" altLang="ko-KR" dirty="0"/>
              <a:t>(statement)</a:t>
            </a:r>
            <a:r>
              <a:rPr lang="ko-KR" altLang="en-US" dirty="0"/>
              <a:t>들로 이루어진다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함수</a:t>
            </a:r>
            <a:r>
              <a:rPr lang="en-US" altLang="ko-KR" dirty="0"/>
              <a:t>(function)</a:t>
            </a:r>
            <a:r>
              <a:rPr lang="ko-KR" altLang="en-US" dirty="0"/>
              <a:t>는 특별한 작업을 수행하는 명령어들의 </a:t>
            </a:r>
            <a:r>
              <a:rPr lang="ko-KR" altLang="en-US" dirty="0" smtClean="0"/>
              <a:t>모임이다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7" y="2794486"/>
            <a:ext cx="7766690" cy="20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9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(string)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큰따옴표</a:t>
            </a:r>
            <a:r>
              <a:rPr lang="en-US" altLang="ko-KR" dirty="0"/>
              <a:t>("...")</a:t>
            </a:r>
            <a:r>
              <a:rPr lang="ko-KR" altLang="en-US" dirty="0"/>
              <a:t>나 작은따옴표</a:t>
            </a:r>
            <a:r>
              <a:rPr lang="en-US" altLang="ko-KR" dirty="0"/>
              <a:t>('...') </a:t>
            </a:r>
            <a:r>
              <a:rPr lang="ko-KR" altLang="en-US" dirty="0"/>
              <a:t>안에 들어 </a:t>
            </a:r>
            <a:r>
              <a:rPr lang="ko-KR" altLang="en-US" dirty="0" smtClean="0"/>
              <a:t>있는 텍스트 데이터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반드시 따옴표가 있어야 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739487"/>
            <a:ext cx="6257925" cy="116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451" y="4644825"/>
            <a:ext cx="6893095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i="1" dirty="0"/>
              <a:t>&gt;&gt;&gt; print(Hello World!)</a:t>
            </a:r>
            <a:endParaRPr lang="en-US" altLang="ko-KR" sz="2000" dirty="0"/>
          </a:p>
          <a:p>
            <a:r>
              <a:rPr lang="en-US" altLang="ko-KR" sz="2000" i="1" dirty="0"/>
              <a:t>	</a:t>
            </a:r>
            <a:r>
              <a:rPr lang="en-US" altLang="ko-KR" sz="2000" i="1" dirty="0" err="1">
                <a:solidFill>
                  <a:srgbClr val="FF0000"/>
                </a:solidFill>
              </a:rPr>
              <a:t>SyntaxError</a:t>
            </a:r>
            <a:r>
              <a:rPr lang="en-US" altLang="ko-KR" sz="2000" i="1" dirty="0">
                <a:solidFill>
                  <a:srgbClr val="FF0000"/>
                </a:solidFill>
              </a:rPr>
              <a:t>: invalid syntax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컴퓨터 프로그램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컴퓨터에 일을 시키려면 인간이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컴퓨터에게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자세한 명령어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(instruction)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들의 리스트를 주어야 한다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프로그램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(program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컴퓨터가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수행할 명령어를 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적어놓은 문서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245060"/>
            <a:ext cx="534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print()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여러 개의 값들을 </a:t>
            </a:r>
            <a:r>
              <a:rPr lang="ko-KR" altLang="en-US" dirty="0" smtClean="0"/>
              <a:t>화면에 </a:t>
            </a:r>
            <a:r>
              <a:rPr lang="ko-KR" altLang="en-US" dirty="0"/>
              <a:t>차례대로 출력할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endParaRPr lang="en-US" altLang="ko-KR" i="1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627" y="2332495"/>
            <a:ext cx="6834753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</a:t>
            </a:r>
            <a:r>
              <a:rPr lang="en-US" altLang="ko-KR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  <a:r>
              <a:rPr lang="ko-KR" altLang="en-US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결과값은</a:t>
            </a:r>
            <a:r>
              <a:rPr lang="en-US" altLang="ko-KR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10, </a:t>
            </a:r>
            <a:r>
              <a:rPr lang="en-US" altLang="ko-KR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  <a:r>
              <a:rPr lang="ko-KR" altLang="en-US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입니다</a:t>
            </a:r>
            <a:r>
              <a:rPr lang="en-US" altLang="ko-KR" sz="2000" b="1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</a:t>
            </a:r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결과값은 </a:t>
            </a:r>
            <a:r>
              <a:rPr lang="en-US" altLang="ko-KR" sz="2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 </a:t>
            </a:r>
            <a:r>
              <a:rPr lang="ko-KR" altLang="en-US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입니다</a:t>
            </a:r>
            <a:r>
              <a:rPr lang="en-US" altLang="ko-KR" sz="2000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000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중간 점검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다음과 같이 </a:t>
            </a:r>
            <a:r>
              <a:rPr lang="en-US" altLang="ko-KR" dirty="0"/>
              <a:t>3</a:t>
            </a:r>
            <a:r>
              <a:rPr lang="ko-KR" altLang="en-US" dirty="0"/>
              <a:t>단 구구단의 일부를 출력하는 프로그램을 작성해보자</a:t>
            </a:r>
            <a:r>
              <a:rPr lang="en-US" altLang="ko-KR" dirty="0"/>
              <a:t>. 3*1, 3*2, 3*3</a:t>
            </a:r>
            <a:r>
              <a:rPr lang="ko-KR" altLang="en-US" dirty="0"/>
              <a:t>의 수식을 계산하여서 </a:t>
            </a:r>
            <a:r>
              <a:rPr lang="ko-KR" altLang="en-US" dirty="0" smtClean="0"/>
              <a:t>결과를 </a:t>
            </a:r>
            <a:r>
              <a:rPr lang="ko-KR" altLang="en-US" dirty="0"/>
              <a:t>출력한다</a:t>
            </a:r>
            <a:r>
              <a:rPr lang="en-US" altLang="ko-KR" dirty="0"/>
              <a:t>.</a:t>
            </a:r>
          </a:p>
          <a:p>
            <a:pPr marL="320040" lvl="1" indent="0">
              <a:buNone/>
            </a:pPr>
            <a:r>
              <a:rPr lang="en-US" altLang="ko-KR" dirty="0"/>
              <a:t>3 * 1 = 3</a:t>
            </a:r>
          </a:p>
          <a:p>
            <a:pPr marL="320040" lvl="1" indent="0">
              <a:buNone/>
            </a:pPr>
            <a:r>
              <a:rPr lang="en-US" altLang="ko-KR" dirty="0"/>
              <a:t>3 * 2 = 6</a:t>
            </a:r>
          </a:p>
          <a:p>
            <a:pPr marL="320040" lvl="1" indent="0">
              <a:buNone/>
            </a:pPr>
            <a:r>
              <a:rPr lang="en-US" altLang="ko-KR" dirty="0"/>
              <a:t>3 * 3 = 9</a:t>
            </a:r>
            <a:endParaRPr lang="ko-KR" altLang="en-US" sz="1800" dirty="0" smtClean="0"/>
          </a:p>
        </p:txBody>
      </p:sp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5" y="454083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en-US" altLang="ko-KR" dirty="0"/>
              <a:t>print() </a:t>
            </a:r>
            <a:r>
              <a:rPr lang="ko-KR" altLang="en-US" dirty="0"/>
              <a:t>함수 실습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744949"/>
            <a:ext cx="8322549" cy="142437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sz="2000" i="1" dirty="0" err="1"/>
              <a:t>파이썬에</a:t>
            </a:r>
            <a:r>
              <a:rPr lang="ko-KR" altLang="en-US" sz="2000" i="1" dirty="0"/>
              <a:t> 오신 것을 환영합니다</a:t>
            </a:r>
            <a:r>
              <a:rPr lang="en-US" altLang="ko-KR" sz="2000" i="1" dirty="0"/>
              <a:t>.</a:t>
            </a:r>
          </a:p>
          <a:p>
            <a:r>
              <a:rPr lang="ko-KR" altLang="en-US" sz="2000" i="1" dirty="0" err="1"/>
              <a:t>파이썬은</a:t>
            </a:r>
            <a:r>
              <a:rPr lang="ko-KR" altLang="en-US" sz="2000" i="1" dirty="0"/>
              <a:t> 쉽습니다</a:t>
            </a:r>
            <a:r>
              <a:rPr lang="en-US" altLang="ko-KR" sz="2000" i="1" dirty="0"/>
              <a:t>.</a:t>
            </a:r>
          </a:p>
          <a:p>
            <a:r>
              <a:rPr lang="ko-KR" altLang="en-US" sz="2000" i="1" dirty="0" err="1"/>
              <a:t>파이썬으로</a:t>
            </a:r>
            <a:r>
              <a:rPr lang="ko-KR" altLang="en-US" sz="2000" i="1" dirty="0"/>
              <a:t> 빅데이터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인공지능 프로그램을 작성할 수 있습니다</a:t>
            </a:r>
            <a:r>
              <a:rPr lang="en-US" altLang="ko-K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803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print</a:t>
            </a:r>
            <a:r>
              <a:rPr lang="en-US" altLang="ko-KR" dirty="0"/>
              <a:t>() </a:t>
            </a:r>
            <a:r>
              <a:rPr lang="ko-KR" altLang="en-US" dirty="0"/>
              <a:t>함수 </a:t>
            </a:r>
            <a:r>
              <a:rPr lang="ko-KR" altLang="en-US" dirty="0" smtClean="0"/>
              <a:t>실습 </a:t>
            </a:r>
            <a:r>
              <a:rPr lang="en-US" altLang="ko-KR" dirty="0" smtClean="0"/>
              <a:t>lab1.py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7195"/>
            <a:ext cx="8322549" cy="14243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print("</a:t>
            </a:r>
            <a:r>
              <a:rPr lang="ko-KR" altLang="en-US" sz="2000" i="1" dirty="0" err="1"/>
              <a:t>파이썬에</a:t>
            </a:r>
            <a:r>
              <a:rPr lang="ko-KR" altLang="en-US" sz="2000" i="1" dirty="0"/>
              <a:t> 오신 것을 환영합니다</a:t>
            </a:r>
            <a:r>
              <a:rPr lang="en-US" altLang="ko-KR" sz="2000" i="1" dirty="0"/>
              <a:t>.")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 err="1"/>
              <a:t>파이썬은</a:t>
            </a:r>
            <a:r>
              <a:rPr lang="ko-KR" altLang="en-US" sz="2000" i="1" dirty="0"/>
              <a:t> 쉽습니다</a:t>
            </a:r>
            <a:r>
              <a:rPr lang="en-US" altLang="ko-KR" sz="2000" i="1" dirty="0"/>
              <a:t>.")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 err="1"/>
              <a:t>파이썬으로</a:t>
            </a:r>
            <a:r>
              <a:rPr lang="ko-KR" altLang="en-US" sz="2000" i="1" dirty="0"/>
              <a:t> 빅데이터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인공지능 프로그램을 작성할 수 있습니다</a:t>
            </a:r>
            <a:r>
              <a:rPr lang="en-US" altLang="ko-KR" sz="2000" i="1" dirty="0"/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2970777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간단한 계산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499" y="1700561"/>
            <a:ext cx="8322549" cy="142437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2+3= 5</a:t>
            </a:r>
          </a:p>
          <a:p>
            <a:r>
              <a:rPr lang="en-US" altLang="ko-KR" sz="2000" i="1" dirty="0"/>
              <a:t>2-3= -1</a:t>
            </a:r>
          </a:p>
          <a:p>
            <a:r>
              <a:rPr lang="en-US" altLang="ko-KR" sz="2000" i="1" dirty="0"/>
              <a:t>2*3= 6</a:t>
            </a:r>
          </a:p>
          <a:p>
            <a:r>
              <a:rPr lang="en-US" altLang="ko-KR" sz="2000" i="1" dirty="0"/>
              <a:t>2/3= 0.6666666666666666</a:t>
            </a:r>
          </a:p>
        </p:txBody>
      </p:sp>
    </p:spTree>
    <p:extLst>
      <p:ext uri="{BB962C8B-B14F-4D97-AF65-F5344CB8AC3E}">
        <p14:creationId xmlns:p14="http://schemas.microsoft.com/office/powerpoint/2010/main" val="3643905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간단한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계산 </a:t>
            </a:r>
            <a:r>
              <a:rPr lang="en-US" altLang="ko-KR" dirty="0" smtClean="0"/>
              <a:t>lab2.py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7195"/>
            <a:ext cx="8322549" cy="14243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print("2+3=", 2+3)</a:t>
            </a:r>
          </a:p>
          <a:p>
            <a:r>
              <a:rPr lang="en-US" altLang="ko-KR" sz="2000" i="1" dirty="0"/>
              <a:t>print("2-3=", 2-3)</a:t>
            </a:r>
          </a:p>
          <a:p>
            <a:r>
              <a:rPr lang="en-US" altLang="ko-KR" sz="2000" i="1" dirty="0"/>
              <a:t>print("2*3=", 2*3)</a:t>
            </a:r>
          </a:p>
          <a:p>
            <a:r>
              <a:rPr lang="en-US" altLang="ko-KR" sz="2000" i="1" dirty="0"/>
              <a:t>print("2/3=", 2/3)</a:t>
            </a:r>
          </a:p>
        </p:txBody>
      </p:sp>
    </p:spTree>
    <p:extLst>
      <p:ext uri="{BB962C8B-B14F-4D97-AF65-F5344CB8AC3E}">
        <p14:creationId xmlns:p14="http://schemas.microsoft.com/office/powerpoint/2010/main" val="650841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오류를 처리해보자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1727195"/>
            <a:ext cx="8322549" cy="14243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print(</a:t>
            </a:r>
            <a:r>
              <a:rPr lang="ko-KR" altLang="en-US" sz="2000" i="1" dirty="0"/>
              <a:t>안녕하세요</a:t>
            </a:r>
            <a:r>
              <a:rPr lang="en-US" altLang="ko-KR" sz="2000" i="1" dirty="0"/>
              <a:t>?)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/>
              <a:t>이번 코드에는 많은 오류가 </a:t>
            </a:r>
            <a:r>
              <a:rPr lang="ko-KR" altLang="en-US" sz="2000" i="1" dirty="0" err="1"/>
              <a:t>있다네요</a:t>
            </a:r>
            <a:r>
              <a:rPr lang="en-US" altLang="ko-KR" sz="2000" i="1" dirty="0"/>
              <a:t>")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/>
              <a:t>제가 다 고쳐 보겠습니다</a:t>
            </a:r>
            <a:r>
              <a:rPr lang="en-US" altLang="ko-KR" sz="2000" i="1" dirty="0"/>
              <a:t>.)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2" y="3659569"/>
            <a:ext cx="8161496" cy="1021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17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오류를 처리해보자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8" y="3840080"/>
            <a:ext cx="7670218" cy="14243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print("</a:t>
            </a:r>
            <a:r>
              <a:rPr lang="ko-KR" altLang="en-US" sz="2000" i="1" dirty="0"/>
              <a:t>안녕하세요</a:t>
            </a:r>
            <a:r>
              <a:rPr lang="en-US" altLang="ko-KR" sz="2000" i="1" dirty="0"/>
              <a:t>?")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/>
              <a:t>이번 코드에는 많은 오류가 </a:t>
            </a:r>
            <a:r>
              <a:rPr lang="ko-KR" altLang="en-US" sz="2000" i="1" dirty="0" err="1"/>
              <a:t>있다네요</a:t>
            </a:r>
            <a:r>
              <a:rPr lang="en-US" altLang="ko-KR" sz="2000" i="1" dirty="0"/>
              <a:t>")</a:t>
            </a:r>
          </a:p>
          <a:p>
            <a:r>
              <a:rPr lang="en-US" altLang="ko-KR" sz="2000" i="1" dirty="0"/>
              <a:t>print("</a:t>
            </a:r>
            <a:r>
              <a:rPr lang="ko-KR" altLang="en-US" sz="2000" i="1" dirty="0"/>
              <a:t>제가 다 고쳐 보겠습니다</a:t>
            </a:r>
            <a:r>
              <a:rPr lang="en-US" altLang="ko-KR" sz="2000" i="1" dirty="0"/>
              <a:t>.")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" y="1437858"/>
            <a:ext cx="8105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0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주피터 노트북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3937" y="1600200"/>
            <a:ext cx="77510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5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 추가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9725" y="1600200"/>
            <a:ext cx="7699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명령어들의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붓을 들고 있는 로봇에게 사각형을 그리게 </a:t>
            </a:r>
            <a:r>
              <a:rPr lang="ko-KR" altLang="en-US" dirty="0" smtClean="0"/>
              <a:t>하는 작업은 다음과 같은 지시사항들로 </a:t>
            </a:r>
            <a:r>
              <a:rPr lang="ko-KR" altLang="en-US" dirty="0"/>
              <a:t>이루어질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53" y="2929631"/>
            <a:ext cx="6947190" cy="25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7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설명 추가하기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7687" y="1600200"/>
            <a:ext cx="76035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2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설명 추가하기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3125" y="1600200"/>
            <a:ext cx="77726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5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구글 </a:t>
            </a:r>
            <a:r>
              <a:rPr lang="en-US" altLang="ko-KR" dirty="0" err="1" smtClean="0"/>
              <a:t>Colab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5623" y="1550209"/>
            <a:ext cx="6524245" cy="49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터틀</a:t>
            </a:r>
            <a:r>
              <a:rPr lang="ko-KR" altLang="en-US" dirty="0" smtClean="0"/>
              <a:t> 그래픽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그래픽은 화면에서 거북이를 이용하여서 그림을 그리는 기능이다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73" y="2588823"/>
            <a:ext cx="7182749" cy="28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스파이더</a:t>
            </a:r>
            <a:r>
              <a:rPr lang="ko-KR" altLang="en-US" dirty="0" smtClean="0"/>
              <a:t> 설정 변경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2850" y="1800225"/>
            <a:ext cx="6953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7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터틀</a:t>
            </a:r>
            <a:r>
              <a:rPr lang="ko-KR" altLang="en-US" dirty="0" smtClean="0"/>
              <a:t> 그래픽 시작 </a:t>
            </a:r>
            <a:r>
              <a:rPr lang="en-US" altLang="ko-KR" dirty="0" smtClean="0"/>
              <a:t>turtle.py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00200"/>
            <a:ext cx="7670218" cy="39217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dirty="0"/>
              <a:t>import turtle # (1)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 </a:t>
            </a:r>
            <a:r>
              <a:rPr lang="en-US" altLang="ko-KR" sz="2000" dirty="0"/>
              <a:t>= </a:t>
            </a:r>
            <a:r>
              <a:rPr lang="en-US" altLang="ko-KR" sz="2000" dirty="0" err="1"/>
              <a:t>turtle.Turtle</a:t>
            </a:r>
            <a:r>
              <a:rPr lang="en-US" altLang="ko-KR" sz="2000" dirty="0"/>
              <a:t>() # (2)</a:t>
            </a:r>
          </a:p>
          <a:p>
            <a:r>
              <a:rPr lang="en-US" altLang="ko-KR" sz="2000" dirty="0" err="1"/>
              <a:t>t.shape</a:t>
            </a:r>
            <a:r>
              <a:rPr lang="en-US" altLang="ko-KR" sz="2000" dirty="0"/>
              <a:t>("turtle") # (3)</a:t>
            </a:r>
          </a:p>
          <a:p>
            <a:endParaRPr lang="en-US" altLang="ko-KR" sz="2000" dirty="0" smtClean="0"/>
          </a:p>
          <a:p>
            <a:r>
              <a:rPr lang="en-US" altLang="ko-KR" sz="2000" dirty="0" err="1" smtClean="0"/>
              <a:t>t.forward</a:t>
            </a:r>
            <a:r>
              <a:rPr lang="en-US" altLang="ko-KR" sz="2000" dirty="0" smtClean="0"/>
              <a:t>(100</a:t>
            </a:r>
            <a:r>
              <a:rPr lang="en-US" altLang="ko-KR" sz="2000" dirty="0"/>
              <a:t>) # (4)</a:t>
            </a:r>
          </a:p>
          <a:p>
            <a:r>
              <a:rPr lang="en-US" altLang="ko-KR" sz="2000" dirty="0" err="1"/>
              <a:t>t.left</a:t>
            </a:r>
            <a:r>
              <a:rPr lang="en-US" altLang="ko-KR" sz="2000" dirty="0"/>
              <a:t>(90) # (5)</a:t>
            </a:r>
          </a:p>
          <a:p>
            <a:r>
              <a:rPr lang="en-US" altLang="ko-KR" sz="2000" dirty="0" err="1"/>
              <a:t>t.forward</a:t>
            </a:r>
            <a:r>
              <a:rPr lang="en-US" altLang="ko-KR" sz="2000" dirty="0"/>
              <a:t>(50)</a:t>
            </a:r>
          </a:p>
          <a:p>
            <a:endParaRPr lang="en-US" altLang="ko-KR" sz="2000" dirty="0" smtClean="0"/>
          </a:p>
          <a:p>
            <a:r>
              <a:rPr lang="en-US" altLang="ko-KR" sz="2000" dirty="0" err="1" smtClean="0"/>
              <a:t>turtle.mainloop</a:t>
            </a:r>
            <a:r>
              <a:rPr lang="en-US" altLang="ko-KR" sz="2000" dirty="0"/>
              <a:t>() # (6)</a:t>
            </a:r>
          </a:p>
          <a:p>
            <a:r>
              <a:rPr lang="en-US" altLang="ko-KR" sz="2000" dirty="0" err="1"/>
              <a:t>turtle.bye</a:t>
            </a:r>
            <a:r>
              <a:rPr lang="en-US" altLang="ko-KR" sz="2000" dirty="0"/>
              <a:t>()</a:t>
            </a:r>
          </a:p>
          <a:p>
            <a:endParaRPr lang="en-US" altLang="ko-KR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84" y="2733953"/>
            <a:ext cx="5096021" cy="27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삼각형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그리기 </a:t>
            </a:r>
            <a:r>
              <a:rPr lang="en-US" altLang="ko-KR" smtClean="0"/>
              <a:t>p50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1727195"/>
            <a:ext cx="8322549" cy="40077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2000" i="1" dirty="0"/>
              <a:t>import turtle</a:t>
            </a:r>
          </a:p>
          <a:p>
            <a:r>
              <a:rPr lang="en-US" altLang="ko-KR" sz="2000" i="1" dirty="0"/>
              <a:t>t = </a:t>
            </a:r>
            <a:r>
              <a:rPr lang="en-US" altLang="ko-KR" sz="2000" i="1" dirty="0" err="1"/>
              <a:t>turtle.Turtle</a:t>
            </a:r>
            <a:r>
              <a:rPr lang="en-US" altLang="ko-KR" sz="2000" i="1" dirty="0"/>
              <a:t>()</a:t>
            </a:r>
          </a:p>
          <a:p>
            <a:endParaRPr lang="en-US" altLang="ko-KR" sz="2000" i="1" dirty="0"/>
          </a:p>
          <a:p>
            <a:r>
              <a:rPr lang="en-US" altLang="ko-KR" sz="2000" i="1" dirty="0" err="1"/>
              <a:t>t.shape</a:t>
            </a:r>
            <a:r>
              <a:rPr lang="en-US" altLang="ko-KR" sz="2000" i="1" dirty="0"/>
              <a:t>("turtle")</a:t>
            </a:r>
          </a:p>
          <a:p>
            <a:r>
              <a:rPr lang="en-US" altLang="ko-KR" sz="2000" i="1" dirty="0" err="1"/>
              <a:t>t.forward</a:t>
            </a:r>
            <a:r>
              <a:rPr lang="en-US" altLang="ko-KR" sz="2000" i="1" dirty="0"/>
              <a:t>(100)</a:t>
            </a:r>
          </a:p>
          <a:p>
            <a:r>
              <a:rPr lang="en-US" altLang="ko-KR" sz="2000" i="1" dirty="0" err="1"/>
              <a:t>t.left</a:t>
            </a:r>
            <a:r>
              <a:rPr lang="en-US" altLang="ko-KR" sz="2000" i="1" dirty="0"/>
              <a:t>(120)</a:t>
            </a:r>
          </a:p>
          <a:p>
            <a:r>
              <a:rPr lang="en-US" altLang="ko-KR" sz="2000" i="1" dirty="0" err="1"/>
              <a:t>t.forward</a:t>
            </a:r>
            <a:r>
              <a:rPr lang="en-US" altLang="ko-KR" sz="2000" i="1" dirty="0"/>
              <a:t>(100)</a:t>
            </a:r>
          </a:p>
          <a:p>
            <a:r>
              <a:rPr lang="en-US" altLang="ko-KR" sz="2000" i="1" dirty="0" err="1"/>
              <a:t>t.left</a:t>
            </a:r>
            <a:r>
              <a:rPr lang="en-US" altLang="ko-KR" sz="2000" i="1" dirty="0"/>
              <a:t>(120)</a:t>
            </a:r>
          </a:p>
          <a:p>
            <a:r>
              <a:rPr lang="en-US" altLang="ko-KR" sz="2000" i="1" dirty="0" err="1"/>
              <a:t>t.forward</a:t>
            </a:r>
            <a:r>
              <a:rPr lang="en-US" altLang="ko-KR" sz="2000" i="1" dirty="0"/>
              <a:t>(100)</a:t>
            </a:r>
          </a:p>
          <a:p>
            <a:endParaRPr lang="en-US" altLang="ko-KR" sz="2000" i="1" dirty="0"/>
          </a:p>
          <a:p>
            <a:r>
              <a:rPr lang="en-US" altLang="ko-KR" sz="2000" i="1" dirty="0" err="1"/>
              <a:t>turtle.mainloop</a:t>
            </a:r>
            <a:r>
              <a:rPr lang="en-US" altLang="ko-KR" sz="2000" i="1" dirty="0"/>
              <a:t>()</a:t>
            </a:r>
          </a:p>
          <a:p>
            <a:r>
              <a:rPr lang="en-US" altLang="ko-KR" sz="2000" i="1" dirty="0" err="1"/>
              <a:t>turtle.bye</a:t>
            </a:r>
            <a:r>
              <a:rPr lang="en-US" altLang="ko-KR" sz="2000" i="1" dirty="0"/>
              <a:t>()</a:t>
            </a:r>
          </a:p>
        </p:txBody>
      </p:sp>
      <p:pic>
        <p:nvPicPr>
          <p:cNvPr id="1028" name="_x421774488" descr="EMB00002c780b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00" y="2642525"/>
            <a:ext cx="2681879" cy="209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effectLst/>
              </a:rPr>
              <a:t>파이썬으로</a:t>
            </a:r>
            <a:r>
              <a:rPr lang="ko-KR" altLang="en-US" dirty="0">
                <a:effectLst/>
              </a:rPr>
              <a:t> 무엇을 만들 수 있을까</a:t>
            </a:r>
            <a:r>
              <a:rPr lang="en-US" altLang="ko-KR" dirty="0" smtClean="0">
                <a:effectLst/>
              </a:rPr>
              <a:t>?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아래의 소스를 입력하고 실행해보자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073" y="1600200"/>
            <a:ext cx="8322549" cy="493665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i="1" dirty="0"/>
              <a:t>import turtle</a:t>
            </a:r>
          </a:p>
          <a:p>
            <a:endParaRPr lang="en-US" altLang="ko-KR" i="1" dirty="0"/>
          </a:p>
          <a:p>
            <a:r>
              <a:rPr lang="en-US" altLang="ko-KR" i="1" dirty="0"/>
              <a:t>colors = ["red", "purple", "blue", "green", "yellow", "orange" ]</a:t>
            </a:r>
          </a:p>
          <a:p>
            <a:r>
              <a:rPr lang="en-US" altLang="ko-KR" i="1" dirty="0"/>
              <a:t>t = </a:t>
            </a:r>
            <a:r>
              <a:rPr lang="en-US" altLang="ko-KR" i="1" dirty="0" err="1"/>
              <a:t>turtle.Turtle</a:t>
            </a:r>
            <a:r>
              <a:rPr lang="en-US" altLang="ko-KR" i="1" dirty="0"/>
              <a:t>()</a:t>
            </a:r>
          </a:p>
          <a:p>
            <a:endParaRPr lang="en-US" altLang="ko-KR" i="1" dirty="0"/>
          </a:p>
          <a:p>
            <a:r>
              <a:rPr lang="en-US" altLang="ko-KR" i="1" dirty="0" err="1"/>
              <a:t>turtle.bgcolor</a:t>
            </a:r>
            <a:r>
              <a:rPr lang="en-US" altLang="ko-KR" i="1" dirty="0"/>
              <a:t>("black")</a:t>
            </a:r>
          </a:p>
          <a:p>
            <a:r>
              <a:rPr lang="en-US" altLang="ko-KR" i="1" dirty="0" err="1"/>
              <a:t>t.speed</a:t>
            </a:r>
            <a:r>
              <a:rPr lang="en-US" altLang="ko-KR" i="1" dirty="0"/>
              <a:t>(0)</a:t>
            </a:r>
          </a:p>
          <a:p>
            <a:r>
              <a:rPr lang="en-US" altLang="ko-KR" i="1" dirty="0" err="1"/>
              <a:t>t.width</a:t>
            </a:r>
            <a:r>
              <a:rPr lang="en-US" altLang="ko-KR" i="1" dirty="0"/>
              <a:t>(3)</a:t>
            </a:r>
          </a:p>
          <a:p>
            <a:r>
              <a:rPr lang="en-US" altLang="ko-KR" i="1" dirty="0"/>
              <a:t>length = 10	</a:t>
            </a:r>
          </a:p>
          <a:p>
            <a:endParaRPr lang="en-US" altLang="ko-KR" i="1" dirty="0"/>
          </a:p>
          <a:p>
            <a:r>
              <a:rPr lang="en-US" altLang="ko-KR" i="1" dirty="0"/>
              <a:t>while length &lt; 300:	</a:t>
            </a:r>
          </a:p>
          <a:p>
            <a:r>
              <a:rPr lang="en-US" altLang="ko-KR" i="1" dirty="0"/>
              <a:t>    </a:t>
            </a:r>
            <a:r>
              <a:rPr lang="en-US" altLang="ko-KR" i="1" dirty="0" err="1"/>
              <a:t>t.forward</a:t>
            </a:r>
            <a:r>
              <a:rPr lang="en-US" altLang="ko-KR" i="1" dirty="0"/>
              <a:t>(length)			</a:t>
            </a:r>
          </a:p>
          <a:p>
            <a:r>
              <a:rPr lang="en-US" altLang="ko-KR" i="1" dirty="0"/>
              <a:t>    </a:t>
            </a:r>
            <a:r>
              <a:rPr lang="en-US" altLang="ko-KR" i="1" dirty="0" err="1"/>
              <a:t>t.pencolor</a:t>
            </a:r>
            <a:r>
              <a:rPr lang="en-US" altLang="ko-KR" i="1" dirty="0"/>
              <a:t>(colors[length%6])	</a:t>
            </a:r>
          </a:p>
          <a:p>
            <a:r>
              <a:rPr lang="en-US" altLang="ko-KR" i="1" dirty="0"/>
              <a:t>    </a:t>
            </a:r>
            <a:r>
              <a:rPr lang="en-US" altLang="ko-KR" i="1" dirty="0" err="1"/>
              <a:t>t.right</a:t>
            </a:r>
            <a:r>
              <a:rPr lang="en-US" altLang="ko-KR" i="1" dirty="0"/>
              <a:t> (86)			</a:t>
            </a:r>
          </a:p>
          <a:p>
            <a:r>
              <a:rPr lang="en-US" altLang="ko-KR" i="1" dirty="0"/>
              <a:t>    length += 5</a:t>
            </a:r>
          </a:p>
          <a:p>
            <a:endParaRPr lang="en-US" altLang="ko-KR" i="1" dirty="0"/>
          </a:p>
          <a:p>
            <a:r>
              <a:rPr lang="en-US" altLang="ko-KR" i="1" dirty="0" err="1"/>
              <a:t>turtle.mainloop</a:t>
            </a:r>
            <a:r>
              <a:rPr lang="en-US" altLang="ko-KR" i="1" dirty="0"/>
              <a:t>()</a:t>
            </a:r>
          </a:p>
          <a:p>
            <a:r>
              <a:rPr lang="en-US" altLang="ko-KR" i="1" dirty="0" err="1"/>
              <a:t>turtle.bye</a:t>
            </a:r>
            <a:r>
              <a:rPr lang="en-US" altLang="ko-KR" i="1" dirty="0"/>
              <a:t>()		</a:t>
            </a:r>
          </a:p>
        </p:txBody>
      </p:sp>
    </p:spTree>
    <p:extLst>
      <p:ext uri="{BB962C8B-B14F-4D97-AF65-F5344CB8AC3E}">
        <p14:creationId xmlns:p14="http://schemas.microsoft.com/office/powerpoint/2010/main" val="2948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2049" name="_x244037512" descr="EMB00002c780b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9" y="1930894"/>
            <a:ext cx="6276513" cy="40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파일 안의 단어 분석하기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빈칸을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채워본다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848100"/>
            <a:ext cx="8322549" cy="25074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i="1" dirty="0"/>
              <a:t>단어 출현 횟수 </a:t>
            </a:r>
            <a:r>
              <a:rPr lang="en-US" altLang="ko-KR" i="1" dirty="0"/>
              <a:t>: Counter({'the': 13851, 'of': 6638, 'and': 6000, 'a': 4549, 'to': 4529, 'in': 3904, 'that': 2692, 'his': 2428, 'I': 1723, 'with': 1695, 'as': 1600, 'is': 1588, 'was': 1567, 'it': 1516, 'he': 1495, 'for': 1385, 'all': 1314, 'at': 1231, 'this': 1169, 'by': 1121, 'from': 1072, 'not': 1043, 'but': 1034, 'be': 991, 'on': 926, 'so': 785, 'you': 784, 'or': 763, 'one': 755, 'have': 752, 'had': 751, 'were': 645, 'But': 637, 'The': 635, 'their': 613, 'are': 586, 'an': 579, 'some': 571,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1600200"/>
            <a:ext cx="8322549" cy="20477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from collections import Counter</a:t>
            </a:r>
          </a:p>
          <a:p>
            <a:endParaRPr lang="en-US" altLang="ko-KR" i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 = open</a:t>
            </a:r>
            <a:r>
              <a:rPr lang="en-US" altLang="ko-KR" i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en-US" altLang="ko-KR" i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d:\\mobydick.txt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</a:t>
            </a:r>
            <a:r>
              <a:rPr lang="en-US" altLang="ko-KR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en-US" altLang="ko-KR" i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r”, encoding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="utf-8")</a:t>
            </a:r>
          </a:p>
          <a:p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count = Counter(</a:t>
            </a:r>
            <a:r>
              <a:rPr lang="en-US" altLang="ko-KR" i="1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f.read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().split())</a:t>
            </a:r>
          </a:p>
          <a:p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단어 출현 횟수 </a:t>
            </a:r>
            <a:r>
              <a:rPr lang="en-US" altLang="ko-KR" i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:", count)</a:t>
            </a:r>
          </a:p>
        </p:txBody>
      </p:sp>
    </p:spTree>
    <p:extLst>
      <p:ext uri="{BB962C8B-B14F-4D97-AF65-F5344CB8AC3E}">
        <p14:creationId xmlns:p14="http://schemas.microsoft.com/office/powerpoint/2010/main" val="1015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smtClean="0"/>
              <a:t>중간 점검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컴퓨터의 장점은 무엇인가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왜 </a:t>
            </a:r>
            <a:r>
              <a:rPr lang="ko-KR" altLang="en-US" dirty="0"/>
              <a:t>계산기는 컴퓨터라고 할 수 없는가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프로그램 </a:t>
            </a:r>
            <a:r>
              <a:rPr lang="ko-KR" altLang="en-US" dirty="0"/>
              <a:t>안에는 무엇이 들어 있는가</a:t>
            </a:r>
            <a:r>
              <a:rPr lang="en-US" altLang="ko-KR" dirty="0"/>
              <a:t>?</a:t>
            </a:r>
            <a:endParaRPr lang="ko-KR" altLang="en-US" dirty="0" smtClean="0"/>
          </a:p>
        </p:txBody>
      </p:sp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5513" y="1233578"/>
            <a:ext cx="8437830" cy="5362532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595223" y="1233577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프로그램은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컴퓨터에 내리는 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이루어지는 작업 지시서이다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고급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언어는 컴퓨터가 이해할 수 있는 언어이다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다양한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종류의 프로그래밍 언어가 있고 </a:t>
            </a:r>
            <a:r>
              <a:rPr lang="ko-KR" alt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파이썬도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프로그래밍 언어의 일종이다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20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파이썬으로</a:t>
            </a:r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프로그램을 작성하기 위한 개발 환경인 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 </a:t>
            </a:r>
            <a:r>
              <a:rPr lang="en-US" altLang="ko-K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://www.anaconda.com/distribution/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웹사이트에서 다운받아서 설치할 수 있다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20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IPython</a:t>
            </a:r>
            <a:r>
              <a:rPr lang="en-US" altLang="ko-K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콘솔에서는 프롬프트 다음에 코드를 입력하고 󰎠를 누르면 코드가 실행된다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산술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계산을 하는 </a:t>
            </a:r>
            <a:r>
              <a:rPr lang="ko-KR" alt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파이썬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연산자에는 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 -, *, /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있다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화면에 문자열이나 계산 결과를 출력할 때 사용하는 함수이다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스크립트 </a:t>
            </a:r>
            <a:r>
              <a:rPr lang="ko-KR" alt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모드를 사용하면 코드를 파일에 저장하였다가 한꺼번에 실행할 수 있다</a:t>
            </a:r>
            <a:r>
              <a:rPr lang="en-US" altLang="ko-KR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우리는 왜 프로그래밍에 대하여 알아야 할까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우리가 어떤 일을 하던지 상관없이 프로그래밍은 필수적인 기술이 되었다</a:t>
            </a:r>
            <a:r>
              <a:rPr lang="en-US" altLang="ko-KR" dirty="0"/>
              <a:t>. </a:t>
            </a:r>
            <a:r>
              <a:rPr lang="ko-KR" altLang="en-US" dirty="0"/>
              <a:t>이과 </a:t>
            </a:r>
            <a:r>
              <a:rPr lang="ko-KR" altLang="en-US" dirty="0" smtClean="0"/>
              <a:t>학생들에게는 </a:t>
            </a:r>
            <a:r>
              <a:rPr lang="ko-KR" altLang="en-US" dirty="0"/>
              <a:t>물론</a:t>
            </a:r>
            <a:r>
              <a:rPr lang="en-US" altLang="ko-KR" dirty="0"/>
              <a:t>, </a:t>
            </a:r>
            <a:r>
              <a:rPr lang="ko-KR" altLang="en-US" dirty="0" err="1"/>
              <a:t>인문사회계</a:t>
            </a:r>
            <a:r>
              <a:rPr lang="ko-KR" altLang="en-US" dirty="0"/>
              <a:t> 학생들도 프로그래밍에 대하여 어느 정도는 알아야 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59" y="2876365"/>
            <a:ext cx="7630377" cy="30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우리는 왜 프로그래밍에 대하여 알아야 할까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보고서 쓰는 인공지능 로봇</a:t>
            </a:r>
            <a:endParaRPr lang="en-US" altLang="ko-KR" dirty="0" smtClean="0"/>
          </a:p>
          <a:p>
            <a:r>
              <a:rPr lang="ko-KR" altLang="en-US" dirty="0" smtClean="0"/>
              <a:t>인공지능 알고리즘 주식 매매</a:t>
            </a:r>
            <a:endParaRPr lang="en-US" altLang="ko-KR" dirty="0" smtClean="0"/>
          </a:p>
          <a:p>
            <a:r>
              <a:rPr lang="ko-KR" altLang="en-US" dirty="0" smtClean="0"/>
              <a:t>로봇 </a:t>
            </a:r>
            <a:r>
              <a:rPr lang="ko-KR" altLang="en-US" dirty="0"/>
              <a:t>프로세스 </a:t>
            </a:r>
            <a:r>
              <a:rPr lang="ko-KR" altLang="en-US" dirty="0" smtClean="0"/>
              <a:t>자동화</a:t>
            </a:r>
            <a:r>
              <a:rPr lang="en-US" altLang="ko-KR" dirty="0" smtClean="0"/>
              <a:t>(</a:t>
            </a:r>
            <a:r>
              <a:rPr lang="en-US" altLang="ko-KR" dirty="0"/>
              <a:t>RPA)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42" y="3697457"/>
            <a:ext cx="1948982" cy="20196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31" y="3431126"/>
            <a:ext cx="1921346" cy="23985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389" y="3622088"/>
            <a:ext cx="2339451" cy="15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인간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컴퓨터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사람들이 </a:t>
            </a:r>
            <a:r>
              <a:rPr lang="ko-KR" altLang="en-US" dirty="0"/>
              <a:t>아주 재미없고 지루하다고 생각하는 </a:t>
            </a:r>
            <a:r>
              <a:rPr lang="ko-KR" altLang="en-US" dirty="0" smtClean="0"/>
              <a:t>작업을 컴퓨터는 </a:t>
            </a:r>
            <a:r>
              <a:rPr lang="ko-KR" altLang="en-US" dirty="0"/>
              <a:t>아주 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70" y="2633950"/>
            <a:ext cx="5610316" cy="31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3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1870</TotalTime>
  <Words>1275</Words>
  <Application>Microsoft Office PowerPoint</Application>
  <PresentationFormat>화면 슬라이드 쇼(4:3)</PresentationFormat>
  <Paragraphs>219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7" baseType="lpstr">
      <vt:lpstr>HY얕은샘물M</vt:lpstr>
      <vt:lpstr>굴림</vt:lpstr>
      <vt:lpstr>Arial</vt:lpstr>
      <vt:lpstr>Tw Cen MT</vt:lpstr>
      <vt:lpstr>Wingdings</vt:lpstr>
      <vt:lpstr>Wingdings 2</vt:lpstr>
      <vt:lpstr>가을</vt:lpstr>
      <vt:lpstr>1장 프로그래밍과 파이썬 소개</vt:lpstr>
      <vt:lpstr>컴퓨터와 프로그램</vt:lpstr>
      <vt:lpstr>컴퓨터가 많이 사용되는 이유</vt:lpstr>
      <vt:lpstr>컴퓨터 프로그램</vt:lpstr>
      <vt:lpstr>명령어들의 예</vt:lpstr>
      <vt:lpstr>중간 점검</vt:lpstr>
      <vt:lpstr>우리는 왜 프로그래밍에 대하여 알아야 할까?</vt:lpstr>
      <vt:lpstr>우리는 왜 프로그래밍에 대하여 알아야 할까?</vt:lpstr>
      <vt:lpstr>인간 vs 컴퓨터 </vt:lpstr>
      <vt:lpstr>중간 점검</vt:lpstr>
      <vt:lpstr>프로그래밍 언어</vt:lpstr>
      <vt:lpstr>컴파일러(인터프리터)</vt:lpstr>
      <vt:lpstr>프로그래밍 언어</vt:lpstr>
      <vt:lpstr>프로그래밍 언어의 종류</vt:lpstr>
      <vt:lpstr>파이썬</vt:lpstr>
      <vt:lpstr>파이썬의 특징</vt:lpstr>
      <vt:lpstr>파이썬의 특징</vt:lpstr>
      <vt:lpstr>파이썬의 특징</vt:lpstr>
      <vt:lpstr>아나콘다</vt:lpstr>
      <vt:lpstr>아나콘다 다운로드</vt:lpstr>
      <vt:lpstr>아나콘다 설치</vt:lpstr>
      <vt:lpstr>스파이더</vt:lpstr>
      <vt:lpstr>Ipython 콘솔</vt:lpstr>
      <vt:lpstr>Ipython 콘솔</vt:lpstr>
      <vt:lpstr>계산하기 #1</vt:lpstr>
      <vt:lpstr>계산하기 #2</vt:lpstr>
      <vt:lpstr>문자열 출력하기</vt:lpstr>
      <vt:lpstr>문자열 반복하기</vt:lpstr>
      <vt:lpstr>문자열</vt:lpstr>
      <vt:lpstr>중간 점검</vt:lpstr>
      <vt:lpstr>대화형 모드와 스크립트 모드</vt:lpstr>
      <vt:lpstr>스크립트 모드</vt:lpstr>
      <vt:lpstr>스파이더에서 대화형 모드와 스크립트 모드</vt:lpstr>
      <vt:lpstr>스크립트 모드</vt:lpstr>
      <vt:lpstr>스크립트 모드</vt:lpstr>
      <vt:lpstr>소스 파일 다시 열기</vt:lpstr>
      <vt:lpstr>중간 점검</vt:lpstr>
      <vt:lpstr>print() 함수 </vt:lpstr>
      <vt:lpstr>문자열</vt:lpstr>
      <vt:lpstr>print() 함수 </vt:lpstr>
      <vt:lpstr>중간 점검</vt:lpstr>
      <vt:lpstr>Lab: print() 함수 실습</vt:lpstr>
      <vt:lpstr>Sol: print() 함수 실습 lab1.py</vt:lpstr>
      <vt:lpstr>Lab: 간단한 계산</vt:lpstr>
      <vt:lpstr>Sol: 간단한 계산 lab2.py</vt:lpstr>
      <vt:lpstr>Lab: 오류를 처리해보자. </vt:lpstr>
      <vt:lpstr>Sol: 오류를 처리해보자. </vt:lpstr>
      <vt:lpstr>주피터 노트북</vt:lpstr>
      <vt:lpstr>코드 추가</vt:lpstr>
      <vt:lpstr>설명 추가하기</vt:lpstr>
      <vt:lpstr>설명 추가하기</vt:lpstr>
      <vt:lpstr>구글 Colab</vt:lpstr>
      <vt:lpstr>터틀 그래픽</vt:lpstr>
      <vt:lpstr>스파이더 설정 변경</vt:lpstr>
      <vt:lpstr>터틀 그래픽 시작 turtle.py</vt:lpstr>
      <vt:lpstr>Lab: 삼각형 그리기 p50 </vt:lpstr>
      <vt:lpstr>파이썬으로 무엇을 만들 수 있을까?</vt:lpstr>
      <vt:lpstr>실행 결과는?</vt:lpstr>
      <vt:lpstr>Lab: 파일 안의 단어 분석하기</vt:lpstr>
      <vt:lpstr>이번 장에서 배운 것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312</cp:revision>
  <dcterms:created xsi:type="dcterms:W3CDTF">2007-06-29T06:43:39Z</dcterms:created>
  <dcterms:modified xsi:type="dcterms:W3CDTF">2023-06-19T01:34:02Z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